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tags/tag2.xml" ContentType="application/vnd.openxmlformats-officedocument.presentationml.tags+xml"/>
  <Override PartName="/ppt/notesSlides/notesSlide6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89"/>
  </p:notesMasterIdLst>
  <p:handoutMasterIdLst>
    <p:handoutMasterId r:id="rId90"/>
  </p:handoutMasterIdLst>
  <p:sldIdLst>
    <p:sldId id="304" r:id="rId2"/>
    <p:sldId id="704" r:id="rId3"/>
    <p:sldId id="308" r:id="rId4"/>
    <p:sldId id="301" r:id="rId5"/>
    <p:sldId id="706" r:id="rId6"/>
    <p:sldId id="9961" r:id="rId7"/>
    <p:sldId id="9962" r:id="rId8"/>
    <p:sldId id="708" r:id="rId9"/>
    <p:sldId id="709" r:id="rId10"/>
    <p:sldId id="710" r:id="rId11"/>
    <p:sldId id="711" r:id="rId12"/>
    <p:sldId id="712" r:id="rId13"/>
    <p:sldId id="713" r:id="rId14"/>
    <p:sldId id="714" r:id="rId15"/>
    <p:sldId id="715" r:id="rId16"/>
    <p:sldId id="716" r:id="rId17"/>
    <p:sldId id="753" r:id="rId18"/>
    <p:sldId id="759" r:id="rId19"/>
    <p:sldId id="762" r:id="rId20"/>
    <p:sldId id="761" r:id="rId21"/>
    <p:sldId id="757" r:id="rId22"/>
    <p:sldId id="758" r:id="rId23"/>
    <p:sldId id="9963" r:id="rId24"/>
    <p:sldId id="718" r:id="rId25"/>
    <p:sldId id="719" r:id="rId26"/>
    <p:sldId id="720" r:id="rId27"/>
    <p:sldId id="721" r:id="rId28"/>
    <p:sldId id="9966" r:id="rId29"/>
    <p:sldId id="722" r:id="rId30"/>
    <p:sldId id="723" r:id="rId31"/>
    <p:sldId id="724" r:id="rId32"/>
    <p:sldId id="725" r:id="rId33"/>
    <p:sldId id="9968" r:id="rId34"/>
    <p:sldId id="768" r:id="rId35"/>
    <p:sldId id="769" r:id="rId36"/>
    <p:sldId id="9955" r:id="rId37"/>
    <p:sldId id="9957" r:id="rId38"/>
    <p:sldId id="9982" r:id="rId39"/>
    <p:sldId id="6060" r:id="rId40"/>
    <p:sldId id="6067" r:id="rId41"/>
    <p:sldId id="9969" r:id="rId42"/>
    <p:sldId id="9958" r:id="rId43"/>
    <p:sldId id="9970" r:id="rId44"/>
    <p:sldId id="2309" r:id="rId45"/>
    <p:sldId id="2310" r:id="rId46"/>
    <p:sldId id="2360" r:id="rId47"/>
    <p:sldId id="2331" r:id="rId48"/>
    <p:sldId id="2366" r:id="rId49"/>
    <p:sldId id="9971" r:id="rId50"/>
    <p:sldId id="773" r:id="rId51"/>
    <p:sldId id="9927" r:id="rId52"/>
    <p:sldId id="9972" r:id="rId53"/>
    <p:sldId id="728" r:id="rId54"/>
    <p:sldId id="9959" r:id="rId55"/>
    <p:sldId id="9960" r:id="rId56"/>
    <p:sldId id="777" r:id="rId57"/>
    <p:sldId id="738" r:id="rId58"/>
    <p:sldId id="9973" r:id="rId59"/>
    <p:sldId id="764" r:id="rId60"/>
    <p:sldId id="9974" r:id="rId61"/>
    <p:sldId id="742" r:id="rId62"/>
    <p:sldId id="743" r:id="rId63"/>
    <p:sldId id="744" r:id="rId64"/>
    <p:sldId id="9975" r:id="rId65"/>
    <p:sldId id="745" r:id="rId66"/>
    <p:sldId id="746" r:id="rId67"/>
    <p:sldId id="747" r:id="rId68"/>
    <p:sldId id="748" r:id="rId69"/>
    <p:sldId id="749" r:id="rId70"/>
    <p:sldId id="9976" r:id="rId71"/>
    <p:sldId id="750" r:id="rId72"/>
    <p:sldId id="9978" r:id="rId73"/>
    <p:sldId id="9979" r:id="rId74"/>
    <p:sldId id="784" r:id="rId75"/>
    <p:sldId id="785" r:id="rId76"/>
    <p:sldId id="9977" r:id="rId77"/>
    <p:sldId id="9980" r:id="rId78"/>
    <p:sldId id="527" r:id="rId79"/>
    <p:sldId id="632" r:id="rId80"/>
    <p:sldId id="6069" r:id="rId81"/>
    <p:sldId id="679" r:id="rId82"/>
    <p:sldId id="9981" r:id="rId83"/>
    <p:sldId id="6029" r:id="rId84"/>
    <p:sldId id="766" r:id="rId85"/>
    <p:sldId id="6031" r:id="rId86"/>
    <p:sldId id="6037" r:id="rId87"/>
    <p:sldId id="6034" r:id="rId88"/>
  </p:sldIdLst>
  <p:sldSz cx="9144000" cy="5143500" type="screen16x9"/>
  <p:notesSz cx="6858000" cy="9144000"/>
  <p:custDataLst>
    <p:tags r:id="rId91"/>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14">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E699"/>
    <a:srgbClr val="435CC8"/>
    <a:srgbClr val="FFC600"/>
    <a:srgbClr val="1F2B88"/>
    <a:srgbClr val="FFC000"/>
    <a:srgbClr val="242C52"/>
    <a:srgbClr val="6880B1"/>
    <a:srgbClr val="FFBB0A"/>
    <a:srgbClr val="FFC102"/>
    <a:srgbClr val="1D242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122" autoAdjust="0"/>
    <p:restoredTop sz="92900"/>
  </p:normalViewPr>
  <p:slideViewPr>
    <p:cSldViewPr snapToGrid="0" snapToObjects="1">
      <p:cViewPr varScale="1">
        <p:scale>
          <a:sx n="136" d="100"/>
          <a:sy n="136" d="100"/>
        </p:scale>
        <p:origin x="896" y="176"/>
      </p:cViewPr>
      <p:guideLst>
        <p:guide orient="horz" pos="1614"/>
        <p:guide pos="2880"/>
      </p:guideLst>
    </p:cSldViewPr>
  </p:slideViewPr>
  <p:notesTextViewPr>
    <p:cViewPr>
      <p:scale>
        <a:sx n="125" d="100"/>
        <a:sy n="125" d="100"/>
      </p:scale>
      <p:origin x="0" y="0"/>
    </p:cViewPr>
  </p:notesTextViewPr>
  <p:notesViewPr>
    <p:cSldViewPr snapToGrid="0" snapToObjects="1">
      <p:cViewPr varScale="1">
        <p:scale>
          <a:sx n="87" d="100"/>
          <a:sy n="87" d="100"/>
        </p:scale>
        <p:origin x="3904" y="192"/>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notesMaster" Target="notesMasters/notesMaster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handoutMaster" Target="handoutMasters/handoutMaster1.xml"/><Relationship Id="rId95" Type="http://schemas.openxmlformats.org/officeDocument/2006/relationships/tableStyles" Target="tableStyle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presProps" Target="pres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2022/12/24</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思源黑体" panose="020F0502020204030204" charset="-122"/>
                <a:ea typeface="思源黑体" panose="020F0502020204030204" charset="-122"/>
                <a:cs typeface="思源黑体" panose="020F0502020204030204" charset="-122"/>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思源黑体" panose="020F0502020204030204" charset="-122"/>
                <a:ea typeface="思源黑体" panose="020F0502020204030204" charset="-122"/>
                <a:cs typeface="思源黑体" panose="020F0502020204030204" charset="-122"/>
              </a:defRPr>
            </a:lvl1pPr>
          </a:lstStyle>
          <a:p>
            <a:fld id="{D2A48B96-639E-45A3-A0BA-2464DFDB1FAA}" type="datetimeFigureOut">
              <a:rPr lang="zh-CN" altLang="en-US" smtClean="0"/>
              <a:t>2022/12/24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思源黑体" panose="020F0502020204030204" charset="-122"/>
                <a:ea typeface="思源黑体" panose="020F0502020204030204" charset="-122"/>
                <a:cs typeface="思源黑体" panose="020F0502020204030204" charset="-122"/>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思源黑体" panose="020F0502020204030204" charset="-122"/>
                <a:ea typeface="思源黑体" panose="020F0502020204030204" charset="-122"/>
                <a:cs typeface="思源黑体" panose="020F0502020204030204" charset="-122"/>
              </a:defRPr>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思源黑体" panose="020F0502020204030204" charset="-122"/>
        <a:ea typeface="思源黑体" panose="020F0502020204030204" charset="-122"/>
        <a:cs typeface="思源黑体" panose="020F0502020204030204" charset="-122"/>
      </a:defRPr>
    </a:lvl1pPr>
    <a:lvl2pPr marL="457200" algn="l" defTabSz="914400" rtl="0" eaLnBrk="1" latinLnBrk="0" hangingPunct="1">
      <a:defRPr sz="1200" kern="1200">
        <a:solidFill>
          <a:schemeClr val="tx1"/>
        </a:solidFill>
        <a:latin typeface="思源黑体" panose="020F0502020204030204" charset="-122"/>
        <a:ea typeface="思源黑体" panose="020F0502020204030204" charset="-122"/>
        <a:cs typeface="思源黑体" panose="020F0502020204030204" charset="-122"/>
      </a:defRPr>
    </a:lvl2pPr>
    <a:lvl3pPr marL="914400" algn="l" defTabSz="914400" rtl="0" eaLnBrk="1" latinLnBrk="0" hangingPunct="1">
      <a:defRPr sz="1200" kern="1200">
        <a:solidFill>
          <a:schemeClr val="tx1"/>
        </a:solidFill>
        <a:latin typeface="思源黑体" panose="020F0502020204030204" charset="-122"/>
        <a:ea typeface="思源黑体" panose="020F0502020204030204" charset="-122"/>
        <a:cs typeface="思源黑体" panose="020F0502020204030204" charset="-122"/>
      </a:defRPr>
    </a:lvl3pPr>
    <a:lvl4pPr marL="1371600" algn="l" defTabSz="914400" rtl="0" eaLnBrk="1" latinLnBrk="0" hangingPunct="1">
      <a:defRPr sz="1200" kern="1200">
        <a:solidFill>
          <a:schemeClr val="tx1"/>
        </a:solidFill>
        <a:latin typeface="思源黑体" panose="020F0502020204030204" charset="-122"/>
        <a:ea typeface="思源黑体" panose="020F0502020204030204" charset="-122"/>
        <a:cs typeface="思源黑体" panose="020F0502020204030204" charset="-122"/>
      </a:defRPr>
    </a:lvl4pPr>
    <a:lvl5pPr marL="1828800" algn="l" defTabSz="914400" rtl="0" eaLnBrk="1" latinLnBrk="0" hangingPunct="1">
      <a:defRPr sz="1200" kern="1200">
        <a:solidFill>
          <a:schemeClr val="tx1"/>
        </a:solidFill>
        <a:latin typeface="思源黑体" panose="020F0502020204030204" charset="-122"/>
        <a:ea typeface="思源黑体" panose="020F0502020204030204" charset="-122"/>
        <a:cs typeface="思源黑体" panose="020F0502020204030204" charset="-122"/>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www.cnblogs.com/gaochundong/p/software_quality_models.html"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www.cnblogs.com/gaochundong/p/software_quality_models.html"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lnSpc>
                <a:spcPct val="120000"/>
              </a:lnSpc>
            </a:pP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A6837353-30EB-4A48-80EB-173D804AEFBD}" type="slidenum">
              <a:rPr lang="zh-CN" altLang="en-US" smtClean="0"/>
              <a:t>1</a:t>
            </a:fld>
            <a:endParaRPr lang="zh-CN" altLang="en-US"/>
          </a:p>
        </p:txBody>
      </p:sp>
    </p:spTree>
    <p:extLst>
      <p:ext uri="{BB962C8B-B14F-4D97-AF65-F5344CB8AC3E}">
        <p14:creationId xmlns:p14="http://schemas.microsoft.com/office/powerpoint/2010/main" val="23656264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Rot="1" noChangeAspect="1" noChangeArrowheads="1" noTextEdit="1"/>
          </p:cNvSpPr>
          <p:nvPr>
            <p:ph type="sldImg"/>
          </p:nvPr>
        </p:nvSpPr>
        <p:spPr>
          <a:xfrm>
            <a:off x="-274638" y="406400"/>
            <a:ext cx="7407276" cy="4167188"/>
          </a:xfrm>
          <a:ln/>
        </p:spPr>
      </p:sp>
      <p:sp>
        <p:nvSpPr>
          <p:cNvPr id="51203" name="Rectangle 3"/>
          <p:cNvSpPr>
            <a:spLocks noGrp="1" noChangeArrowheads="1"/>
          </p:cNvSpPr>
          <p:nvPr>
            <p:ph type="body" idx="1"/>
          </p:nvPr>
        </p:nvSpPr>
        <p:spPr bwMode="auto">
          <a:xfrm>
            <a:off x="686367" y="4344301"/>
            <a:ext cx="5486400" cy="4113423"/>
          </a:xfrm>
          <a:prstGeom prst="rect">
            <a:avLst/>
          </a:prstGeom>
          <a:noFill/>
          <a:ln>
            <a:miter lim="800000"/>
            <a:headEnd/>
            <a:tailEnd/>
          </a:ln>
        </p:spPr>
        <p:txBody>
          <a:bodyPr/>
          <a:lstStyle/>
          <a:p>
            <a:pPr eaLnBrk="1" hangingPunct="1"/>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Rot="1" noChangeAspect="1" noChangeArrowheads="1" noTextEdit="1"/>
          </p:cNvSpPr>
          <p:nvPr>
            <p:ph type="sldImg"/>
          </p:nvPr>
        </p:nvSpPr>
        <p:spPr>
          <a:xfrm>
            <a:off x="-274638" y="406400"/>
            <a:ext cx="7407276" cy="4167188"/>
          </a:xfrm>
          <a:ln/>
        </p:spPr>
      </p:sp>
      <p:sp>
        <p:nvSpPr>
          <p:cNvPr id="52227" name="Rectangle 3"/>
          <p:cNvSpPr>
            <a:spLocks noGrp="1" noChangeArrowheads="1"/>
          </p:cNvSpPr>
          <p:nvPr>
            <p:ph type="body" idx="1"/>
          </p:nvPr>
        </p:nvSpPr>
        <p:spPr bwMode="auto">
          <a:xfrm>
            <a:off x="686367" y="4344301"/>
            <a:ext cx="5486400" cy="4113423"/>
          </a:xfrm>
          <a:prstGeom prst="rect">
            <a:avLst/>
          </a:prstGeom>
          <a:noFill/>
          <a:ln>
            <a:miter lim="800000"/>
            <a:headEnd/>
            <a:tailEnd/>
          </a:ln>
        </p:spPr>
        <p:txBody>
          <a:bodyPr/>
          <a:lstStyle/>
          <a:p>
            <a:pPr eaLnBrk="1" hangingPunct="1"/>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Rot="1" noChangeAspect="1" noChangeArrowheads="1" noTextEdit="1"/>
          </p:cNvSpPr>
          <p:nvPr>
            <p:ph type="sldImg"/>
          </p:nvPr>
        </p:nvSpPr>
        <p:spPr>
          <a:xfrm>
            <a:off x="-274638" y="406400"/>
            <a:ext cx="7407276" cy="4167188"/>
          </a:xfrm>
          <a:ln/>
        </p:spPr>
      </p:sp>
      <p:sp>
        <p:nvSpPr>
          <p:cNvPr id="53251" name="Rectangle 3"/>
          <p:cNvSpPr>
            <a:spLocks noGrp="1" noChangeArrowheads="1"/>
          </p:cNvSpPr>
          <p:nvPr>
            <p:ph type="body" idx="1"/>
          </p:nvPr>
        </p:nvSpPr>
        <p:spPr bwMode="auto">
          <a:xfrm>
            <a:off x="686367" y="4344301"/>
            <a:ext cx="5486400" cy="4113423"/>
          </a:xfrm>
          <a:prstGeom prst="rect">
            <a:avLst/>
          </a:prstGeom>
          <a:noFill/>
          <a:ln>
            <a:miter lim="800000"/>
            <a:headEnd/>
            <a:tailEnd/>
          </a:ln>
        </p:spPr>
        <p:txBody>
          <a:bodyPr/>
          <a:lstStyle/>
          <a:p>
            <a:pPr eaLnBrk="1" hangingPunct="1"/>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Rot="1" noChangeAspect="1" noChangeArrowheads="1" noTextEdit="1"/>
          </p:cNvSpPr>
          <p:nvPr>
            <p:ph type="sldImg"/>
          </p:nvPr>
        </p:nvSpPr>
        <p:spPr>
          <a:xfrm>
            <a:off x="-274638" y="406400"/>
            <a:ext cx="7407276" cy="4167188"/>
          </a:xfrm>
          <a:ln/>
        </p:spPr>
      </p:sp>
      <p:sp>
        <p:nvSpPr>
          <p:cNvPr id="54275" name="Rectangle 3"/>
          <p:cNvSpPr>
            <a:spLocks noGrp="1" noChangeArrowheads="1"/>
          </p:cNvSpPr>
          <p:nvPr>
            <p:ph type="body" idx="1"/>
          </p:nvPr>
        </p:nvSpPr>
        <p:spPr bwMode="auto">
          <a:xfrm>
            <a:off x="686367" y="4344301"/>
            <a:ext cx="5486400" cy="4113423"/>
          </a:xfrm>
          <a:prstGeom prst="rect">
            <a:avLst/>
          </a:prstGeom>
          <a:noFill/>
          <a:ln>
            <a:miter lim="800000"/>
            <a:headEnd/>
            <a:tailEnd/>
          </a:ln>
        </p:spPr>
        <p:txBody>
          <a:bodyPr/>
          <a:lstStyle/>
          <a:p>
            <a:pPr eaLnBrk="1" hangingPunct="1"/>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Slide Image Placeholder 1"/>
          <p:cNvSpPr>
            <a:spLocks noGrp="1" noRot="1" noChangeAspect="1" noTextEdit="1"/>
          </p:cNvSpPr>
          <p:nvPr>
            <p:ph type="sldImg"/>
          </p:nvPr>
        </p:nvSpPr>
        <p:spPr>
          <a:xfrm>
            <a:off x="-274638" y="406400"/>
            <a:ext cx="7407276" cy="4167188"/>
          </a:xfrm>
          <a:ln/>
        </p:spPr>
      </p:sp>
      <p:sp>
        <p:nvSpPr>
          <p:cNvPr id="55299" name="Notes Placeholder 2"/>
          <p:cNvSpPr>
            <a:spLocks noGrp="1"/>
          </p:cNvSpPr>
          <p:nvPr>
            <p:ph type="body" idx="1"/>
          </p:nvPr>
        </p:nvSpPr>
        <p:spPr bwMode="auto">
          <a:xfrm>
            <a:off x="686367" y="4344301"/>
            <a:ext cx="5486400" cy="4113423"/>
          </a:xfrm>
          <a:prstGeom prst="rect">
            <a:avLst/>
          </a:prstGeom>
          <a:noFill/>
          <a:ln>
            <a:miter lim="800000"/>
            <a:headEnd/>
            <a:tailEnd/>
          </a:ln>
        </p:spPr>
        <p:txBody>
          <a:bodyPr/>
          <a:lstStyle/>
          <a:p>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Rot="1" noChangeAspect="1" noChangeArrowheads="1" noTextEdit="1"/>
          </p:cNvSpPr>
          <p:nvPr>
            <p:ph type="sldImg"/>
          </p:nvPr>
        </p:nvSpPr>
        <p:spPr>
          <a:xfrm>
            <a:off x="-274638" y="406400"/>
            <a:ext cx="7407276" cy="4167188"/>
          </a:xfrm>
          <a:ln/>
        </p:spPr>
      </p:sp>
      <p:sp>
        <p:nvSpPr>
          <p:cNvPr id="56323" name="Rectangle 3"/>
          <p:cNvSpPr>
            <a:spLocks noGrp="1" noChangeArrowheads="1"/>
          </p:cNvSpPr>
          <p:nvPr>
            <p:ph type="body" idx="1"/>
          </p:nvPr>
        </p:nvSpPr>
        <p:spPr bwMode="auto">
          <a:xfrm>
            <a:off x="686367" y="4344301"/>
            <a:ext cx="5486400" cy="4113423"/>
          </a:xfrm>
          <a:prstGeom prst="rect">
            <a:avLst/>
          </a:prstGeom>
          <a:noFill/>
          <a:ln>
            <a:miter lim="800000"/>
            <a:headEnd/>
            <a:tailEnd/>
          </a:ln>
        </p:spPr>
        <p:txBody>
          <a:bodyPr/>
          <a:lstStyle/>
          <a:p>
            <a:pPr eaLnBrk="1" hangingPunct="1"/>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Rot="1" noChangeAspect="1" noChangeArrowheads="1" noTextEdit="1"/>
          </p:cNvSpPr>
          <p:nvPr>
            <p:ph type="sldImg"/>
          </p:nvPr>
        </p:nvSpPr>
        <p:spPr>
          <a:xfrm>
            <a:off x="-274638" y="406400"/>
            <a:ext cx="7407276" cy="4167188"/>
          </a:xfrm>
          <a:ln/>
        </p:spPr>
      </p:sp>
      <p:sp>
        <p:nvSpPr>
          <p:cNvPr id="56323" name="Rectangle 3"/>
          <p:cNvSpPr>
            <a:spLocks noGrp="1" noChangeArrowheads="1"/>
          </p:cNvSpPr>
          <p:nvPr>
            <p:ph type="body" idx="1"/>
          </p:nvPr>
        </p:nvSpPr>
        <p:spPr bwMode="auto">
          <a:xfrm>
            <a:off x="686367" y="4344301"/>
            <a:ext cx="5486400" cy="4113423"/>
          </a:xfrm>
          <a:prstGeom prst="rect">
            <a:avLst/>
          </a:prstGeom>
          <a:noFill/>
          <a:ln>
            <a:miter lim="800000"/>
            <a:headEnd/>
            <a:tailEnd/>
          </a:ln>
        </p:spPr>
        <p:txBody>
          <a:bodyPr/>
          <a:lstStyle/>
          <a:p>
            <a:pPr eaLnBrk="1" hangingPunct="1"/>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zh-CN" altLang="en-US" sz="1200" kern="1200" dirty="0">
                <a:solidFill>
                  <a:schemeClr val="tx1"/>
                </a:solidFill>
                <a:latin typeface="Arial" charset="0"/>
                <a:ea typeface="宋体" pitchFamily="2" charset="-122"/>
                <a:cs typeface="+mn-cs"/>
              </a:rPr>
              <a:t>一篇博客，整理了质量模型的演变：</a:t>
            </a:r>
            <a:r>
              <a:rPr lang="en-US" altLang="zh-CN" sz="1200" kern="1200" dirty="0">
                <a:solidFill>
                  <a:schemeClr val="tx1"/>
                </a:solidFill>
                <a:latin typeface="Arial" charset="0"/>
                <a:ea typeface="宋体" pitchFamily="2" charset="-122"/>
                <a:cs typeface="+mn-cs"/>
                <a:hlinkClick r:id="rId3"/>
              </a:rPr>
              <a:t>http://www.cnblogs.com/gaochundong/p/software_quality_models.html</a:t>
            </a:r>
            <a:endParaRPr lang="en-US" altLang="zh-CN" dirty="0"/>
          </a:p>
        </p:txBody>
      </p:sp>
      <p:sp>
        <p:nvSpPr>
          <p:cNvPr id="4" name="幻灯片编号占位符 3"/>
          <p:cNvSpPr>
            <a:spLocks noGrp="1"/>
          </p:cNvSpPr>
          <p:nvPr>
            <p:ph type="sldNum" sz="quarter" idx="10"/>
          </p:nvPr>
        </p:nvSpPr>
        <p:spPr/>
        <p:txBody>
          <a:bodyPr/>
          <a:lstStyle/>
          <a:p>
            <a:fld id="{FC1E8347-1A91-44CB-BE93-8A70171D17A1}" type="slidenum">
              <a:rPr lang="en-US" altLang="zh-CN" smtClean="0"/>
              <a:pPr/>
              <a:t>18</a:t>
            </a:fld>
            <a:endParaRPr lang="en-US" altLang="zh-CN"/>
          </a:p>
        </p:txBody>
      </p:sp>
    </p:spTree>
    <p:extLst>
      <p:ext uri="{BB962C8B-B14F-4D97-AF65-F5344CB8AC3E}">
        <p14:creationId xmlns:p14="http://schemas.microsoft.com/office/powerpoint/2010/main" val="27127415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Economic</a:t>
            </a:r>
            <a:r>
              <a:rPr kumimoji="1" lang="zh-CN" altLang="en-US" dirty="0"/>
              <a:t> </a:t>
            </a:r>
            <a:r>
              <a:rPr kumimoji="1" lang="en-US" altLang="zh-CN" dirty="0"/>
              <a:t>risk</a:t>
            </a:r>
            <a:r>
              <a:rPr kumimoji="1" lang="zh-CN" altLang="en-US" dirty="0"/>
              <a:t> </a:t>
            </a:r>
            <a:r>
              <a:rPr kumimoji="1" lang="en-US" altLang="zh-CN" dirty="0"/>
              <a:t>mitigation</a:t>
            </a:r>
            <a:r>
              <a:rPr kumimoji="1" lang="zh-CN" altLang="en-US" dirty="0"/>
              <a:t> （缓解、减轻）</a:t>
            </a:r>
            <a:endParaRPr kumimoji="1" lang="en-US" altLang="zh-CN" dirty="0"/>
          </a:p>
          <a:p>
            <a:endParaRPr kumimoji="1" lang="en-US" altLang="zh-CN" dirty="0"/>
          </a:p>
          <a:p>
            <a:r>
              <a:rPr lang="zh-CN" altLang="en-US" sz="1200" kern="1200" dirty="0">
                <a:solidFill>
                  <a:schemeClr val="tx1"/>
                </a:solidFill>
                <a:latin typeface="Arial" charset="0"/>
                <a:ea typeface="宋体" pitchFamily="2" charset="-122"/>
                <a:cs typeface="+mn-cs"/>
              </a:rPr>
              <a:t>按照</a:t>
            </a:r>
            <a:r>
              <a:rPr lang="en-US" altLang="zh-CN" sz="1200" kern="1200" dirty="0">
                <a:solidFill>
                  <a:schemeClr val="tx1"/>
                </a:solidFill>
                <a:latin typeface="Arial" charset="0"/>
                <a:ea typeface="宋体" pitchFamily="2" charset="-122"/>
                <a:cs typeface="+mn-cs"/>
              </a:rPr>
              <a:t>ISO</a:t>
            </a:r>
            <a:r>
              <a:rPr lang="zh-CN" altLang="en-US" sz="1200" kern="1200" dirty="0">
                <a:solidFill>
                  <a:schemeClr val="tx1"/>
                </a:solidFill>
                <a:latin typeface="Arial" charset="0"/>
                <a:ea typeface="宋体" pitchFamily="2" charset="-122"/>
                <a:cs typeface="+mn-cs"/>
              </a:rPr>
              <a:t>／</a:t>
            </a:r>
            <a:r>
              <a:rPr lang="en-US" altLang="zh-CN" sz="1200" kern="1200" dirty="0">
                <a:solidFill>
                  <a:schemeClr val="tx1"/>
                </a:solidFill>
                <a:latin typeface="Arial" charset="0"/>
                <a:ea typeface="宋体" pitchFamily="2" charset="-122"/>
                <a:cs typeface="+mn-cs"/>
              </a:rPr>
              <a:t>IEC 9126-1:2001</a:t>
            </a:r>
            <a:r>
              <a:rPr lang="zh-CN" altLang="en-US" sz="1200" kern="1200" dirty="0">
                <a:solidFill>
                  <a:schemeClr val="tx1"/>
                </a:solidFill>
                <a:latin typeface="Arial" charset="0"/>
                <a:ea typeface="宋体" pitchFamily="2" charset="-122"/>
                <a:cs typeface="+mn-cs"/>
              </a:rPr>
              <a:t>，软件质量模型可以分为：内部质量和外部质量模型、使用质量模型</a:t>
            </a:r>
            <a:endParaRPr kumimoji="1" lang="zh-CN" altLang="en-US" dirty="0"/>
          </a:p>
        </p:txBody>
      </p:sp>
      <p:sp>
        <p:nvSpPr>
          <p:cNvPr id="4" name="幻灯片编号占位符 3"/>
          <p:cNvSpPr>
            <a:spLocks noGrp="1"/>
          </p:cNvSpPr>
          <p:nvPr>
            <p:ph type="sldNum" sz="quarter" idx="10"/>
          </p:nvPr>
        </p:nvSpPr>
        <p:spPr/>
        <p:txBody>
          <a:bodyPr/>
          <a:lstStyle/>
          <a:p>
            <a:fld id="{FC1E8347-1A91-44CB-BE93-8A70171D17A1}" type="slidenum">
              <a:rPr lang="en-US" altLang="zh-CN" smtClean="0"/>
              <a:pPr/>
              <a:t>19</a:t>
            </a:fld>
            <a:endParaRPr lang="en-US" altLang="zh-CN"/>
          </a:p>
        </p:txBody>
      </p:sp>
    </p:spTree>
    <p:extLst>
      <p:ext uri="{BB962C8B-B14F-4D97-AF65-F5344CB8AC3E}">
        <p14:creationId xmlns:p14="http://schemas.microsoft.com/office/powerpoint/2010/main" val="35266717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latin typeface="Arial" charset="0"/>
                <a:ea typeface="宋体" pitchFamily="2" charset="-122"/>
                <a:cs typeface="+mn-cs"/>
              </a:rPr>
              <a:t>整理了质量模型的演变：</a:t>
            </a:r>
            <a:r>
              <a:rPr lang="en-US" altLang="zh-CN" sz="1200" kern="1200" dirty="0">
                <a:solidFill>
                  <a:schemeClr val="tx1"/>
                </a:solidFill>
                <a:latin typeface="Arial" charset="0"/>
                <a:ea typeface="宋体" pitchFamily="2" charset="-122"/>
                <a:cs typeface="+mn-cs"/>
                <a:hlinkClick r:id="rId3"/>
              </a:rPr>
              <a:t>http://www.cnblogs.com/gaochundong/p/software_quality_models.html</a:t>
            </a:r>
            <a:r>
              <a:rPr lang="en-US" altLang="zh-CN" sz="1200" kern="1200">
                <a:solidFill>
                  <a:schemeClr val="tx1"/>
                </a:solidFill>
                <a:latin typeface="Arial" charset="0"/>
                <a:ea typeface="宋体" pitchFamily="2" charset="-122"/>
                <a:cs typeface="+mn-cs"/>
              </a:rPr>
              <a:t> </a:t>
            </a:r>
            <a:endParaRPr kumimoji="1" lang="zh-CN" altLang="en-US" dirty="0"/>
          </a:p>
        </p:txBody>
      </p:sp>
      <p:sp>
        <p:nvSpPr>
          <p:cNvPr id="4" name="幻灯片编号占位符 3"/>
          <p:cNvSpPr>
            <a:spLocks noGrp="1"/>
          </p:cNvSpPr>
          <p:nvPr>
            <p:ph type="sldNum" sz="quarter" idx="10"/>
          </p:nvPr>
        </p:nvSpPr>
        <p:spPr/>
        <p:txBody>
          <a:bodyPr/>
          <a:lstStyle/>
          <a:p>
            <a:fld id="{FC1E8347-1A91-44CB-BE93-8A70171D17A1}" type="slidenum">
              <a:rPr lang="en-US" altLang="zh-CN" smtClean="0"/>
              <a:pPr/>
              <a:t>20</a:t>
            </a:fld>
            <a:endParaRPr lang="en-US" altLang="zh-CN"/>
          </a:p>
        </p:txBody>
      </p:sp>
    </p:spTree>
    <p:extLst>
      <p:ext uri="{BB962C8B-B14F-4D97-AF65-F5344CB8AC3E}">
        <p14:creationId xmlns:p14="http://schemas.microsoft.com/office/powerpoint/2010/main" val="35266717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Rot="1" noChangeAspect="1" noChangeArrowheads="1" noTextEdit="1"/>
          </p:cNvSpPr>
          <p:nvPr>
            <p:ph type="sldImg"/>
          </p:nvPr>
        </p:nvSpPr>
        <p:spPr>
          <a:xfrm>
            <a:off x="-274638" y="406400"/>
            <a:ext cx="7407276" cy="4167188"/>
          </a:xfrm>
          <a:ln/>
        </p:spPr>
      </p:sp>
      <p:sp>
        <p:nvSpPr>
          <p:cNvPr id="47107" name="Rectangle 3"/>
          <p:cNvSpPr>
            <a:spLocks noGrp="1" noChangeArrowheads="1"/>
          </p:cNvSpPr>
          <p:nvPr>
            <p:ph type="body" idx="1"/>
          </p:nvPr>
        </p:nvSpPr>
        <p:spPr bwMode="auto">
          <a:xfrm>
            <a:off x="686367" y="4344301"/>
            <a:ext cx="5486400" cy="4113423"/>
          </a:xfrm>
          <a:prstGeom prst="rect">
            <a:avLst/>
          </a:prstGeom>
          <a:noFill/>
          <a:ln>
            <a:miter lim="800000"/>
            <a:headEnd/>
            <a:tailEnd/>
          </a:ln>
        </p:spPr>
        <p:txBody>
          <a:bodyPr/>
          <a:lstStyle/>
          <a:p>
            <a:pPr eaLnBrk="1" hangingPunct="1"/>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Economic</a:t>
            </a:r>
            <a:r>
              <a:rPr kumimoji="1" lang="zh-CN" altLang="en-US" dirty="0"/>
              <a:t> </a:t>
            </a:r>
            <a:r>
              <a:rPr kumimoji="1" lang="en-US" altLang="zh-CN" dirty="0"/>
              <a:t>risk</a:t>
            </a:r>
            <a:r>
              <a:rPr kumimoji="1" lang="zh-CN" altLang="en-US" dirty="0"/>
              <a:t> </a:t>
            </a:r>
            <a:r>
              <a:rPr kumimoji="1" lang="en-US" altLang="zh-CN" dirty="0"/>
              <a:t>mitigation</a:t>
            </a:r>
            <a:r>
              <a:rPr kumimoji="1" lang="zh-CN" altLang="en-US" dirty="0"/>
              <a:t> （缓解、减轻）</a:t>
            </a:r>
            <a:endParaRPr kumimoji="1" lang="en-US" altLang="zh-CN" dirty="0"/>
          </a:p>
          <a:p>
            <a:endParaRPr kumimoji="1" lang="en-US" altLang="zh-CN" dirty="0"/>
          </a:p>
          <a:p>
            <a:r>
              <a:rPr lang="zh-CN" altLang="en-US" sz="1200" kern="1200" dirty="0">
                <a:solidFill>
                  <a:schemeClr val="tx1"/>
                </a:solidFill>
                <a:latin typeface="Arial" charset="0"/>
                <a:ea typeface="宋体" pitchFamily="2" charset="-122"/>
                <a:cs typeface="+mn-cs"/>
              </a:rPr>
              <a:t>按照</a:t>
            </a:r>
            <a:r>
              <a:rPr lang="en-US" altLang="zh-CN" sz="1200" kern="1200" dirty="0">
                <a:solidFill>
                  <a:schemeClr val="tx1"/>
                </a:solidFill>
                <a:latin typeface="Arial" charset="0"/>
                <a:ea typeface="宋体" pitchFamily="2" charset="-122"/>
                <a:cs typeface="+mn-cs"/>
              </a:rPr>
              <a:t>ISO</a:t>
            </a:r>
            <a:r>
              <a:rPr lang="zh-CN" altLang="en-US" sz="1200" kern="1200" dirty="0">
                <a:solidFill>
                  <a:schemeClr val="tx1"/>
                </a:solidFill>
                <a:latin typeface="Arial" charset="0"/>
                <a:ea typeface="宋体" pitchFamily="2" charset="-122"/>
                <a:cs typeface="+mn-cs"/>
              </a:rPr>
              <a:t>／</a:t>
            </a:r>
            <a:r>
              <a:rPr lang="en-US" altLang="zh-CN" sz="1200" kern="1200" dirty="0">
                <a:solidFill>
                  <a:schemeClr val="tx1"/>
                </a:solidFill>
                <a:latin typeface="Arial" charset="0"/>
                <a:ea typeface="宋体" pitchFamily="2" charset="-122"/>
                <a:cs typeface="+mn-cs"/>
              </a:rPr>
              <a:t>IEC 9126-1:2001</a:t>
            </a:r>
            <a:r>
              <a:rPr lang="zh-CN" altLang="en-US" sz="1200" kern="1200" dirty="0">
                <a:solidFill>
                  <a:schemeClr val="tx1"/>
                </a:solidFill>
                <a:latin typeface="Arial" charset="0"/>
                <a:ea typeface="宋体" pitchFamily="2" charset="-122"/>
                <a:cs typeface="+mn-cs"/>
              </a:rPr>
              <a:t>，软件质量模型可以分为：内部质量和外部质量模型、使用质量模型</a:t>
            </a:r>
            <a:endParaRPr kumimoji="1" lang="zh-CN" altLang="en-US" dirty="0"/>
          </a:p>
        </p:txBody>
      </p:sp>
      <p:sp>
        <p:nvSpPr>
          <p:cNvPr id="4" name="幻灯片编号占位符 3"/>
          <p:cNvSpPr>
            <a:spLocks noGrp="1"/>
          </p:cNvSpPr>
          <p:nvPr>
            <p:ph type="sldNum" sz="quarter" idx="10"/>
          </p:nvPr>
        </p:nvSpPr>
        <p:spPr/>
        <p:txBody>
          <a:bodyPr/>
          <a:lstStyle/>
          <a:p>
            <a:fld id="{FC1E8347-1A91-44CB-BE93-8A70171D17A1}" type="slidenum">
              <a:rPr lang="en-US" altLang="zh-CN" smtClean="0"/>
              <a:pPr/>
              <a:t>21</a:t>
            </a:fld>
            <a:endParaRPr lang="en-US" altLang="zh-CN"/>
          </a:p>
        </p:txBody>
      </p:sp>
    </p:spTree>
    <p:extLst>
      <p:ext uri="{BB962C8B-B14F-4D97-AF65-F5344CB8AC3E}">
        <p14:creationId xmlns:p14="http://schemas.microsoft.com/office/powerpoint/2010/main" val="35266717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endParaRPr lang="en-US" altLang="zh-CN" dirty="0"/>
          </a:p>
        </p:txBody>
      </p:sp>
      <p:sp>
        <p:nvSpPr>
          <p:cNvPr id="4" name="幻灯片编号占位符 3"/>
          <p:cNvSpPr>
            <a:spLocks noGrp="1"/>
          </p:cNvSpPr>
          <p:nvPr>
            <p:ph type="sldNum" sz="quarter" idx="10"/>
          </p:nvPr>
        </p:nvSpPr>
        <p:spPr/>
        <p:txBody>
          <a:bodyPr/>
          <a:lstStyle/>
          <a:p>
            <a:fld id="{FC1E8347-1A91-44CB-BE93-8A70171D17A1}" type="slidenum">
              <a:rPr lang="en-US" altLang="zh-CN" smtClean="0"/>
              <a:pPr/>
              <a:t>22</a:t>
            </a:fld>
            <a:endParaRPr lang="en-US" altLang="zh-CN"/>
          </a:p>
        </p:txBody>
      </p:sp>
    </p:spTree>
    <p:extLst>
      <p:ext uri="{BB962C8B-B14F-4D97-AF65-F5344CB8AC3E}">
        <p14:creationId xmlns:p14="http://schemas.microsoft.com/office/powerpoint/2010/main" val="27127415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Rot="1" noChangeAspect="1" noChangeArrowheads="1" noTextEdit="1"/>
          </p:cNvSpPr>
          <p:nvPr>
            <p:ph type="sldImg"/>
          </p:nvPr>
        </p:nvSpPr>
        <p:spPr>
          <a:xfrm>
            <a:off x="382588" y="685800"/>
            <a:ext cx="6092825" cy="3427413"/>
          </a:xfrm>
          <a:ln/>
        </p:spPr>
      </p:sp>
      <p:sp>
        <p:nvSpPr>
          <p:cNvPr id="58371" name="Rectangle 3"/>
          <p:cNvSpPr>
            <a:spLocks noGrp="1" noChangeArrowheads="1"/>
          </p:cNvSpPr>
          <p:nvPr>
            <p:ph type="body" idx="1"/>
          </p:nvPr>
        </p:nvSpPr>
        <p:spPr bwMode="auto">
          <a:xfrm>
            <a:off x="685233" y="4344301"/>
            <a:ext cx="5487535" cy="4113423"/>
          </a:xfrm>
          <a:prstGeom prst="rect">
            <a:avLst/>
          </a:prstGeom>
          <a:solidFill>
            <a:srgbClr val="FFFFFF"/>
          </a:solidFill>
          <a:ln>
            <a:solidFill>
              <a:srgbClr val="000000"/>
            </a:solidFill>
            <a:miter lim="800000"/>
            <a:headEnd/>
            <a:tailEnd/>
          </a:ln>
        </p:spPr>
        <p:txBody>
          <a:bodyPr/>
          <a:lstStyle/>
          <a:p>
            <a:pPr eaLnBrk="1" hangingPunct="1"/>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Rot="1" noChangeAspect="1" noChangeArrowheads="1" noTextEdit="1"/>
          </p:cNvSpPr>
          <p:nvPr>
            <p:ph type="sldImg"/>
          </p:nvPr>
        </p:nvSpPr>
        <p:spPr>
          <a:xfrm>
            <a:off x="-274638" y="406400"/>
            <a:ext cx="7407276" cy="4167188"/>
          </a:xfrm>
          <a:ln/>
        </p:spPr>
      </p:sp>
      <p:sp>
        <p:nvSpPr>
          <p:cNvPr id="59395" name="Rectangle 3"/>
          <p:cNvSpPr>
            <a:spLocks noGrp="1" noChangeArrowheads="1"/>
          </p:cNvSpPr>
          <p:nvPr>
            <p:ph type="body" idx="1"/>
          </p:nvPr>
        </p:nvSpPr>
        <p:spPr bwMode="auto">
          <a:xfrm>
            <a:off x="686367" y="4344301"/>
            <a:ext cx="5486400" cy="4113423"/>
          </a:xfrm>
          <a:prstGeom prst="rect">
            <a:avLst/>
          </a:prstGeom>
          <a:noFill/>
          <a:ln>
            <a:miter lim="800000"/>
            <a:headEnd/>
            <a:tailEnd/>
          </a:ln>
        </p:spPr>
        <p:txBody>
          <a:bodyPr/>
          <a:lstStyle/>
          <a:p>
            <a:pPr eaLnBrk="1" hangingPunct="1"/>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Rot="1" noChangeAspect="1" noChangeArrowheads="1" noTextEdit="1"/>
          </p:cNvSpPr>
          <p:nvPr>
            <p:ph type="sldImg"/>
          </p:nvPr>
        </p:nvSpPr>
        <p:spPr>
          <a:xfrm>
            <a:off x="-274638" y="406400"/>
            <a:ext cx="7407276" cy="4167188"/>
          </a:xfrm>
          <a:ln/>
        </p:spPr>
      </p:sp>
      <p:sp>
        <p:nvSpPr>
          <p:cNvPr id="59395" name="Rectangle 3"/>
          <p:cNvSpPr>
            <a:spLocks noGrp="1" noChangeArrowheads="1"/>
          </p:cNvSpPr>
          <p:nvPr>
            <p:ph type="body" idx="1"/>
          </p:nvPr>
        </p:nvSpPr>
        <p:spPr bwMode="auto">
          <a:xfrm>
            <a:off x="686367" y="4344301"/>
            <a:ext cx="5486400" cy="4113423"/>
          </a:xfrm>
          <a:prstGeom prst="rect">
            <a:avLst/>
          </a:prstGeom>
          <a:noFill/>
          <a:ln>
            <a:miter lim="800000"/>
            <a:headEnd/>
            <a:tailEnd/>
          </a:ln>
        </p:spPr>
        <p:txBody>
          <a:bodyPr/>
          <a:lstStyle/>
          <a:p>
            <a:pPr eaLnBrk="1" hangingPunct="1"/>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Rot="1" noChangeAspect="1" noChangeArrowheads="1" noTextEdit="1"/>
          </p:cNvSpPr>
          <p:nvPr>
            <p:ph type="sldImg"/>
          </p:nvPr>
        </p:nvSpPr>
        <p:spPr>
          <a:xfrm>
            <a:off x="-274638" y="406400"/>
            <a:ext cx="7407276" cy="4167188"/>
          </a:xfrm>
          <a:ln/>
        </p:spPr>
      </p:sp>
      <p:sp>
        <p:nvSpPr>
          <p:cNvPr id="60419" name="Rectangle 3"/>
          <p:cNvSpPr>
            <a:spLocks noGrp="1" noChangeArrowheads="1"/>
          </p:cNvSpPr>
          <p:nvPr>
            <p:ph type="body" idx="1"/>
          </p:nvPr>
        </p:nvSpPr>
        <p:spPr bwMode="auto">
          <a:xfrm>
            <a:off x="686367" y="4344301"/>
            <a:ext cx="5486400" cy="4113423"/>
          </a:xfrm>
          <a:prstGeom prst="rect">
            <a:avLst/>
          </a:prstGeom>
          <a:noFill/>
          <a:ln>
            <a:miter lim="800000"/>
            <a:headEnd/>
            <a:tailEnd/>
          </a:ln>
        </p:spPr>
        <p:txBody>
          <a:bodyPr/>
          <a:lstStyle/>
          <a:p>
            <a:pPr eaLnBrk="1" hangingPunct="1"/>
            <a:r>
              <a:rPr lang="en" altLang="zh-CN" dirty="0"/>
              <a:t>https://</a:t>
            </a:r>
            <a:r>
              <a:rPr lang="en" altLang="zh-CN" dirty="0" err="1"/>
              <a:t>www.neverletdown.net</a:t>
            </a:r>
            <a:r>
              <a:rPr lang="en" altLang="zh-CN" dirty="0"/>
              <a:t>/2014/10/defect-driven-process-</a:t>
            </a:r>
            <a:r>
              <a:rPr lang="en" altLang="zh-CN" dirty="0" err="1"/>
              <a:t>improvement.html</a:t>
            </a:r>
            <a:endParaRPr lang="en" altLang="zh-CN" dirty="0"/>
          </a:p>
          <a:p>
            <a:pPr eaLnBrk="1" hangingPunct="1"/>
            <a:endParaRPr lang="zh-CN" altLang="en-US"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Rot="1" noChangeAspect="1" noChangeArrowheads="1" noTextEdit="1"/>
          </p:cNvSpPr>
          <p:nvPr>
            <p:ph type="sldImg"/>
          </p:nvPr>
        </p:nvSpPr>
        <p:spPr>
          <a:xfrm>
            <a:off x="-274638" y="406400"/>
            <a:ext cx="7407276" cy="4167188"/>
          </a:xfrm>
          <a:ln/>
        </p:spPr>
      </p:sp>
      <p:sp>
        <p:nvSpPr>
          <p:cNvPr id="61443" name="Rectangle 3"/>
          <p:cNvSpPr>
            <a:spLocks noGrp="1" noChangeArrowheads="1"/>
          </p:cNvSpPr>
          <p:nvPr>
            <p:ph type="body" idx="1"/>
          </p:nvPr>
        </p:nvSpPr>
        <p:spPr bwMode="auto">
          <a:xfrm>
            <a:off x="686367" y="4344301"/>
            <a:ext cx="5486400" cy="4113423"/>
          </a:xfrm>
          <a:prstGeom prst="rect">
            <a:avLst/>
          </a:prstGeom>
          <a:noFill/>
          <a:ln>
            <a:miter lim="800000"/>
            <a:headEnd/>
            <a:tailEnd/>
          </a:ln>
        </p:spPr>
        <p:txBody>
          <a:bodyPr/>
          <a:lstStyle/>
          <a:p>
            <a:pPr eaLnBrk="1" hangingPunct="1"/>
            <a:endParaRPr lang="zh-CN" altLang="en-US"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Rot="1" noChangeAspect="1" noChangeArrowheads="1" noTextEdit="1"/>
          </p:cNvSpPr>
          <p:nvPr>
            <p:ph type="sldImg"/>
          </p:nvPr>
        </p:nvSpPr>
        <p:spPr>
          <a:xfrm>
            <a:off x="-274638" y="406400"/>
            <a:ext cx="7407276" cy="4167188"/>
          </a:xfrm>
          <a:ln/>
        </p:spPr>
      </p:sp>
      <p:sp>
        <p:nvSpPr>
          <p:cNvPr id="62467" name="Rectangle 3"/>
          <p:cNvSpPr>
            <a:spLocks noGrp="1" noChangeArrowheads="1"/>
          </p:cNvSpPr>
          <p:nvPr>
            <p:ph type="body" idx="1"/>
          </p:nvPr>
        </p:nvSpPr>
        <p:spPr bwMode="auto">
          <a:xfrm>
            <a:off x="686367" y="4344301"/>
            <a:ext cx="5486400" cy="4113423"/>
          </a:xfrm>
          <a:prstGeom prst="rect">
            <a:avLst/>
          </a:prstGeom>
          <a:noFill/>
          <a:ln>
            <a:miter lim="800000"/>
            <a:headEnd/>
            <a:tailEnd/>
          </a:ln>
        </p:spPr>
        <p:txBody>
          <a:bodyPr/>
          <a:lstStyle/>
          <a:p>
            <a:pPr eaLnBrk="1" hangingPunct="1"/>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Rot="1" noChangeAspect="1" noChangeArrowheads="1" noTextEdit="1"/>
          </p:cNvSpPr>
          <p:nvPr>
            <p:ph type="sldImg"/>
          </p:nvPr>
        </p:nvSpPr>
        <p:spPr>
          <a:xfrm>
            <a:off x="-274638" y="406400"/>
            <a:ext cx="7407276" cy="4167188"/>
          </a:xfrm>
          <a:ln/>
        </p:spPr>
      </p:sp>
      <p:sp>
        <p:nvSpPr>
          <p:cNvPr id="63491" name="Rectangle 3"/>
          <p:cNvSpPr>
            <a:spLocks noGrp="1" noChangeArrowheads="1"/>
          </p:cNvSpPr>
          <p:nvPr>
            <p:ph type="body" idx="1"/>
          </p:nvPr>
        </p:nvSpPr>
        <p:spPr bwMode="auto">
          <a:xfrm>
            <a:off x="686367" y="4344301"/>
            <a:ext cx="5486400" cy="4113423"/>
          </a:xfrm>
          <a:prstGeom prst="rect">
            <a:avLst/>
          </a:prstGeom>
          <a:noFill/>
          <a:ln>
            <a:miter lim="800000"/>
            <a:headEnd/>
            <a:tailEnd/>
          </a:ln>
        </p:spPr>
        <p:txBody>
          <a:bodyPr/>
          <a:lstStyle/>
          <a:p>
            <a:pPr eaLnBrk="1" hangingPunct="1"/>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latin typeface="微软雅黑" panose="020B0503020204020204" pitchFamily="34" charset="-122"/>
                <a:ea typeface="微软雅黑" panose="020B0503020204020204" pitchFamily="34" charset="-122"/>
              </a:rPr>
              <a:t>列写本课时的学习要点，依次开始深入讲解。</a:t>
            </a:r>
          </a:p>
          <a:p>
            <a:r>
              <a:rPr lang="zh-CN" altLang="en-US" sz="1200" dirty="0">
                <a:latin typeface="微软雅黑" panose="020B0503020204020204" pitchFamily="34" charset="-122"/>
                <a:ea typeface="微软雅黑" panose="020B0503020204020204" pitchFamily="34" charset="-122"/>
              </a:rPr>
              <a:t>如有学习要求，请列写在课时要点之后。</a:t>
            </a:r>
          </a:p>
          <a:p>
            <a:r>
              <a:rPr lang="zh-CN" altLang="en-US" sz="1200" dirty="0">
                <a:latin typeface="微软雅黑" panose="020B0503020204020204" pitchFamily="34" charset="-122"/>
                <a:ea typeface="微软雅黑" panose="020B0503020204020204" pitchFamily="34" charset="-122"/>
              </a:rPr>
              <a:t>在保持内容版式整洁的前提下，重点的学习内容，请尽量详细的列写在讲义中，让大家在单独看讲义时也可以学习。</a:t>
            </a:r>
            <a:endParaRPr lang="en-US" altLang="zh-CN" sz="1200" dirty="0">
              <a:latin typeface="微软雅黑" panose="020B0503020204020204" pitchFamily="34" charset="-122"/>
              <a:ea typeface="微软雅黑" panose="020B0503020204020204" pitchFamily="34" charset="-122"/>
            </a:endParaRPr>
          </a:p>
          <a:p>
            <a:r>
              <a:rPr lang="zh-CN" altLang="en-US" sz="1200" dirty="0">
                <a:latin typeface="微软雅黑" panose="020B0503020204020204" pitchFamily="34" charset="-122"/>
                <a:ea typeface="微软雅黑" panose="020B0503020204020204" pitchFamily="34" charset="-122"/>
              </a:rPr>
              <a:t>讲义非语音讲解辅助，而是学习的一个主体。</a:t>
            </a:r>
            <a:endParaRPr lang="en-US" altLang="zh-CN" sz="1200" dirty="0">
              <a:latin typeface="微软雅黑" panose="020B0503020204020204" pitchFamily="34" charset="-122"/>
              <a:ea typeface="微软雅黑" panose="020B0503020204020204" pitchFamily="34" charset="-122"/>
            </a:endParaRPr>
          </a:p>
          <a:p>
            <a:endParaRPr lang="en-US" altLang="zh-CN" sz="1200" dirty="0">
              <a:latin typeface="微软雅黑" panose="020B0503020204020204" pitchFamily="34" charset="-122"/>
              <a:ea typeface="微软雅黑" panose="020B0503020204020204" pitchFamily="34" charset="-122"/>
            </a:endParaRPr>
          </a:p>
          <a:p>
            <a:pPr marL="683895" indent="-683895" algn="l">
              <a:lnSpc>
                <a:spcPct val="120000"/>
              </a:lnSpc>
              <a:buClr>
                <a:srgbClr val="0398D9"/>
              </a:buClr>
              <a:buSzPct val="100000"/>
              <a:buAutoNum type="arabicPeriod"/>
              <a:defRPr sz="4000">
                <a:solidFill>
                  <a:srgbClr val="53585F"/>
                </a:solidFill>
                <a:latin typeface="Tahoma" panose="020B0604030504040204"/>
                <a:ea typeface="Tahoma" panose="020B0604030504040204"/>
                <a:cs typeface="Tahoma" panose="020B0604030504040204"/>
                <a:sym typeface="Tahoma" panose="020B0604030504040204"/>
              </a:defRPr>
            </a:pPr>
            <a:r>
              <a:rPr lang="zh-CN" altLang="en-US" sz="1200" b="1" dirty="0">
                <a:latin typeface="微软雅黑" panose="020B0503020204020204" pitchFamily="34" charset="-122"/>
                <a:ea typeface="微软雅黑" panose="020B0503020204020204" pitchFamily="34" charset="-122"/>
                <a:cs typeface="微软雅黑" panose="020B0503020204020204" pitchFamily="34" charset="-122"/>
              </a:rPr>
              <a:t>概念，</a:t>
            </a:r>
            <a:r>
              <a:rPr lang="zh-CN" altLang="en-US" sz="1200" dirty="0">
                <a:latin typeface="微软雅黑" panose="020B0503020204020204" pitchFamily="34" charset="-122"/>
                <a:ea typeface="微软雅黑" panose="020B0503020204020204" pitchFamily="34" charset="-122"/>
                <a:cs typeface="微软雅黑" panose="020B0503020204020204" pitchFamily="34" charset="-122"/>
              </a:rPr>
              <a:t>学习要点的概念介绍，以及在工作中什么场景会用到</a:t>
            </a:r>
          </a:p>
          <a:p>
            <a:pPr marL="683895" indent="-683895" algn="l">
              <a:lnSpc>
                <a:spcPct val="120000"/>
              </a:lnSpc>
              <a:buClr>
                <a:srgbClr val="0398D9"/>
              </a:buClr>
              <a:buSzPct val="100000"/>
              <a:buAutoNum type="arabicPeriod"/>
              <a:defRPr sz="4000">
                <a:solidFill>
                  <a:srgbClr val="53585F"/>
                </a:solidFill>
                <a:latin typeface="Tahoma" panose="020B0604030504040204"/>
                <a:ea typeface="Tahoma" panose="020B0604030504040204"/>
                <a:cs typeface="Tahoma" panose="020B0604030504040204"/>
                <a:sym typeface="Tahoma" panose="020B0604030504040204"/>
              </a:defRPr>
            </a:pPr>
            <a:r>
              <a:rPr lang="zh-CN" altLang="en-US" sz="1200" b="1" dirty="0">
                <a:latin typeface="微软雅黑" panose="020B0503020204020204" pitchFamily="34" charset="-122"/>
                <a:ea typeface="微软雅黑" panose="020B0503020204020204" pitchFamily="34" charset="-122"/>
                <a:cs typeface="微软雅黑" panose="020B0503020204020204" pitchFamily="34" charset="-122"/>
                <a:sym typeface="+mn-ea"/>
              </a:rPr>
              <a:t>讲解，</a:t>
            </a:r>
            <a:r>
              <a:rPr lang="zh-CN" altLang="en-US" sz="1200" dirty="0">
                <a:latin typeface="微软雅黑" panose="020B0503020204020204" pitchFamily="34" charset="-122"/>
                <a:ea typeface="微软雅黑" panose="020B0503020204020204" pitchFamily="34" charset="-122"/>
                <a:cs typeface="微软雅黑" panose="020B0503020204020204" pitchFamily="34" charset="-122"/>
                <a:sym typeface="+mn-ea"/>
              </a:rPr>
              <a:t>工作中胜任这个能力，需要掌握的知识、技术能详细讲解</a:t>
            </a:r>
          </a:p>
          <a:p>
            <a:pPr marL="683895" indent="-683895" algn="l">
              <a:lnSpc>
                <a:spcPct val="120000"/>
              </a:lnSpc>
              <a:buClr>
                <a:srgbClr val="0398D9"/>
              </a:buClr>
              <a:buSzPct val="100000"/>
              <a:buAutoNum type="arabicPeriod"/>
              <a:defRPr sz="4000">
                <a:solidFill>
                  <a:srgbClr val="53585F"/>
                </a:solidFill>
                <a:latin typeface="Tahoma" panose="020B0604030504040204"/>
                <a:ea typeface="Tahoma" panose="020B0604030504040204"/>
                <a:cs typeface="Tahoma" panose="020B0604030504040204"/>
                <a:sym typeface="Tahoma" panose="020B0604030504040204"/>
              </a:defRPr>
            </a:pPr>
            <a:r>
              <a:rPr lang="zh-CN" altLang="en-US" sz="1200" b="1" dirty="0">
                <a:latin typeface="微软雅黑" panose="020B0503020204020204" pitchFamily="34" charset="-122"/>
                <a:ea typeface="微软雅黑" panose="020B0503020204020204" pitchFamily="34" charset="-122"/>
                <a:cs typeface="微软雅黑" panose="020B0503020204020204" pitchFamily="34" charset="-122"/>
                <a:sym typeface="+mn-ea"/>
              </a:rPr>
              <a:t>举例，</a:t>
            </a:r>
            <a:r>
              <a:rPr lang="zh-CN" altLang="en-US" sz="1200" dirty="0">
                <a:latin typeface="微软雅黑" panose="020B0503020204020204" pitchFamily="34" charset="-122"/>
                <a:ea typeface="微软雅黑" panose="020B0503020204020204" pitchFamily="34" charset="-122"/>
                <a:cs typeface="微软雅黑" panose="020B0503020204020204" pitchFamily="34" charset="-122"/>
                <a:sym typeface="+mn-ea"/>
              </a:rPr>
              <a:t>举一个案例或</a:t>
            </a:r>
            <a:r>
              <a:rPr lang="en" altLang="zh-CN" sz="1200" dirty="0">
                <a:latin typeface="微软雅黑" panose="020B0503020204020204" pitchFamily="34" charset="-122"/>
                <a:ea typeface="微软雅黑" panose="020B0503020204020204" pitchFamily="34" charset="-122"/>
                <a:cs typeface="微软雅黑" panose="020B0503020204020204" pitchFamily="34" charset="-122"/>
                <a:sym typeface="+mn-ea"/>
              </a:rPr>
              <a:t>demo </a:t>
            </a:r>
            <a:r>
              <a:rPr lang="zh-CN" altLang="en-US" sz="1200" dirty="0">
                <a:latin typeface="微软雅黑" panose="020B0503020204020204" pitchFamily="34" charset="-122"/>
                <a:ea typeface="微软雅黑" panose="020B0503020204020204" pitchFamily="34" charset="-122"/>
                <a:cs typeface="微软雅黑" panose="020B0503020204020204" pitchFamily="34" charset="-122"/>
                <a:sym typeface="+mn-ea"/>
              </a:rPr>
              <a:t>帮助大家更好理解要学习的内容，以及知道怎么用</a:t>
            </a:r>
          </a:p>
          <a:p>
            <a:pPr marL="683895" indent="-683895" algn="l">
              <a:lnSpc>
                <a:spcPct val="120000"/>
              </a:lnSpc>
              <a:buClr>
                <a:srgbClr val="0398D9"/>
              </a:buClr>
              <a:buSzPct val="100000"/>
              <a:buAutoNum type="arabicPeriod"/>
              <a:defRPr sz="4000">
                <a:solidFill>
                  <a:srgbClr val="53585F"/>
                </a:solidFill>
                <a:latin typeface="Tahoma" panose="020B0604030504040204"/>
                <a:ea typeface="Tahoma" panose="020B0604030504040204"/>
                <a:cs typeface="Tahoma" panose="020B0604030504040204"/>
                <a:sym typeface="Tahoma" panose="020B0604030504040204"/>
              </a:defRPr>
            </a:pPr>
            <a:r>
              <a:rPr lang="zh-CN" altLang="en-US" sz="1200" b="1" dirty="0">
                <a:latin typeface="微软雅黑" panose="020B0503020204020204" pitchFamily="34" charset="-122"/>
                <a:ea typeface="微软雅黑" panose="020B0503020204020204" pitchFamily="34" charset="-122"/>
                <a:cs typeface="微软雅黑" panose="020B0503020204020204" pitchFamily="34" charset="-122"/>
                <a:sym typeface="+mn-ea"/>
              </a:rPr>
              <a:t>分享经验，</a:t>
            </a:r>
            <a:r>
              <a:rPr lang="zh-CN" altLang="en-US" sz="1200" dirty="0">
                <a:latin typeface="微软雅黑" panose="020B0503020204020204" pitchFamily="34" charset="-122"/>
                <a:ea typeface="微软雅黑" panose="020B0503020204020204" pitchFamily="34" charset="-122"/>
                <a:cs typeface="微软雅黑" panose="020B0503020204020204" pitchFamily="34" charset="-122"/>
                <a:sym typeface="+mn-ea"/>
              </a:rPr>
              <a:t>你对这个学习要点的工作应用心得。特别是理论和实际的差异的部分。</a:t>
            </a:r>
          </a:p>
          <a:p>
            <a:pPr marL="683895" indent="-683895" algn="l">
              <a:lnSpc>
                <a:spcPct val="120000"/>
              </a:lnSpc>
              <a:buClr>
                <a:srgbClr val="0398D9"/>
              </a:buClr>
              <a:buSzPct val="100000"/>
              <a:buAutoNum type="arabicPeriod"/>
              <a:defRPr sz="4000">
                <a:solidFill>
                  <a:srgbClr val="53585F"/>
                </a:solidFill>
                <a:latin typeface="Tahoma" panose="020B0604030504040204"/>
                <a:ea typeface="Tahoma" panose="020B0604030504040204"/>
                <a:cs typeface="Tahoma" panose="020B0604030504040204"/>
                <a:sym typeface="Tahoma" panose="020B0604030504040204"/>
              </a:defRPr>
            </a:pPr>
            <a:r>
              <a:rPr lang="zh-CN" altLang="en-US" sz="1200" b="1" dirty="0">
                <a:latin typeface="微软雅黑" panose="020B0503020204020204" pitchFamily="34" charset="-122"/>
                <a:ea typeface="微软雅黑" panose="020B0503020204020204" pitchFamily="34" charset="-122"/>
                <a:cs typeface="微软雅黑" panose="020B0503020204020204" pitchFamily="34" charset="-122"/>
                <a:sym typeface="+mn-ea"/>
              </a:rPr>
              <a:t>学习建议，</a:t>
            </a:r>
            <a:r>
              <a:rPr lang="zh-CN" altLang="en-US" sz="1200" dirty="0">
                <a:latin typeface="微软雅黑" panose="020B0503020204020204" pitchFamily="34" charset="-122"/>
                <a:ea typeface="微软雅黑" panose="020B0503020204020204" pitchFamily="34" charset="-122"/>
                <a:cs typeface="微软雅黑" panose="020B0503020204020204" pitchFamily="34" charset="-122"/>
                <a:sym typeface="+mn-ea"/>
              </a:rPr>
              <a:t>给出一些相关学习或工作场景中使用的建议</a:t>
            </a:r>
          </a:p>
          <a:p>
            <a:pPr marL="683895" indent="-683895" algn="l">
              <a:lnSpc>
                <a:spcPct val="120000"/>
              </a:lnSpc>
              <a:buClr>
                <a:srgbClr val="0398D9"/>
              </a:buClr>
              <a:buSzPct val="100000"/>
              <a:buAutoNum type="arabicPeriod"/>
              <a:defRPr sz="4000">
                <a:solidFill>
                  <a:srgbClr val="53585F"/>
                </a:solidFill>
                <a:latin typeface="Tahoma" panose="020B0604030504040204"/>
                <a:ea typeface="Tahoma" panose="020B0604030504040204"/>
                <a:cs typeface="Tahoma" panose="020B0604030504040204"/>
                <a:sym typeface="Tahoma" panose="020B0604030504040204"/>
              </a:defRPr>
            </a:pPr>
            <a:r>
              <a:rPr lang="zh-CN" altLang="en-US" sz="1200" b="1" dirty="0">
                <a:latin typeface="微软雅黑" panose="020B0503020204020204" pitchFamily="34" charset="-122"/>
                <a:ea typeface="微软雅黑" panose="020B0503020204020204" pitchFamily="34" charset="-122"/>
                <a:cs typeface="微软雅黑" panose="020B0503020204020204" pitchFamily="34" charset="-122"/>
                <a:sym typeface="+mn-ea"/>
              </a:rPr>
              <a:t>实用工具，</a:t>
            </a:r>
            <a:r>
              <a:rPr lang="zh-CN" altLang="en-US" sz="1200" dirty="0">
                <a:latin typeface="微软雅黑" panose="020B0503020204020204" pitchFamily="34" charset="-122"/>
                <a:ea typeface="微软雅黑" panose="020B0503020204020204" pitchFamily="34" charset="-122"/>
                <a:cs typeface="微软雅黑" panose="020B0503020204020204" pitchFamily="34" charset="-122"/>
                <a:sym typeface="+mn-ea"/>
              </a:rPr>
              <a:t>这个学习要点对应的一些工具模板（如果有）</a:t>
            </a:r>
            <a:endParaRPr lang="zh-CN" altLang="en-US" sz="1200" dirty="0">
              <a:latin typeface="微软雅黑" panose="020B0503020204020204" pitchFamily="34" charset="-122"/>
              <a:ea typeface="微软雅黑" panose="020B0503020204020204" pitchFamily="34" charset="-122"/>
              <a:cs typeface="微软雅黑" panose="020B0503020204020204" pitchFamily="34" charset="-122"/>
            </a:endParaRPr>
          </a:p>
          <a:p>
            <a:endParaRPr lang="zh-CN" altLang="en-US" sz="1200" dirty="0">
              <a:latin typeface="微软雅黑" panose="020B0503020204020204" pitchFamily="34" charset="-122"/>
              <a:ea typeface="微软雅黑" panose="020B0503020204020204" pitchFamily="34" charset="-122"/>
            </a:endParaRPr>
          </a:p>
          <a:p>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33</a:t>
            </a:fld>
            <a:endParaRPr lang="zh-CN" altLang="en-US"/>
          </a:p>
        </p:txBody>
      </p:sp>
    </p:spTree>
    <p:extLst>
      <p:ext uri="{BB962C8B-B14F-4D97-AF65-F5344CB8AC3E}">
        <p14:creationId xmlns:p14="http://schemas.microsoft.com/office/powerpoint/2010/main" val="27668207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lnSpc>
                <a:spcPct val="120000"/>
              </a:lnSpc>
            </a:pPr>
            <a:r>
              <a:rPr lang="zh-CN" altLang="zh-CN" sz="12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四、</a:t>
            </a:r>
            <a:r>
              <a:rPr lang="zh-CN" altLang="zh-CN" sz="1200" b="1"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测试方式</a:t>
            </a:r>
            <a:endParaRPr lang="zh-CN" altLang="zh-CN" sz="1200" kern="100" dirty="0">
              <a:effectLst/>
              <a:latin typeface="Calibri" panose="020F0502020204030204" pitchFamily="34" charset="0"/>
              <a:ea typeface="宋体" panose="02010600030101010101" pitchFamily="2" charset="-122"/>
              <a:cs typeface="Times New Roman" panose="02020603050405020304" pitchFamily="18" charset="0"/>
            </a:endParaRPr>
          </a:p>
          <a:p>
            <a:pPr algn="just">
              <a:lnSpc>
                <a:spcPct val="120000"/>
              </a:lnSpc>
            </a:pPr>
            <a:r>
              <a:rPr lang="en-US" altLang="zh-CN" sz="1200" kern="100" dirty="0">
                <a:solidFill>
                  <a:srgbClr val="3F3F3F"/>
                </a:solidFill>
                <a:effectLst/>
                <a:latin typeface="微软雅黑" panose="020B0503020204020204" pitchFamily="34" charset="-122"/>
                <a:ea typeface="宋体" panose="02010600030101010101" pitchFamily="2" charset="-122"/>
                <a:cs typeface="宋体" panose="02010600030101010101" pitchFamily="2" charset="-122"/>
              </a:rPr>
              <a:t> </a:t>
            </a:r>
            <a:endParaRPr lang="zh-CN" altLang="zh-CN" sz="1200" kern="100" dirty="0">
              <a:effectLst/>
              <a:latin typeface="Calibri" panose="020F0502020204030204" pitchFamily="34" charset="0"/>
              <a:ea typeface="宋体" panose="02010600030101010101" pitchFamily="2" charset="-122"/>
              <a:cs typeface="Times New Roman" panose="02020603050405020304" pitchFamily="18" charset="0"/>
            </a:endParaRPr>
          </a:p>
          <a:p>
            <a:pPr marL="342900" lvl="0" indent="-342900" algn="just">
              <a:lnSpc>
                <a:spcPct val="120000"/>
              </a:lnSpc>
              <a:buClr>
                <a:srgbClr val="2E74B5"/>
              </a:buClr>
              <a:buFont typeface="+mj-lt"/>
              <a:buAutoNum type="arabicPeriod"/>
            </a:pPr>
            <a:r>
              <a:rPr lang="zh-CN" altLang="zh-CN" sz="12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静态测试和动态测试</a:t>
            </a:r>
            <a:endParaRPr lang="zh-CN" altLang="zh-CN" sz="1200" kern="100" dirty="0">
              <a:effectLst/>
              <a:latin typeface="Calibri" panose="020F0502020204030204" pitchFamily="34" charset="0"/>
              <a:ea typeface="宋体" panose="02010600030101010101" pitchFamily="2" charset="-122"/>
              <a:cs typeface="Times New Roman" panose="02020603050405020304" pitchFamily="18" charset="0"/>
            </a:endParaRPr>
          </a:p>
          <a:p>
            <a:pPr marL="342900" lvl="0" indent="-342900" algn="just">
              <a:lnSpc>
                <a:spcPct val="120000"/>
              </a:lnSpc>
              <a:buClr>
                <a:srgbClr val="2E74B5"/>
              </a:buClr>
              <a:buFont typeface="+mj-lt"/>
              <a:buAutoNum type="arabicPeriod"/>
            </a:pPr>
            <a:r>
              <a:rPr lang="zh-CN" altLang="zh-CN" sz="12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主动测试和被动测试</a:t>
            </a:r>
            <a:endParaRPr lang="zh-CN" altLang="zh-CN" sz="1200" kern="100" dirty="0">
              <a:effectLst/>
              <a:latin typeface="Calibri" panose="020F0502020204030204" pitchFamily="34" charset="0"/>
              <a:ea typeface="宋体" panose="02010600030101010101" pitchFamily="2" charset="-122"/>
              <a:cs typeface="Times New Roman" panose="02020603050405020304" pitchFamily="18" charset="0"/>
            </a:endParaRPr>
          </a:p>
          <a:p>
            <a:pPr marL="342900" lvl="0" indent="-342900" algn="just">
              <a:lnSpc>
                <a:spcPct val="120000"/>
              </a:lnSpc>
              <a:buClr>
                <a:srgbClr val="2E74B5"/>
              </a:buClr>
              <a:buFont typeface="+mj-lt"/>
              <a:buAutoNum type="arabicPeriod"/>
            </a:pPr>
            <a:r>
              <a:rPr lang="zh-CN" altLang="zh-CN" sz="12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手工测试和自动化测试</a:t>
            </a:r>
            <a:endParaRPr lang="zh-CN" altLang="zh-CN" sz="1200" kern="100" dirty="0">
              <a:effectLst/>
              <a:latin typeface="Calibri" panose="020F0502020204030204" pitchFamily="34" charset="0"/>
              <a:ea typeface="宋体" panose="02010600030101010101" pitchFamily="2" charset="-122"/>
              <a:cs typeface="Times New Roman" panose="02020603050405020304" pitchFamily="18" charset="0"/>
            </a:endParaRPr>
          </a:p>
          <a:p>
            <a:pPr marL="342900" lvl="0" indent="-342900" algn="just">
              <a:lnSpc>
                <a:spcPct val="120000"/>
              </a:lnSpc>
              <a:buClr>
                <a:srgbClr val="2E74B5"/>
              </a:buClr>
              <a:buFont typeface="+mj-lt"/>
              <a:buAutoNum type="arabicPeriod"/>
            </a:pPr>
            <a:r>
              <a:rPr lang="zh-CN" altLang="zh-CN" sz="12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基于脚本测试和探索式测试</a:t>
            </a:r>
            <a:endParaRPr lang="zh-CN" altLang="zh-CN" sz="1200" kern="100" dirty="0">
              <a:effectLst/>
              <a:latin typeface="Calibri" panose="020F0502020204030204" pitchFamily="34" charset="0"/>
              <a:ea typeface="宋体" panose="02010600030101010101" pitchFamily="2" charset="-122"/>
              <a:cs typeface="Times New Roman" panose="02020603050405020304" pitchFamily="18" charset="0"/>
            </a:endParaRPr>
          </a:p>
          <a:p>
            <a:pPr algn="just">
              <a:lnSpc>
                <a:spcPct val="120000"/>
              </a:lnSpc>
            </a:pPr>
            <a:r>
              <a:rPr lang="zh-CN" altLang="zh-CN" sz="12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五、</a:t>
            </a:r>
            <a:r>
              <a:rPr lang="zh-CN" altLang="zh-CN" sz="1200" b="1"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结构化测试方法（</a:t>
            </a:r>
            <a:r>
              <a:rPr lang="en-US" altLang="zh-CN" sz="1200" b="1"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ST</a:t>
            </a:r>
            <a:r>
              <a:rPr lang="zh-CN" altLang="zh-CN" sz="1200" b="1"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a:t>
            </a:r>
            <a:endParaRPr lang="zh-CN" altLang="zh-CN" sz="1200" kern="100" dirty="0">
              <a:effectLst/>
              <a:latin typeface="Calibri" panose="020F0502020204030204" pitchFamily="34" charset="0"/>
              <a:ea typeface="宋体" panose="02010600030101010101" pitchFamily="2" charset="-122"/>
              <a:cs typeface="Times New Roman" panose="02020603050405020304" pitchFamily="18" charset="0"/>
            </a:endParaRPr>
          </a:p>
          <a:p>
            <a:pPr algn="just">
              <a:lnSpc>
                <a:spcPct val="120000"/>
              </a:lnSpc>
            </a:pPr>
            <a:r>
              <a:rPr lang="en-US" altLang="zh-CN" sz="1200" kern="100" dirty="0">
                <a:solidFill>
                  <a:srgbClr val="3F3F3F"/>
                </a:solidFill>
                <a:effectLst/>
                <a:latin typeface="微软雅黑" panose="020B0503020204020204" pitchFamily="34" charset="-122"/>
                <a:ea typeface="宋体" panose="02010600030101010101" pitchFamily="2" charset="-122"/>
                <a:cs typeface="宋体" panose="02010600030101010101" pitchFamily="2" charset="-122"/>
              </a:rPr>
              <a:t> </a:t>
            </a:r>
            <a:endParaRPr lang="zh-CN" altLang="zh-CN" sz="1200" kern="100" dirty="0">
              <a:effectLst/>
              <a:latin typeface="Calibri" panose="020F0502020204030204" pitchFamily="34" charset="0"/>
              <a:ea typeface="宋体" panose="02010600030101010101" pitchFamily="2" charset="-122"/>
              <a:cs typeface="Times New Roman" panose="02020603050405020304" pitchFamily="18" charset="0"/>
            </a:endParaRPr>
          </a:p>
          <a:p>
            <a:pPr marL="342900" lvl="0" indent="-342900" algn="just">
              <a:lnSpc>
                <a:spcPct val="120000"/>
              </a:lnSpc>
              <a:buClr>
                <a:srgbClr val="2E74B5"/>
              </a:buClr>
              <a:buFont typeface="+mj-lt"/>
              <a:buAutoNum type="arabicPeriod"/>
            </a:pPr>
            <a:r>
              <a:rPr lang="zh-CN" altLang="zh-CN" sz="12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语句覆盖于判定覆盖</a:t>
            </a:r>
            <a:endParaRPr lang="zh-CN" altLang="zh-CN" sz="1200" kern="100" dirty="0">
              <a:effectLst/>
              <a:latin typeface="Calibri" panose="020F0502020204030204" pitchFamily="34" charset="0"/>
              <a:ea typeface="宋体" panose="02010600030101010101" pitchFamily="2" charset="-122"/>
              <a:cs typeface="Times New Roman" panose="02020603050405020304" pitchFamily="18" charset="0"/>
            </a:endParaRPr>
          </a:p>
          <a:p>
            <a:pPr marL="342900" lvl="0" indent="-342900" algn="just">
              <a:lnSpc>
                <a:spcPct val="120000"/>
              </a:lnSpc>
              <a:buClr>
                <a:srgbClr val="2E74B5"/>
              </a:buClr>
              <a:buFont typeface="+mj-lt"/>
              <a:buAutoNum type="arabicPeriod"/>
            </a:pPr>
            <a:r>
              <a:rPr lang="zh-CN" altLang="zh-CN" sz="12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条件覆盖</a:t>
            </a:r>
            <a:endParaRPr lang="zh-CN" altLang="zh-CN" sz="1200" kern="100" dirty="0">
              <a:effectLst/>
              <a:latin typeface="Calibri" panose="020F0502020204030204" pitchFamily="34" charset="0"/>
              <a:ea typeface="宋体" panose="02010600030101010101" pitchFamily="2" charset="-122"/>
              <a:cs typeface="Times New Roman" panose="02020603050405020304" pitchFamily="18" charset="0"/>
            </a:endParaRPr>
          </a:p>
          <a:p>
            <a:pPr marL="342900" lvl="0" indent="-342900" algn="just">
              <a:lnSpc>
                <a:spcPct val="120000"/>
              </a:lnSpc>
              <a:buClr>
                <a:srgbClr val="2E74B5"/>
              </a:buClr>
              <a:buFont typeface="+mj-lt"/>
              <a:buAutoNum type="arabicPeriod"/>
            </a:pPr>
            <a:r>
              <a:rPr lang="zh-CN" altLang="zh-CN" sz="12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判定</a:t>
            </a:r>
            <a:r>
              <a:rPr lang="en-US" altLang="zh-CN" sz="12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a:t>
            </a:r>
            <a:r>
              <a:rPr lang="zh-CN" altLang="zh-CN" sz="12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条件覆盖</a:t>
            </a:r>
            <a:endParaRPr lang="zh-CN" altLang="zh-CN" sz="1200" kern="100" dirty="0">
              <a:effectLst/>
              <a:latin typeface="Calibri" panose="020F0502020204030204" pitchFamily="34" charset="0"/>
              <a:ea typeface="宋体" panose="02010600030101010101" pitchFamily="2" charset="-122"/>
              <a:cs typeface="Times New Roman" panose="02020603050405020304" pitchFamily="18" charset="0"/>
            </a:endParaRPr>
          </a:p>
          <a:p>
            <a:pPr marL="342900" lvl="0" indent="-342900" algn="just">
              <a:lnSpc>
                <a:spcPct val="120000"/>
              </a:lnSpc>
              <a:buClr>
                <a:srgbClr val="2E74B5"/>
              </a:buClr>
              <a:buFont typeface="+mj-lt"/>
              <a:buAutoNum type="arabicPeriod"/>
            </a:pPr>
            <a:r>
              <a:rPr lang="zh-CN" altLang="zh-CN" sz="12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条件组合覆盖</a:t>
            </a:r>
            <a:endParaRPr lang="zh-CN" altLang="zh-CN" sz="1200" kern="100" dirty="0">
              <a:effectLst/>
              <a:latin typeface="Calibri" panose="020F0502020204030204" pitchFamily="34" charset="0"/>
              <a:ea typeface="宋体" panose="02010600030101010101" pitchFamily="2" charset="-122"/>
              <a:cs typeface="Times New Roman" panose="02020603050405020304" pitchFamily="18" charset="0"/>
            </a:endParaRPr>
          </a:p>
          <a:p>
            <a:pPr marL="342900" lvl="0" indent="-342900" algn="just">
              <a:lnSpc>
                <a:spcPct val="120000"/>
              </a:lnSpc>
              <a:buClr>
                <a:srgbClr val="2E74B5"/>
              </a:buClr>
              <a:buFont typeface="+mj-lt"/>
              <a:buAutoNum type="arabicPeriod"/>
            </a:pPr>
            <a:r>
              <a:rPr lang="en-US" altLang="zh-CN" sz="1200" kern="100" dirty="0">
                <a:solidFill>
                  <a:srgbClr val="3F3F3F"/>
                </a:solidFill>
                <a:effectLst/>
                <a:latin typeface="微软雅黑" panose="020B0503020204020204" pitchFamily="34" charset="-122"/>
                <a:ea typeface="宋体" panose="02010600030101010101" pitchFamily="2" charset="-122"/>
                <a:cs typeface="宋体" panose="02010600030101010101" pitchFamily="2" charset="-122"/>
              </a:rPr>
              <a:t>MC/DC</a:t>
            </a:r>
            <a:r>
              <a:rPr lang="zh-CN" altLang="zh-CN" sz="12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覆盖</a:t>
            </a:r>
            <a:endParaRPr lang="zh-CN" altLang="zh-CN" sz="1200" kern="100" dirty="0">
              <a:effectLst/>
              <a:latin typeface="Calibri" panose="020F0502020204030204" pitchFamily="34" charset="0"/>
              <a:ea typeface="宋体" panose="02010600030101010101" pitchFamily="2" charset="-122"/>
              <a:cs typeface="Times New Roman" panose="02020603050405020304" pitchFamily="18" charset="0"/>
            </a:endParaRPr>
          </a:p>
          <a:p>
            <a:pPr marL="342900" lvl="0" indent="-342900" algn="just">
              <a:lnSpc>
                <a:spcPct val="120000"/>
              </a:lnSpc>
              <a:buClr>
                <a:srgbClr val="2E74B5"/>
              </a:buClr>
              <a:buFont typeface="+mj-lt"/>
              <a:buAutoNum type="arabicPeriod"/>
            </a:pPr>
            <a:r>
              <a:rPr lang="zh-CN" altLang="zh-CN" sz="12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基本路径覆盖</a:t>
            </a:r>
            <a:endParaRPr lang="zh-CN" altLang="zh-CN" sz="1200" kern="100" dirty="0">
              <a:effectLst/>
              <a:latin typeface="Calibri" panose="020F0502020204030204" pitchFamily="34" charset="0"/>
              <a:ea typeface="宋体" panose="02010600030101010101" pitchFamily="2" charset="-122"/>
              <a:cs typeface="Times New Roman" panose="02020603050405020304" pitchFamily="18" charset="0"/>
            </a:endParaRPr>
          </a:p>
          <a:p>
            <a:pPr algn="just">
              <a:lnSpc>
                <a:spcPct val="120000"/>
              </a:lnSpc>
            </a:pPr>
            <a:r>
              <a:rPr lang="zh-CN" altLang="zh-CN" sz="12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六、</a:t>
            </a:r>
            <a:r>
              <a:rPr lang="zh-CN" altLang="zh-CN" sz="1200" b="1"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基于需求的测试方法（</a:t>
            </a:r>
            <a:r>
              <a:rPr lang="en-US" altLang="zh-CN" sz="1200" b="1"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RBT</a:t>
            </a:r>
            <a:r>
              <a:rPr lang="zh-CN" altLang="zh-CN" sz="1200" b="1"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a:t>
            </a:r>
            <a:endParaRPr lang="zh-CN" altLang="zh-CN" sz="1200" kern="100" dirty="0">
              <a:effectLst/>
              <a:latin typeface="Calibri" panose="020F0502020204030204" pitchFamily="34" charset="0"/>
              <a:ea typeface="宋体" panose="02010600030101010101" pitchFamily="2" charset="-122"/>
              <a:cs typeface="Times New Roman" panose="02020603050405020304" pitchFamily="18" charset="0"/>
            </a:endParaRPr>
          </a:p>
          <a:p>
            <a:pPr algn="just">
              <a:lnSpc>
                <a:spcPct val="120000"/>
              </a:lnSpc>
            </a:pPr>
            <a:r>
              <a:rPr lang="en-US" altLang="zh-CN" sz="1200" kern="100" dirty="0">
                <a:solidFill>
                  <a:srgbClr val="3F3F3F"/>
                </a:solidFill>
                <a:effectLst/>
                <a:latin typeface="微软雅黑" panose="020B0503020204020204" pitchFamily="34" charset="-122"/>
                <a:ea typeface="宋体" panose="02010600030101010101" pitchFamily="2" charset="-122"/>
                <a:cs typeface="宋体" panose="02010600030101010101" pitchFamily="2" charset="-122"/>
              </a:rPr>
              <a:t> </a:t>
            </a:r>
            <a:endParaRPr lang="zh-CN" altLang="zh-CN" sz="1200" kern="100" dirty="0">
              <a:effectLst/>
              <a:latin typeface="Calibri" panose="020F0502020204030204" pitchFamily="34" charset="0"/>
              <a:ea typeface="宋体" panose="02010600030101010101" pitchFamily="2" charset="-122"/>
              <a:cs typeface="Times New Roman" panose="02020603050405020304" pitchFamily="18" charset="0"/>
            </a:endParaRPr>
          </a:p>
          <a:p>
            <a:pPr marL="342900" lvl="0" indent="-342900" algn="just">
              <a:lnSpc>
                <a:spcPct val="120000"/>
              </a:lnSpc>
              <a:buClr>
                <a:srgbClr val="2E74B5"/>
              </a:buClr>
              <a:buFont typeface="+mj-lt"/>
              <a:buAutoNum type="arabicPeriod"/>
            </a:pPr>
            <a:r>
              <a:rPr lang="zh-CN" altLang="zh-CN" sz="12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等价类划分法</a:t>
            </a:r>
            <a:endParaRPr lang="zh-CN" altLang="zh-CN" sz="1200" kern="100" dirty="0">
              <a:effectLst/>
              <a:latin typeface="Calibri" panose="020F0502020204030204" pitchFamily="34" charset="0"/>
              <a:ea typeface="宋体" panose="02010600030101010101" pitchFamily="2" charset="-122"/>
              <a:cs typeface="Times New Roman" panose="02020603050405020304" pitchFamily="18" charset="0"/>
            </a:endParaRPr>
          </a:p>
          <a:p>
            <a:pPr marL="342900" lvl="0" indent="-342900" algn="just">
              <a:lnSpc>
                <a:spcPct val="120000"/>
              </a:lnSpc>
              <a:buClr>
                <a:srgbClr val="2E74B5"/>
              </a:buClr>
              <a:buFont typeface="+mj-lt"/>
              <a:buAutoNum type="arabicPeriod"/>
            </a:pPr>
            <a:r>
              <a:rPr lang="zh-CN" altLang="zh-CN" sz="12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边界值分析法</a:t>
            </a:r>
            <a:endParaRPr lang="zh-CN" altLang="zh-CN" sz="1200" kern="100" dirty="0">
              <a:effectLst/>
              <a:latin typeface="Calibri" panose="020F0502020204030204" pitchFamily="34" charset="0"/>
              <a:ea typeface="宋体" panose="02010600030101010101" pitchFamily="2" charset="-122"/>
              <a:cs typeface="Times New Roman" panose="02020603050405020304" pitchFamily="18" charset="0"/>
            </a:endParaRPr>
          </a:p>
          <a:p>
            <a:pPr marL="342900" lvl="0" indent="-342900" algn="just">
              <a:lnSpc>
                <a:spcPct val="120000"/>
              </a:lnSpc>
              <a:buClr>
                <a:srgbClr val="2E74B5"/>
              </a:buClr>
              <a:buFont typeface="+mj-lt"/>
              <a:buAutoNum type="arabicPeriod"/>
            </a:pPr>
            <a:r>
              <a:rPr lang="zh-CN" altLang="zh-CN" sz="12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判定表方法</a:t>
            </a:r>
            <a:endParaRPr lang="zh-CN" altLang="zh-CN" sz="1200" kern="100" dirty="0">
              <a:effectLst/>
              <a:latin typeface="Calibri" panose="020F0502020204030204" pitchFamily="34" charset="0"/>
              <a:ea typeface="宋体" panose="02010600030101010101" pitchFamily="2" charset="-122"/>
              <a:cs typeface="Times New Roman" panose="02020603050405020304" pitchFamily="18" charset="0"/>
            </a:endParaRPr>
          </a:p>
          <a:p>
            <a:pPr marL="342900" lvl="0" indent="-342900" algn="just">
              <a:lnSpc>
                <a:spcPct val="120000"/>
              </a:lnSpc>
              <a:buClr>
                <a:srgbClr val="2E74B5"/>
              </a:buClr>
              <a:buFont typeface="+mj-lt"/>
              <a:buAutoNum type="arabicPeriod"/>
            </a:pPr>
            <a:r>
              <a:rPr lang="zh-CN" altLang="zh-CN" sz="12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因果图法</a:t>
            </a:r>
            <a:endParaRPr lang="zh-CN" altLang="zh-CN" sz="1200" kern="100" dirty="0">
              <a:effectLst/>
              <a:latin typeface="Calibri" panose="020F0502020204030204" pitchFamily="34" charset="0"/>
              <a:ea typeface="宋体" panose="02010600030101010101" pitchFamily="2" charset="-122"/>
              <a:cs typeface="Times New Roman" panose="02020603050405020304" pitchFamily="18" charset="0"/>
            </a:endParaRPr>
          </a:p>
          <a:p>
            <a:pPr marL="342900" lvl="0" indent="-342900" algn="just">
              <a:lnSpc>
                <a:spcPct val="120000"/>
              </a:lnSpc>
              <a:buClr>
                <a:srgbClr val="2E74B5"/>
              </a:buClr>
              <a:buFont typeface="+mj-lt"/>
              <a:buAutoNum type="arabicPeriod"/>
            </a:pPr>
            <a:r>
              <a:rPr lang="en-US" altLang="zh-CN" sz="1200" kern="100" dirty="0">
                <a:solidFill>
                  <a:srgbClr val="3F3F3F"/>
                </a:solidFill>
                <a:effectLst/>
                <a:latin typeface="微软雅黑" panose="020B0503020204020204" pitchFamily="34" charset="-122"/>
                <a:ea typeface="宋体" panose="02010600030101010101" pitchFamily="2" charset="-122"/>
                <a:cs typeface="宋体" panose="02010600030101010101" pitchFamily="2" charset="-122"/>
              </a:rPr>
              <a:t>Pairwise</a:t>
            </a:r>
            <a:r>
              <a:rPr lang="zh-CN" altLang="zh-CN" sz="12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方法 （工具</a:t>
            </a:r>
            <a:r>
              <a:rPr lang="en-US" altLang="zh-CN" sz="12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ATCS</a:t>
            </a:r>
            <a:r>
              <a:rPr lang="zh-CN" altLang="zh-CN" sz="12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a:t>
            </a:r>
            <a:endParaRPr lang="zh-CN" altLang="zh-CN" sz="1200" kern="100" dirty="0">
              <a:effectLst/>
              <a:latin typeface="Calibri" panose="020F0502020204030204" pitchFamily="34" charset="0"/>
              <a:ea typeface="宋体" panose="02010600030101010101" pitchFamily="2" charset="-122"/>
              <a:cs typeface="Times New Roman" panose="02020603050405020304" pitchFamily="18" charset="0"/>
            </a:endParaRPr>
          </a:p>
          <a:p>
            <a:pPr marL="342900" lvl="0" indent="-342900" algn="just">
              <a:lnSpc>
                <a:spcPct val="120000"/>
              </a:lnSpc>
              <a:buClr>
                <a:srgbClr val="2E74B5"/>
              </a:buClr>
              <a:buFont typeface="+mj-lt"/>
              <a:buAutoNum type="arabicPeriod"/>
            </a:pPr>
            <a:r>
              <a:rPr lang="zh-CN" altLang="zh-CN" sz="12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正交试验法</a:t>
            </a:r>
            <a:endParaRPr lang="zh-CN" altLang="zh-CN" sz="1200" kern="100" dirty="0">
              <a:effectLst/>
              <a:latin typeface="Calibri" panose="020F0502020204030204" pitchFamily="34" charset="0"/>
              <a:ea typeface="宋体" panose="02010600030101010101" pitchFamily="2" charset="-122"/>
              <a:cs typeface="Times New Roman" panose="02020603050405020304" pitchFamily="18" charset="0"/>
            </a:endParaRPr>
          </a:p>
          <a:p>
            <a:pPr marL="342900" lvl="0" indent="-342900" algn="just">
              <a:lnSpc>
                <a:spcPct val="120000"/>
              </a:lnSpc>
              <a:buClr>
                <a:srgbClr val="2E74B5"/>
              </a:buClr>
              <a:buFont typeface="+mj-lt"/>
              <a:buAutoNum type="arabicPeriod"/>
            </a:pPr>
            <a:r>
              <a:rPr lang="zh-CN" altLang="zh-CN" sz="12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基于场景的测试方法</a:t>
            </a:r>
            <a:endParaRPr lang="zh-CN" altLang="zh-CN" sz="1200" kern="100" dirty="0">
              <a:effectLst/>
              <a:latin typeface="Calibri" panose="020F0502020204030204" pitchFamily="34" charset="0"/>
              <a:ea typeface="宋体" panose="02010600030101010101" pitchFamily="2" charset="-122"/>
              <a:cs typeface="Times New Roman" panose="02020603050405020304" pitchFamily="18" charset="0"/>
            </a:endParaRPr>
          </a:p>
          <a:p>
            <a:pPr algn="just">
              <a:lnSpc>
                <a:spcPct val="120000"/>
              </a:lnSpc>
            </a:pPr>
            <a:r>
              <a:rPr lang="zh-CN" altLang="zh-CN" sz="1200" kern="100" dirty="0">
                <a:solidFill>
                  <a:srgbClr val="000000"/>
                </a:solidFill>
                <a:effectLst/>
                <a:latin typeface="Calibri" panose="020F0502020204030204" pitchFamily="34" charset="0"/>
                <a:ea typeface="微软雅黑" panose="020B0503020204020204" pitchFamily="34" charset="-122"/>
                <a:cs typeface="宋体" panose="02010600030101010101" pitchFamily="2" charset="-122"/>
              </a:rPr>
              <a:t>重难点小结</a:t>
            </a:r>
            <a:endParaRPr lang="zh-CN" altLang="zh-CN" sz="1200" kern="100" dirty="0">
              <a:effectLst/>
              <a:latin typeface="Calibri" panose="020F0502020204030204" pitchFamily="34" charset="0"/>
              <a:ea typeface="宋体" panose="02010600030101010101" pitchFamily="2" charset="-122"/>
              <a:cs typeface="Times New Roman" panose="02020603050405020304" pitchFamily="18" charset="0"/>
            </a:endParaRPr>
          </a:p>
          <a:p>
            <a:pPr algn="l">
              <a:lnSpc>
                <a:spcPct val="130000"/>
              </a:lnSpc>
              <a:tabLst>
                <a:tab pos="366395" algn="l"/>
                <a:tab pos="733425" algn="l"/>
                <a:tab pos="1100455" algn="l"/>
                <a:tab pos="1467485" algn="l"/>
                <a:tab pos="1834515" algn="l"/>
                <a:tab pos="2201545" algn="l"/>
                <a:tab pos="2568575" algn="l"/>
                <a:tab pos="2935605" algn="l"/>
                <a:tab pos="3302635" algn="l"/>
                <a:tab pos="3669665" algn="l"/>
                <a:tab pos="4036695" algn="l"/>
                <a:tab pos="4403725" algn="l"/>
                <a:tab pos="4770755" algn="l"/>
                <a:tab pos="5137785" algn="l"/>
                <a:tab pos="5504815" algn="l"/>
                <a:tab pos="5871845" algn="l"/>
                <a:tab pos="6238875" algn="l"/>
                <a:tab pos="6605905" algn="l"/>
                <a:tab pos="6972935" algn="l"/>
                <a:tab pos="7339965" algn="l"/>
                <a:tab pos="7706995" algn="l"/>
                <a:tab pos="8074025" algn="l"/>
                <a:tab pos="8441055" algn="l"/>
                <a:tab pos="8808085" algn="l"/>
                <a:tab pos="9175115" algn="l"/>
                <a:tab pos="9542145" algn="l"/>
                <a:tab pos="9909175" algn="l"/>
                <a:tab pos="10276205" algn="l"/>
                <a:tab pos="10643235" algn="l"/>
                <a:tab pos="11010265" algn="l"/>
                <a:tab pos="11377295" algn="l"/>
                <a:tab pos="11744325" algn="l"/>
              </a:tabLst>
            </a:pPr>
            <a:r>
              <a:rPr lang="zh-CN" altLang="zh-CN" sz="1200" kern="100" dirty="0">
                <a:solidFill>
                  <a:srgbClr val="000000"/>
                </a:solidFill>
                <a:effectLst/>
                <a:latin typeface="Calibri" panose="020F0502020204030204" pitchFamily="34" charset="0"/>
                <a:ea typeface="微软雅黑" panose="020B0503020204020204" pitchFamily="34" charset="-122"/>
                <a:cs typeface="宋体" panose="02010600030101010101" pitchFamily="2" charset="-122"/>
              </a:rPr>
              <a:t>数据流、控制流覆盖，不同层次的覆盖</a:t>
            </a:r>
            <a:endParaRPr lang="zh-CN" altLang="zh-CN" sz="1200" kern="100" dirty="0">
              <a:effectLst/>
              <a:latin typeface="Calibri" panose="020F0502020204030204" pitchFamily="34" charset="0"/>
              <a:ea typeface="宋体" panose="02010600030101010101" pitchFamily="2" charset="-122"/>
              <a:cs typeface="Times New Roman" panose="02020603050405020304" pitchFamily="18" charset="0"/>
            </a:endParaRPr>
          </a:p>
          <a:p>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3</a:t>
            </a:fld>
            <a:endParaRPr lang="zh-CN" altLang="en-US"/>
          </a:p>
        </p:txBody>
      </p:sp>
    </p:spTree>
    <p:extLst>
      <p:ext uri="{BB962C8B-B14F-4D97-AF65-F5344CB8AC3E}">
        <p14:creationId xmlns:p14="http://schemas.microsoft.com/office/powerpoint/2010/main" val="102858962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Rot="1" noChangeAspect="1" noChangeArrowheads="1" noTextEdit="1"/>
          </p:cNvSpPr>
          <p:nvPr>
            <p:ph type="sldImg"/>
          </p:nvPr>
        </p:nvSpPr>
        <p:spPr>
          <a:xfrm>
            <a:off x="-274638" y="406400"/>
            <a:ext cx="7407276" cy="4167188"/>
          </a:xfrm>
          <a:ln/>
        </p:spPr>
      </p:sp>
      <p:sp>
        <p:nvSpPr>
          <p:cNvPr id="72707" name="Rectangle 3"/>
          <p:cNvSpPr>
            <a:spLocks noGrp="1" noChangeArrowheads="1"/>
          </p:cNvSpPr>
          <p:nvPr>
            <p:ph type="body" idx="1"/>
          </p:nvPr>
        </p:nvSpPr>
        <p:spPr bwMode="auto">
          <a:xfrm>
            <a:off x="686367" y="4344301"/>
            <a:ext cx="5486400" cy="4113423"/>
          </a:xfrm>
          <a:prstGeom prst="rect">
            <a:avLst/>
          </a:prstGeom>
          <a:noFill/>
          <a:ln>
            <a:miter lim="800000"/>
            <a:headEnd/>
            <a:tailEnd/>
          </a:ln>
        </p:spPr>
        <p:txBody>
          <a:bodyPr/>
          <a:lstStyle/>
          <a:p>
            <a:pPr eaLnBrk="1" hangingPunct="1"/>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Rot="1" noChangeAspect="1" noChangeArrowheads="1" noTextEdit="1"/>
          </p:cNvSpPr>
          <p:nvPr>
            <p:ph type="sldImg"/>
          </p:nvPr>
        </p:nvSpPr>
        <p:spPr>
          <a:xfrm>
            <a:off x="-274638" y="406400"/>
            <a:ext cx="7407276" cy="4167188"/>
          </a:xfrm>
          <a:ln/>
        </p:spPr>
      </p:sp>
      <p:sp>
        <p:nvSpPr>
          <p:cNvPr id="73731" name="Rectangle 3"/>
          <p:cNvSpPr>
            <a:spLocks noGrp="1" noChangeArrowheads="1"/>
          </p:cNvSpPr>
          <p:nvPr>
            <p:ph type="body" idx="1"/>
          </p:nvPr>
        </p:nvSpPr>
        <p:spPr bwMode="auto">
          <a:xfrm>
            <a:off x="686367" y="4344301"/>
            <a:ext cx="5486400" cy="4113423"/>
          </a:xfrm>
          <a:prstGeom prst="rect">
            <a:avLst/>
          </a:prstGeom>
          <a:noFill/>
          <a:ln>
            <a:miter lim="800000"/>
            <a:headEnd/>
            <a:tailEnd/>
          </a:ln>
        </p:spPr>
        <p:txBody>
          <a:bodyPr/>
          <a:lstStyle/>
          <a:p>
            <a:pPr eaLnBrk="1" hangingPunct="1"/>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Grp="1" noRot="1" noChangeAspect="1" noChangeArrowheads="1" noTextEdit="1"/>
          </p:cNvSpPr>
          <p:nvPr>
            <p:ph type="sldImg"/>
          </p:nvPr>
        </p:nvSpPr>
        <p:spPr>
          <a:xfrm>
            <a:off x="-274638" y="406400"/>
            <a:ext cx="7407276" cy="4167188"/>
          </a:xfrm>
          <a:ln/>
        </p:spPr>
      </p:sp>
      <p:sp>
        <p:nvSpPr>
          <p:cNvPr id="98307" name="Rectangle 3"/>
          <p:cNvSpPr>
            <a:spLocks noGrp="1" noChangeArrowheads="1"/>
          </p:cNvSpPr>
          <p:nvPr>
            <p:ph type="body" idx="1"/>
          </p:nvPr>
        </p:nvSpPr>
        <p:spPr bwMode="auto">
          <a:xfrm>
            <a:off x="686367" y="4344301"/>
            <a:ext cx="5486400" cy="4113423"/>
          </a:xfrm>
          <a:prstGeom prst="rect">
            <a:avLst/>
          </a:prstGeom>
          <a:noFill/>
          <a:ln>
            <a:miter lim="800000"/>
            <a:headEnd/>
            <a:tailEnd/>
          </a:ln>
        </p:spPr>
        <p:txBody>
          <a:bodyPr/>
          <a:lstStyle/>
          <a:p>
            <a:pPr eaLnBrk="1" hangingPunct="1"/>
            <a:endParaRPr lang="zh-CN" altLang="en-US"/>
          </a:p>
        </p:txBody>
      </p:sp>
    </p:spTree>
    <p:extLst>
      <p:ext uri="{BB962C8B-B14F-4D97-AF65-F5344CB8AC3E}">
        <p14:creationId xmlns:p14="http://schemas.microsoft.com/office/powerpoint/2010/main" val="411090291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2"/>
          <p:cNvSpPr>
            <a:spLocks noGrp="1" noRot="1" noChangeAspect="1" noChangeArrowheads="1" noTextEdit="1"/>
          </p:cNvSpPr>
          <p:nvPr>
            <p:ph type="sldImg"/>
          </p:nvPr>
        </p:nvSpPr>
        <p:spPr>
          <a:xfrm>
            <a:off x="382588" y="685800"/>
            <a:ext cx="6094412" cy="3429000"/>
          </a:xfrm>
          <a:ln/>
        </p:spPr>
      </p:sp>
      <p:sp>
        <p:nvSpPr>
          <p:cNvPr id="159747" name="Rectangle 3"/>
          <p:cNvSpPr>
            <a:spLocks noGrp="1" noChangeArrowheads="1"/>
          </p:cNvSpPr>
          <p:nvPr>
            <p:ph type="body" idx="1"/>
          </p:nvPr>
        </p:nvSpPr>
        <p:spPr bwMode="auto">
          <a:xfrm>
            <a:off x="686367" y="4344301"/>
            <a:ext cx="5486400" cy="4113423"/>
          </a:xfrm>
          <a:prstGeom prst="rect">
            <a:avLst/>
          </a:prstGeom>
          <a:solidFill>
            <a:srgbClr val="FFFFFF"/>
          </a:solidFill>
          <a:ln>
            <a:solidFill>
              <a:srgbClr val="000000"/>
            </a:solidFill>
            <a:miter lim="800000"/>
            <a:headEnd/>
            <a:tailEnd/>
          </a:ln>
        </p:spPr>
        <p:txBody>
          <a:bodyPr/>
          <a:lstStyle/>
          <a:p>
            <a:endParaRPr lang="zh-CN" altLang="en-US"/>
          </a:p>
        </p:txBody>
      </p:sp>
    </p:spTree>
    <p:extLst>
      <p:ext uri="{BB962C8B-B14F-4D97-AF65-F5344CB8AC3E}">
        <p14:creationId xmlns:p14="http://schemas.microsoft.com/office/powerpoint/2010/main" val="240608023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2"/>
          <p:cNvSpPr>
            <a:spLocks noGrp="1" noRot="1" noChangeAspect="1" noChangeArrowheads="1" noTextEdit="1"/>
          </p:cNvSpPr>
          <p:nvPr>
            <p:ph type="sldImg"/>
          </p:nvPr>
        </p:nvSpPr>
        <p:spPr>
          <a:xfrm>
            <a:off x="382588" y="685800"/>
            <a:ext cx="6094412" cy="3429000"/>
          </a:xfrm>
          <a:ln/>
        </p:spPr>
      </p:sp>
      <p:sp>
        <p:nvSpPr>
          <p:cNvPr id="159747" name="Rectangle 3"/>
          <p:cNvSpPr>
            <a:spLocks noGrp="1" noChangeArrowheads="1"/>
          </p:cNvSpPr>
          <p:nvPr>
            <p:ph type="body" idx="1"/>
          </p:nvPr>
        </p:nvSpPr>
        <p:spPr bwMode="auto">
          <a:xfrm>
            <a:off x="686367" y="4344301"/>
            <a:ext cx="5486400" cy="4113423"/>
          </a:xfrm>
          <a:prstGeom prst="rect">
            <a:avLst/>
          </a:prstGeom>
          <a:solidFill>
            <a:srgbClr val="FFFFFF"/>
          </a:solidFill>
          <a:ln>
            <a:solidFill>
              <a:srgbClr val="000000"/>
            </a:solidFill>
            <a:miter lim="800000"/>
            <a:headEnd/>
            <a:tailEnd/>
          </a:ln>
        </p:spPr>
        <p:txBody>
          <a:bodyPr/>
          <a:lstStyle/>
          <a:p>
            <a:endParaRPr lang="zh-CN" altLang="en-US"/>
          </a:p>
        </p:txBody>
      </p:sp>
    </p:spTree>
    <p:extLst>
      <p:ext uri="{BB962C8B-B14F-4D97-AF65-F5344CB8AC3E}">
        <p14:creationId xmlns:p14="http://schemas.microsoft.com/office/powerpoint/2010/main" val="270498319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2"/>
          <p:cNvSpPr>
            <a:spLocks noGrp="1" noRot="1" noChangeAspect="1" noChangeArrowheads="1" noTextEdit="1"/>
          </p:cNvSpPr>
          <p:nvPr>
            <p:ph type="sldImg"/>
          </p:nvPr>
        </p:nvSpPr>
        <p:spPr>
          <a:xfrm>
            <a:off x="382588" y="685800"/>
            <a:ext cx="6094412" cy="3429000"/>
          </a:xfrm>
          <a:ln/>
        </p:spPr>
      </p:sp>
      <p:sp>
        <p:nvSpPr>
          <p:cNvPr id="159747" name="Rectangle 3"/>
          <p:cNvSpPr>
            <a:spLocks noGrp="1" noChangeArrowheads="1"/>
          </p:cNvSpPr>
          <p:nvPr>
            <p:ph type="body" idx="1"/>
          </p:nvPr>
        </p:nvSpPr>
        <p:spPr bwMode="auto">
          <a:xfrm>
            <a:off x="686367" y="4344301"/>
            <a:ext cx="5486400" cy="4113423"/>
          </a:xfrm>
          <a:prstGeom prst="rect">
            <a:avLst/>
          </a:prstGeom>
          <a:solidFill>
            <a:srgbClr val="FFFFFF"/>
          </a:solidFill>
          <a:ln>
            <a:solidFill>
              <a:srgbClr val="000000"/>
            </a:solidFill>
            <a:miter lim="800000"/>
            <a:headEnd/>
            <a:tailEnd/>
          </a:ln>
        </p:spPr>
        <p:txBody>
          <a:bodyPr/>
          <a:lstStyle/>
          <a:p>
            <a:endParaRPr lang="zh-CN" altLang="en-US"/>
          </a:p>
        </p:txBody>
      </p:sp>
    </p:spTree>
    <p:extLst>
      <p:ext uri="{BB962C8B-B14F-4D97-AF65-F5344CB8AC3E}">
        <p14:creationId xmlns:p14="http://schemas.microsoft.com/office/powerpoint/2010/main" val="272901502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latin typeface="微软雅黑" panose="020B0503020204020204" pitchFamily="34" charset="-122"/>
                <a:ea typeface="微软雅黑" panose="020B0503020204020204" pitchFamily="34" charset="-122"/>
              </a:rPr>
              <a:t>列写本课时的学习要点，依次开始深入讲解。</a:t>
            </a:r>
          </a:p>
          <a:p>
            <a:r>
              <a:rPr lang="zh-CN" altLang="en-US" sz="1200" dirty="0">
                <a:latin typeface="微软雅黑" panose="020B0503020204020204" pitchFamily="34" charset="-122"/>
                <a:ea typeface="微软雅黑" panose="020B0503020204020204" pitchFamily="34" charset="-122"/>
              </a:rPr>
              <a:t>如有学习要求，请列写在课时要点之后。</a:t>
            </a:r>
          </a:p>
          <a:p>
            <a:r>
              <a:rPr lang="zh-CN" altLang="en-US" sz="1200" dirty="0">
                <a:latin typeface="微软雅黑" panose="020B0503020204020204" pitchFamily="34" charset="-122"/>
                <a:ea typeface="微软雅黑" panose="020B0503020204020204" pitchFamily="34" charset="-122"/>
              </a:rPr>
              <a:t>在保持内容版式整洁的前提下，重点的学习内容，请尽量详细的列写在讲义中，让大家在单独看讲义时也可以学习。</a:t>
            </a:r>
            <a:endParaRPr lang="en-US" altLang="zh-CN" sz="1200" dirty="0">
              <a:latin typeface="微软雅黑" panose="020B0503020204020204" pitchFamily="34" charset="-122"/>
              <a:ea typeface="微软雅黑" panose="020B0503020204020204" pitchFamily="34" charset="-122"/>
            </a:endParaRPr>
          </a:p>
          <a:p>
            <a:r>
              <a:rPr lang="zh-CN" altLang="en-US" sz="1200" dirty="0">
                <a:latin typeface="微软雅黑" panose="020B0503020204020204" pitchFamily="34" charset="-122"/>
                <a:ea typeface="微软雅黑" panose="020B0503020204020204" pitchFamily="34" charset="-122"/>
              </a:rPr>
              <a:t>讲义非语音讲解辅助，而是学习的一个主体。</a:t>
            </a:r>
            <a:endParaRPr lang="en-US" altLang="zh-CN" sz="1200" dirty="0">
              <a:latin typeface="微软雅黑" panose="020B0503020204020204" pitchFamily="34" charset="-122"/>
              <a:ea typeface="微软雅黑" panose="020B0503020204020204" pitchFamily="34" charset="-122"/>
            </a:endParaRPr>
          </a:p>
          <a:p>
            <a:endParaRPr lang="en-US" altLang="zh-CN" sz="1200" dirty="0">
              <a:latin typeface="微软雅黑" panose="020B0503020204020204" pitchFamily="34" charset="-122"/>
              <a:ea typeface="微软雅黑" panose="020B0503020204020204" pitchFamily="34" charset="-122"/>
            </a:endParaRPr>
          </a:p>
          <a:p>
            <a:pPr marL="683895" indent="-683895" algn="l">
              <a:lnSpc>
                <a:spcPct val="120000"/>
              </a:lnSpc>
              <a:buClr>
                <a:srgbClr val="0398D9"/>
              </a:buClr>
              <a:buSzPct val="100000"/>
              <a:buAutoNum type="arabicPeriod"/>
              <a:defRPr sz="4000">
                <a:solidFill>
                  <a:srgbClr val="53585F"/>
                </a:solidFill>
                <a:latin typeface="Tahoma" panose="020B0604030504040204"/>
                <a:ea typeface="Tahoma" panose="020B0604030504040204"/>
                <a:cs typeface="Tahoma" panose="020B0604030504040204"/>
                <a:sym typeface="Tahoma" panose="020B0604030504040204"/>
              </a:defRPr>
            </a:pPr>
            <a:r>
              <a:rPr lang="zh-CN" altLang="en-US" sz="1200" b="1" dirty="0">
                <a:latin typeface="微软雅黑" panose="020B0503020204020204" pitchFamily="34" charset="-122"/>
                <a:ea typeface="微软雅黑" panose="020B0503020204020204" pitchFamily="34" charset="-122"/>
                <a:cs typeface="微软雅黑" panose="020B0503020204020204" pitchFamily="34" charset="-122"/>
              </a:rPr>
              <a:t>概念，</a:t>
            </a:r>
            <a:r>
              <a:rPr lang="zh-CN" altLang="en-US" sz="1200" dirty="0">
                <a:latin typeface="微软雅黑" panose="020B0503020204020204" pitchFamily="34" charset="-122"/>
                <a:ea typeface="微软雅黑" panose="020B0503020204020204" pitchFamily="34" charset="-122"/>
                <a:cs typeface="微软雅黑" panose="020B0503020204020204" pitchFamily="34" charset="-122"/>
              </a:rPr>
              <a:t>学习要点的概念介绍，以及在工作中什么场景会用到</a:t>
            </a:r>
          </a:p>
          <a:p>
            <a:pPr marL="683895" indent="-683895" algn="l">
              <a:lnSpc>
                <a:spcPct val="120000"/>
              </a:lnSpc>
              <a:buClr>
                <a:srgbClr val="0398D9"/>
              </a:buClr>
              <a:buSzPct val="100000"/>
              <a:buAutoNum type="arabicPeriod"/>
              <a:defRPr sz="4000">
                <a:solidFill>
                  <a:srgbClr val="53585F"/>
                </a:solidFill>
                <a:latin typeface="Tahoma" panose="020B0604030504040204"/>
                <a:ea typeface="Tahoma" panose="020B0604030504040204"/>
                <a:cs typeface="Tahoma" panose="020B0604030504040204"/>
                <a:sym typeface="Tahoma" panose="020B0604030504040204"/>
              </a:defRPr>
            </a:pPr>
            <a:r>
              <a:rPr lang="zh-CN" altLang="en-US" sz="1200" b="1" dirty="0">
                <a:latin typeface="微软雅黑" panose="020B0503020204020204" pitchFamily="34" charset="-122"/>
                <a:ea typeface="微软雅黑" panose="020B0503020204020204" pitchFamily="34" charset="-122"/>
                <a:cs typeface="微软雅黑" panose="020B0503020204020204" pitchFamily="34" charset="-122"/>
                <a:sym typeface="+mn-ea"/>
              </a:rPr>
              <a:t>讲解，</a:t>
            </a:r>
            <a:r>
              <a:rPr lang="zh-CN" altLang="en-US" sz="1200" dirty="0">
                <a:latin typeface="微软雅黑" panose="020B0503020204020204" pitchFamily="34" charset="-122"/>
                <a:ea typeface="微软雅黑" panose="020B0503020204020204" pitchFamily="34" charset="-122"/>
                <a:cs typeface="微软雅黑" panose="020B0503020204020204" pitchFamily="34" charset="-122"/>
                <a:sym typeface="+mn-ea"/>
              </a:rPr>
              <a:t>工作中胜任这个能力，需要掌握的知识、技术能详细讲解</a:t>
            </a:r>
          </a:p>
          <a:p>
            <a:pPr marL="683895" indent="-683895" algn="l">
              <a:lnSpc>
                <a:spcPct val="120000"/>
              </a:lnSpc>
              <a:buClr>
                <a:srgbClr val="0398D9"/>
              </a:buClr>
              <a:buSzPct val="100000"/>
              <a:buAutoNum type="arabicPeriod"/>
              <a:defRPr sz="4000">
                <a:solidFill>
                  <a:srgbClr val="53585F"/>
                </a:solidFill>
                <a:latin typeface="Tahoma" panose="020B0604030504040204"/>
                <a:ea typeface="Tahoma" panose="020B0604030504040204"/>
                <a:cs typeface="Tahoma" panose="020B0604030504040204"/>
                <a:sym typeface="Tahoma" panose="020B0604030504040204"/>
              </a:defRPr>
            </a:pPr>
            <a:r>
              <a:rPr lang="zh-CN" altLang="en-US" sz="1200" b="1" dirty="0">
                <a:latin typeface="微软雅黑" panose="020B0503020204020204" pitchFamily="34" charset="-122"/>
                <a:ea typeface="微软雅黑" panose="020B0503020204020204" pitchFamily="34" charset="-122"/>
                <a:cs typeface="微软雅黑" panose="020B0503020204020204" pitchFamily="34" charset="-122"/>
                <a:sym typeface="+mn-ea"/>
              </a:rPr>
              <a:t>举例，</a:t>
            </a:r>
            <a:r>
              <a:rPr lang="zh-CN" altLang="en-US" sz="1200" dirty="0">
                <a:latin typeface="微软雅黑" panose="020B0503020204020204" pitchFamily="34" charset="-122"/>
                <a:ea typeface="微软雅黑" panose="020B0503020204020204" pitchFamily="34" charset="-122"/>
                <a:cs typeface="微软雅黑" panose="020B0503020204020204" pitchFamily="34" charset="-122"/>
                <a:sym typeface="+mn-ea"/>
              </a:rPr>
              <a:t>举一个案例或</a:t>
            </a:r>
            <a:r>
              <a:rPr lang="en" altLang="zh-CN" sz="1200" dirty="0">
                <a:latin typeface="微软雅黑" panose="020B0503020204020204" pitchFamily="34" charset="-122"/>
                <a:ea typeface="微软雅黑" panose="020B0503020204020204" pitchFamily="34" charset="-122"/>
                <a:cs typeface="微软雅黑" panose="020B0503020204020204" pitchFamily="34" charset="-122"/>
                <a:sym typeface="+mn-ea"/>
              </a:rPr>
              <a:t>demo </a:t>
            </a:r>
            <a:r>
              <a:rPr lang="zh-CN" altLang="en-US" sz="1200" dirty="0">
                <a:latin typeface="微软雅黑" panose="020B0503020204020204" pitchFamily="34" charset="-122"/>
                <a:ea typeface="微软雅黑" panose="020B0503020204020204" pitchFamily="34" charset="-122"/>
                <a:cs typeface="微软雅黑" panose="020B0503020204020204" pitchFamily="34" charset="-122"/>
                <a:sym typeface="+mn-ea"/>
              </a:rPr>
              <a:t>帮助大家更好理解要学习的内容，以及知道怎么用</a:t>
            </a:r>
          </a:p>
          <a:p>
            <a:pPr marL="683895" indent="-683895" algn="l">
              <a:lnSpc>
                <a:spcPct val="120000"/>
              </a:lnSpc>
              <a:buClr>
                <a:srgbClr val="0398D9"/>
              </a:buClr>
              <a:buSzPct val="100000"/>
              <a:buAutoNum type="arabicPeriod"/>
              <a:defRPr sz="4000">
                <a:solidFill>
                  <a:srgbClr val="53585F"/>
                </a:solidFill>
                <a:latin typeface="Tahoma" panose="020B0604030504040204"/>
                <a:ea typeface="Tahoma" panose="020B0604030504040204"/>
                <a:cs typeface="Tahoma" panose="020B0604030504040204"/>
                <a:sym typeface="Tahoma" panose="020B0604030504040204"/>
              </a:defRPr>
            </a:pPr>
            <a:r>
              <a:rPr lang="zh-CN" altLang="en-US" sz="1200" b="1" dirty="0">
                <a:latin typeface="微软雅黑" panose="020B0503020204020204" pitchFamily="34" charset="-122"/>
                <a:ea typeface="微软雅黑" panose="020B0503020204020204" pitchFamily="34" charset="-122"/>
                <a:cs typeface="微软雅黑" panose="020B0503020204020204" pitchFamily="34" charset="-122"/>
                <a:sym typeface="+mn-ea"/>
              </a:rPr>
              <a:t>分享经验，</a:t>
            </a:r>
            <a:r>
              <a:rPr lang="zh-CN" altLang="en-US" sz="1200" dirty="0">
                <a:latin typeface="微软雅黑" panose="020B0503020204020204" pitchFamily="34" charset="-122"/>
                <a:ea typeface="微软雅黑" panose="020B0503020204020204" pitchFamily="34" charset="-122"/>
                <a:cs typeface="微软雅黑" panose="020B0503020204020204" pitchFamily="34" charset="-122"/>
                <a:sym typeface="+mn-ea"/>
              </a:rPr>
              <a:t>你对这个学习要点的工作应用心得。特别是理论和实际的差异的部分。</a:t>
            </a:r>
          </a:p>
          <a:p>
            <a:pPr marL="683895" indent="-683895" algn="l">
              <a:lnSpc>
                <a:spcPct val="120000"/>
              </a:lnSpc>
              <a:buClr>
                <a:srgbClr val="0398D9"/>
              </a:buClr>
              <a:buSzPct val="100000"/>
              <a:buAutoNum type="arabicPeriod"/>
              <a:defRPr sz="4000">
                <a:solidFill>
                  <a:srgbClr val="53585F"/>
                </a:solidFill>
                <a:latin typeface="Tahoma" panose="020B0604030504040204"/>
                <a:ea typeface="Tahoma" panose="020B0604030504040204"/>
                <a:cs typeface="Tahoma" panose="020B0604030504040204"/>
                <a:sym typeface="Tahoma" panose="020B0604030504040204"/>
              </a:defRPr>
            </a:pPr>
            <a:r>
              <a:rPr lang="zh-CN" altLang="en-US" sz="1200" b="1" dirty="0">
                <a:latin typeface="微软雅黑" panose="020B0503020204020204" pitchFamily="34" charset="-122"/>
                <a:ea typeface="微软雅黑" panose="020B0503020204020204" pitchFamily="34" charset="-122"/>
                <a:cs typeface="微软雅黑" panose="020B0503020204020204" pitchFamily="34" charset="-122"/>
                <a:sym typeface="+mn-ea"/>
              </a:rPr>
              <a:t>学习建议，</a:t>
            </a:r>
            <a:r>
              <a:rPr lang="zh-CN" altLang="en-US" sz="1200" dirty="0">
                <a:latin typeface="微软雅黑" panose="020B0503020204020204" pitchFamily="34" charset="-122"/>
                <a:ea typeface="微软雅黑" panose="020B0503020204020204" pitchFamily="34" charset="-122"/>
                <a:cs typeface="微软雅黑" panose="020B0503020204020204" pitchFamily="34" charset="-122"/>
                <a:sym typeface="+mn-ea"/>
              </a:rPr>
              <a:t>给出一些相关学习或工作场景中使用的建议</a:t>
            </a:r>
          </a:p>
          <a:p>
            <a:pPr marL="683895" indent="-683895" algn="l">
              <a:lnSpc>
                <a:spcPct val="120000"/>
              </a:lnSpc>
              <a:buClr>
                <a:srgbClr val="0398D9"/>
              </a:buClr>
              <a:buSzPct val="100000"/>
              <a:buAutoNum type="arabicPeriod"/>
              <a:defRPr sz="4000">
                <a:solidFill>
                  <a:srgbClr val="53585F"/>
                </a:solidFill>
                <a:latin typeface="Tahoma" panose="020B0604030504040204"/>
                <a:ea typeface="Tahoma" panose="020B0604030504040204"/>
                <a:cs typeface="Tahoma" panose="020B0604030504040204"/>
                <a:sym typeface="Tahoma" panose="020B0604030504040204"/>
              </a:defRPr>
            </a:pPr>
            <a:r>
              <a:rPr lang="zh-CN" altLang="en-US" sz="1200" b="1" dirty="0">
                <a:latin typeface="微软雅黑" panose="020B0503020204020204" pitchFamily="34" charset="-122"/>
                <a:ea typeface="微软雅黑" panose="020B0503020204020204" pitchFamily="34" charset="-122"/>
                <a:cs typeface="微软雅黑" panose="020B0503020204020204" pitchFamily="34" charset="-122"/>
                <a:sym typeface="+mn-ea"/>
              </a:rPr>
              <a:t>实用工具，</a:t>
            </a:r>
            <a:r>
              <a:rPr lang="zh-CN" altLang="en-US" sz="1200" dirty="0">
                <a:latin typeface="微软雅黑" panose="020B0503020204020204" pitchFamily="34" charset="-122"/>
                <a:ea typeface="微软雅黑" panose="020B0503020204020204" pitchFamily="34" charset="-122"/>
                <a:cs typeface="微软雅黑" panose="020B0503020204020204" pitchFamily="34" charset="-122"/>
                <a:sym typeface="+mn-ea"/>
              </a:rPr>
              <a:t>这个学习要点对应的一些工具模板（如果有）</a:t>
            </a:r>
            <a:endParaRPr lang="zh-CN" altLang="en-US" sz="1200" dirty="0">
              <a:latin typeface="微软雅黑" panose="020B0503020204020204" pitchFamily="34" charset="-122"/>
              <a:ea typeface="微软雅黑" panose="020B0503020204020204" pitchFamily="34" charset="-122"/>
              <a:cs typeface="微软雅黑" panose="020B0503020204020204" pitchFamily="34" charset="-122"/>
            </a:endParaRPr>
          </a:p>
          <a:p>
            <a:endParaRPr lang="zh-CN" altLang="en-US" sz="1200" dirty="0">
              <a:latin typeface="微软雅黑" panose="020B0503020204020204" pitchFamily="34" charset="-122"/>
              <a:ea typeface="微软雅黑" panose="020B0503020204020204" pitchFamily="34" charset="-122"/>
            </a:endParaRPr>
          </a:p>
          <a:p>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41</a:t>
            </a:fld>
            <a:endParaRPr lang="zh-CN" altLang="en-US"/>
          </a:p>
        </p:txBody>
      </p:sp>
    </p:spTree>
    <p:extLst>
      <p:ext uri="{BB962C8B-B14F-4D97-AF65-F5344CB8AC3E}">
        <p14:creationId xmlns:p14="http://schemas.microsoft.com/office/powerpoint/2010/main" val="366128897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2"/>
          <p:cNvSpPr>
            <a:spLocks noGrp="1" noRot="1" noChangeAspect="1" noChangeArrowheads="1" noTextEdit="1"/>
          </p:cNvSpPr>
          <p:nvPr>
            <p:ph type="sldImg"/>
          </p:nvPr>
        </p:nvSpPr>
        <p:spPr>
          <a:xfrm>
            <a:off x="382588" y="685800"/>
            <a:ext cx="6094412" cy="3429000"/>
          </a:xfrm>
          <a:ln/>
        </p:spPr>
      </p:sp>
      <p:sp>
        <p:nvSpPr>
          <p:cNvPr id="158723" name="Rectangle 3"/>
          <p:cNvSpPr>
            <a:spLocks noGrp="1" noChangeArrowheads="1"/>
          </p:cNvSpPr>
          <p:nvPr>
            <p:ph type="body" idx="1"/>
          </p:nvPr>
        </p:nvSpPr>
        <p:spPr bwMode="auto">
          <a:xfrm>
            <a:off x="686367" y="4344301"/>
            <a:ext cx="5486400" cy="4113423"/>
          </a:xfrm>
          <a:prstGeom prst="rect">
            <a:avLst/>
          </a:prstGeom>
          <a:solidFill>
            <a:srgbClr val="FFFFFF"/>
          </a:solidFill>
          <a:ln>
            <a:solidFill>
              <a:srgbClr val="000000"/>
            </a:solidFill>
            <a:miter lim="800000"/>
            <a:headEnd/>
            <a:tailEnd/>
          </a:ln>
        </p:spPr>
        <p:txBody>
          <a:bodyPr/>
          <a:lstStyle/>
          <a:p>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0850" name="Rectangle 2"/>
          <p:cNvSpPr>
            <a:spLocks noGrp="1" noRot="1" noChangeAspect="1" noChangeArrowheads="1" noTextEdit="1"/>
          </p:cNvSpPr>
          <p:nvPr>
            <p:ph type="sldImg"/>
          </p:nvPr>
        </p:nvSpPr>
        <p:spPr>
          <a:xfrm>
            <a:off x="-274638" y="406400"/>
            <a:ext cx="7407276" cy="4167188"/>
          </a:xfrm>
          <a:ln/>
        </p:spPr>
      </p:sp>
      <p:sp>
        <p:nvSpPr>
          <p:cNvPr id="1870851" name="Rectangle 3"/>
          <p:cNvSpPr>
            <a:spLocks noGrp="1" noChangeArrowheads="1"/>
          </p:cNvSpPr>
          <p:nvPr>
            <p:ph type="body" idx="1"/>
          </p:nvPr>
        </p:nvSpPr>
        <p:spPr bwMode="auto">
          <a:xfrm>
            <a:off x="686367" y="4344301"/>
            <a:ext cx="5486400" cy="4113423"/>
          </a:xfrm>
          <a:prstGeom prst="rect">
            <a:avLst/>
          </a:prstGeom>
          <a:noFill/>
          <a:ln>
            <a:miter lim="800000"/>
            <a:headEnd/>
            <a:tailEnd/>
          </a:ln>
        </p:spPr>
        <p:txBody>
          <a:bodyPr/>
          <a:lstStyle/>
          <a:p>
            <a:endParaRPr lang="zh-CN" altLang="en-US"/>
          </a:p>
        </p:txBody>
      </p:sp>
    </p:spTree>
    <p:extLst>
      <p:ext uri="{BB962C8B-B14F-4D97-AF65-F5344CB8AC3E}">
        <p14:creationId xmlns:p14="http://schemas.microsoft.com/office/powerpoint/2010/main" val="16860063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2898" name="Rectangle 2"/>
          <p:cNvSpPr>
            <a:spLocks noGrp="1" noRot="1" noChangeAspect="1" noChangeArrowheads="1" noTextEdit="1"/>
          </p:cNvSpPr>
          <p:nvPr>
            <p:ph type="sldImg"/>
          </p:nvPr>
        </p:nvSpPr>
        <p:spPr>
          <a:xfrm>
            <a:off x="382588" y="685800"/>
            <a:ext cx="6094412" cy="3429000"/>
          </a:xfrm>
          <a:ln/>
        </p:spPr>
      </p:sp>
      <p:sp>
        <p:nvSpPr>
          <p:cNvPr id="1872899" name="Rectangle 3"/>
          <p:cNvSpPr>
            <a:spLocks noGrp="1" noChangeArrowheads="1"/>
          </p:cNvSpPr>
          <p:nvPr>
            <p:ph type="body" idx="1"/>
          </p:nvPr>
        </p:nvSpPr>
        <p:spPr bwMode="auto">
          <a:xfrm>
            <a:off x="686367" y="4344301"/>
            <a:ext cx="5486400" cy="4113423"/>
          </a:xfrm>
          <a:prstGeom prst="rect">
            <a:avLst/>
          </a:prstGeom>
          <a:solidFill>
            <a:srgbClr val="FFFFFF"/>
          </a:solidFill>
          <a:ln>
            <a:solidFill>
              <a:srgbClr val="000000"/>
            </a:solidFill>
            <a:miter lim="800000"/>
            <a:headEnd/>
            <a:tailEnd/>
          </a:ln>
        </p:spPr>
        <p:txBody>
          <a:bodyPr/>
          <a:lstStyle/>
          <a:p>
            <a:endParaRPr lang="zh-CN" altLang="en-US"/>
          </a:p>
        </p:txBody>
      </p:sp>
    </p:spTree>
    <p:extLst>
      <p:ext uri="{BB962C8B-B14F-4D97-AF65-F5344CB8AC3E}">
        <p14:creationId xmlns:p14="http://schemas.microsoft.com/office/powerpoint/2010/main" val="5662899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latin typeface="微软雅黑" panose="020B0503020204020204" pitchFamily="34" charset="-122"/>
                <a:ea typeface="微软雅黑" panose="020B0503020204020204" pitchFamily="34" charset="-122"/>
              </a:rPr>
              <a:t>列写本课时的学习要点，依次开始深入讲解。</a:t>
            </a:r>
          </a:p>
          <a:p>
            <a:r>
              <a:rPr lang="zh-CN" altLang="en-US" sz="1200" dirty="0">
                <a:latin typeface="微软雅黑" panose="020B0503020204020204" pitchFamily="34" charset="-122"/>
                <a:ea typeface="微软雅黑" panose="020B0503020204020204" pitchFamily="34" charset="-122"/>
              </a:rPr>
              <a:t>如有学习要求，请列写在课时要点之后。</a:t>
            </a:r>
          </a:p>
          <a:p>
            <a:r>
              <a:rPr lang="zh-CN" altLang="en-US" sz="1200" dirty="0">
                <a:latin typeface="微软雅黑" panose="020B0503020204020204" pitchFamily="34" charset="-122"/>
                <a:ea typeface="微软雅黑" panose="020B0503020204020204" pitchFamily="34" charset="-122"/>
              </a:rPr>
              <a:t>在保持内容版式整洁的前提下，重点的学习内容，请尽量详细的列写在讲义中，让大家在单独看讲义时也可以学习。</a:t>
            </a:r>
            <a:endParaRPr lang="en-US" altLang="zh-CN" sz="1200" dirty="0">
              <a:latin typeface="微软雅黑" panose="020B0503020204020204" pitchFamily="34" charset="-122"/>
              <a:ea typeface="微软雅黑" panose="020B0503020204020204" pitchFamily="34" charset="-122"/>
            </a:endParaRPr>
          </a:p>
          <a:p>
            <a:r>
              <a:rPr lang="zh-CN" altLang="en-US" sz="1200" dirty="0">
                <a:latin typeface="微软雅黑" panose="020B0503020204020204" pitchFamily="34" charset="-122"/>
                <a:ea typeface="微软雅黑" panose="020B0503020204020204" pitchFamily="34" charset="-122"/>
              </a:rPr>
              <a:t>讲义非语音讲解辅助，而是学习的一个主体。</a:t>
            </a:r>
            <a:endParaRPr lang="en-US" altLang="zh-CN" sz="1200" dirty="0">
              <a:latin typeface="微软雅黑" panose="020B0503020204020204" pitchFamily="34" charset="-122"/>
              <a:ea typeface="微软雅黑" panose="020B0503020204020204" pitchFamily="34" charset="-122"/>
            </a:endParaRPr>
          </a:p>
          <a:p>
            <a:endParaRPr lang="en-US" altLang="zh-CN" sz="1200" dirty="0">
              <a:latin typeface="微软雅黑" panose="020B0503020204020204" pitchFamily="34" charset="-122"/>
              <a:ea typeface="微软雅黑" panose="020B0503020204020204" pitchFamily="34" charset="-122"/>
            </a:endParaRPr>
          </a:p>
          <a:p>
            <a:pPr marL="683895" indent="-683895" algn="l">
              <a:lnSpc>
                <a:spcPct val="120000"/>
              </a:lnSpc>
              <a:buClr>
                <a:srgbClr val="0398D9"/>
              </a:buClr>
              <a:buSzPct val="100000"/>
              <a:buAutoNum type="arabicPeriod"/>
              <a:defRPr sz="4000">
                <a:solidFill>
                  <a:srgbClr val="53585F"/>
                </a:solidFill>
                <a:latin typeface="Tahoma" panose="020B0604030504040204"/>
                <a:ea typeface="Tahoma" panose="020B0604030504040204"/>
                <a:cs typeface="Tahoma" panose="020B0604030504040204"/>
                <a:sym typeface="Tahoma" panose="020B0604030504040204"/>
              </a:defRPr>
            </a:pPr>
            <a:r>
              <a:rPr lang="zh-CN" altLang="en-US" sz="1200" b="1" dirty="0">
                <a:latin typeface="微软雅黑" panose="020B0503020204020204" pitchFamily="34" charset="-122"/>
                <a:ea typeface="微软雅黑" panose="020B0503020204020204" pitchFamily="34" charset="-122"/>
                <a:cs typeface="微软雅黑" panose="020B0503020204020204" pitchFamily="34" charset="-122"/>
              </a:rPr>
              <a:t>概念，</a:t>
            </a:r>
            <a:r>
              <a:rPr lang="zh-CN" altLang="en-US" sz="1200" dirty="0">
                <a:latin typeface="微软雅黑" panose="020B0503020204020204" pitchFamily="34" charset="-122"/>
                <a:ea typeface="微软雅黑" panose="020B0503020204020204" pitchFamily="34" charset="-122"/>
                <a:cs typeface="微软雅黑" panose="020B0503020204020204" pitchFamily="34" charset="-122"/>
              </a:rPr>
              <a:t>学习要点的概念介绍，以及在工作中什么场景会用到</a:t>
            </a:r>
          </a:p>
          <a:p>
            <a:pPr marL="683895" indent="-683895" algn="l">
              <a:lnSpc>
                <a:spcPct val="120000"/>
              </a:lnSpc>
              <a:buClr>
                <a:srgbClr val="0398D9"/>
              </a:buClr>
              <a:buSzPct val="100000"/>
              <a:buAutoNum type="arabicPeriod"/>
              <a:defRPr sz="4000">
                <a:solidFill>
                  <a:srgbClr val="53585F"/>
                </a:solidFill>
                <a:latin typeface="Tahoma" panose="020B0604030504040204"/>
                <a:ea typeface="Tahoma" panose="020B0604030504040204"/>
                <a:cs typeface="Tahoma" panose="020B0604030504040204"/>
                <a:sym typeface="Tahoma" panose="020B0604030504040204"/>
              </a:defRPr>
            </a:pPr>
            <a:r>
              <a:rPr lang="zh-CN" altLang="en-US" sz="1200" b="1" dirty="0">
                <a:latin typeface="微软雅黑" panose="020B0503020204020204" pitchFamily="34" charset="-122"/>
                <a:ea typeface="微软雅黑" panose="020B0503020204020204" pitchFamily="34" charset="-122"/>
                <a:cs typeface="微软雅黑" panose="020B0503020204020204" pitchFamily="34" charset="-122"/>
                <a:sym typeface="+mn-ea"/>
              </a:rPr>
              <a:t>讲解，</a:t>
            </a:r>
            <a:r>
              <a:rPr lang="zh-CN" altLang="en-US" sz="1200" dirty="0">
                <a:latin typeface="微软雅黑" panose="020B0503020204020204" pitchFamily="34" charset="-122"/>
                <a:ea typeface="微软雅黑" panose="020B0503020204020204" pitchFamily="34" charset="-122"/>
                <a:cs typeface="微软雅黑" panose="020B0503020204020204" pitchFamily="34" charset="-122"/>
                <a:sym typeface="+mn-ea"/>
              </a:rPr>
              <a:t>工作中胜任这个能力，需要掌握的知识、技术能详细讲解</a:t>
            </a:r>
          </a:p>
          <a:p>
            <a:pPr marL="683895" indent="-683895" algn="l">
              <a:lnSpc>
                <a:spcPct val="120000"/>
              </a:lnSpc>
              <a:buClr>
                <a:srgbClr val="0398D9"/>
              </a:buClr>
              <a:buSzPct val="100000"/>
              <a:buAutoNum type="arabicPeriod"/>
              <a:defRPr sz="4000">
                <a:solidFill>
                  <a:srgbClr val="53585F"/>
                </a:solidFill>
                <a:latin typeface="Tahoma" panose="020B0604030504040204"/>
                <a:ea typeface="Tahoma" panose="020B0604030504040204"/>
                <a:cs typeface="Tahoma" panose="020B0604030504040204"/>
                <a:sym typeface="Tahoma" panose="020B0604030504040204"/>
              </a:defRPr>
            </a:pPr>
            <a:r>
              <a:rPr lang="zh-CN" altLang="en-US" sz="1200" b="1" dirty="0">
                <a:latin typeface="微软雅黑" panose="020B0503020204020204" pitchFamily="34" charset="-122"/>
                <a:ea typeface="微软雅黑" panose="020B0503020204020204" pitchFamily="34" charset="-122"/>
                <a:cs typeface="微软雅黑" panose="020B0503020204020204" pitchFamily="34" charset="-122"/>
                <a:sym typeface="+mn-ea"/>
              </a:rPr>
              <a:t>举例，</a:t>
            </a:r>
            <a:r>
              <a:rPr lang="zh-CN" altLang="en-US" sz="1200" dirty="0">
                <a:latin typeface="微软雅黑" panose="020B0503020204020204" pitchFamily="34" charset="-122"/>
                <a:ea typeface="微软雅黑" panose="020B0503020204020204" pitchFamily="34" charset="-122"/>
                <a:cs typeface="微软雅黑" panose="020B0503020204020204" pitchFamily="34" charset="-122"/>
                <a:sym typeface="+mn-ea"/>
              </a:rPr>
              <a:t>举一个案例或</a:t>
            </a:r>
            <a:r>
              <a:rPr lang="en" altLang="zh-CN" sz="1200" dirty="0">
                <a:latin typeface="微软雅黑" panose="020B0503020204020204" pitchFamily="34" charset="-122"/>
                <a:ea typeface="微软雅黑" panose="020B0503020204020204" pitchFamily="34" charset="-122"/>
                <a:cs typeface="微软雅黑" panose="020B0503020204020204" pitchFamily="34" charset="-122"/>
                <a:sym typeface="+mn-ea"/>
              </a:rPr>
              <a:t>demo </a:t>
            </a:r>
            <a:r>
              <a:rPr lang="zh-CN" altLang="en-US" sz="1200" dirty="0">
                <a:latin typeface="微软雅黑" panose="020B0503020204020204" pitchFamily="34" charset="-122"/>
                <a:ea typeface="微软雅黑" panose="020B0503020204020204" pitchFamily="34" charset="-122"/>
                <a:cs typeface="微软雅黑" panose="020B0503020204020204" pitchFamily="34" charset="-122"/>
                <a:sym typeface="+mn-ea"/>
              </a:rPr>
              <a:t>帮助大家更好理解要学习的内容，以及知道怎么用</a:t>
            </a:r>
          </a:p>
          <a:p>
            <a:pPr marL="683895" indent="-683895" algn="l">
              <a:lnSpc>
                <a:spcPct val="120000"/>
              </a:lnSpc>
              <a:buClr>
                <a:srgbClr val="0398D9"/>
              </a:buClr>
              <a:buSzPct val="100000"/>
              <a:buAutoNum type="arabicPeriod"/>
              <a:defRPr sz="4000">
                <a:solidFill>
                  <a:srgbClr val="53585F"/>
                </a:solidFill>
                <a:latin typeface="Tahoma" panose="020B0604030504040204"/>
                <a:ea typeface="Tahoma" panose="020B0604030504040204"/>
                <a:cs typeface="Tahoma" panose="020B0604030504040204"/>
                <a:sym typeface="Tahoma" panose="020B0604030504040204"/>
              </a:defRPr>
            </a:pPr>
            <a:r>
              <a:rPr lang="zh-CN" altLang="en-US" sz="1200" b="1" dirty="0">
                <a:latin typeface="微软雅黑" panose="020B0503020204020204" pitchFamily="34" charset="-122"/>
                <a:ea typeface="微软雅黑" panose="020B0503020204020204" pitchFamily="34" charset="-122"/>
                <a:cs typeface="微软雅黑" panose="020B0503020204020204" pitchFamily="34" charset="-122"/>
                <a:sym typeface="+mn-ea"/>
              </a:rPr>
              <a:t>分享经验，</a:t>
            </a:r>
            <a:r>
              <a:rPr lang="zh-CN" altLang="en-US" sz="1200" dirty="0">
                <a:latin typeface="微软雅黑" panose="020B0503020204020204" pitchFamily="34" charset="-122"/>
                <a:ea typeface="微软雅黑" panose="020B0503020204020204" pitchFamily="34" charset="-122"/>
                <a:cs typeface="微软雅黑" panose="020B0503020204020204" pitchFamily="34" charset="-122"/>
                <a:sym typeface="+mn-ea"/>
              </a:rPr>
              <a:t>你对这个学习要点的工作应用心得。特别是理论和实际的差异的部分。</a:t>
            </a:r>
          </a:p>
          <a:p>
            <a:pPr marL="683895" indent="-683895" algn="l">
              <a:lnSpc>
                <a:spcPct val="120000"/>
              </a:lnSpc>
              <a:buClr>
                <a:srgbClr val="0398D9"/>
              </a:buClr>
              <a:buSzPct val="100000"/>
              <a:buAutoNum type="arabicPeriod"/>
              <a:defRPr sz="4000">
                <a:solidFill>
                  <a:srgbClr val="53585F"/>
                </a:solidFill>
                <a:latin typeface="Tahoma" panose="020B0604030504040204"/>
                <a:ea typeface="Tahoma" panose="020B0604030504040204"/>
                <a:cs typeface="Tahoma" panose="020B0604030504040204"/>
                <a:sym typeface="Tahoma" panose="020B0604030504040204"/>
              </a:defRPr>
            </a:pPr>
            <a:r>
              <a:rPr lang="zh-CN" altLang="en-US" sz="1200" b="1" dirty="0">
                <a:latin typeface="微软雅黑" panose="020B0503020204020204" pitchFamily="34" charset="-122"/>
                <a:ea typeface="微软雅黑" panose="020B0503020204020204" pitchFamily="34" charset="-122"/>
                <a:cs typeface="微软雅黑" panose="020B0503020204020204" pitchFamily="34" charset="-122"/>
                <a:sym typeface="+mn-ea"/>
              </a:rPr>
              <a:t>学习建议，</a:t>
            </a:r>
            <a:r>
              <a:rPr lang="zh-CN" altLang="en-US" sz="1200" dirty="0">
                <a:latin typeface="微软雅黑" panose="020B0503020204020204" pitchFamily="34" charset="-122"/>
                <a:ea typeface="微软雅黑" panose="020B0503020204020204" pitchFamily="34" charset="-122"/>
                <a:cs typeface="微软雅黑" panose="020B0503020204020204" pitchFamily="34" charset="-122"/>
                <a:sym typeface="+mn-ea"/>
              </a:rPr>
              <a:t>给出一些相关学习或工作场景中使用的建议</a:t>
            </a:r>
          </a:p>
          <a:p>
            <a:pPr marL="683895" indent="-683895" algn="l">
              <a:lnSpc>
                <a:spcPct val="120000"/>
              </a:lnSpc>
              <a:buClr>
                <a:srgbClr val="0398D9"/>
              </a:buClr>
              <a:buSzPct val="100000"/>
              <a:buAutoNum type="arabicPeriod"/>
              <a:defRPr sz="4000">
                <a:solidFill>
                  <a:srgbClr val="53585F"/>
                </a:solidFill>
                <a:latin typeface="Tahoma" panose="020B0604030504040204"/>
                <a:ea typeface="Tahoma" panose="020B0604030504040204"/>
                <a:cs typeface="Tahoma" panose="020B0604030504040204"/>
                <a:sym typeface="Tahoma" panose="020B0604030504040204"/>
              </a:defRPr>
            </a:pPr>
            <a:r>
              <a:rPr lang="zh-CN" altLang="en-US" sz="1200" b="1" dirty="0">
                <a:latin typeface="微软雅黑" panose="020B0503020204020204" pitchFamily="34" charset="-122"/>
                <a:ea typeface="微软雅黑" panose="020B0503020204020204" pitchFamily="34" charset="-122"/>
                <a:cs typeface="微软雅黑" panose="020B0503020204020204" pitchFamily="34" charset="-122"/>
                <a:sym typeface="+mn-ea"/>
              </a:rPr>
              <a:t>实用工具，</a:t>
            </a:r>
            <a:r>
              <a:rPr lang="zh-CN" altLang="en-US" sz="1200" dirty="0">
                <a:latin typeface="微软雅黑" panose="020B0503020204020204" pitchFamily="34" charset="-122"/>
                <a:ea typeface="微软雅黑" panose="020B0503020204020204" pitchFamily="34" charset="-122"/>
                <a:cs typeface="微软雅黑" panose="020B0503020204020204" pitchFamily="34" charset="-122"/>
                <a:sym typeface="+mn-ea"/>
              </a:rPr>
              <a:t>这个学习要点对应的一些工具模板（如果有）</a:t>
            </a:r>
            <a:endParaRPr lang="zh-CN" altLang="en-US" sz="1200" dirty="0">
              <a:latin typeface="微软雅黑" panose="020B0503020204020204" pitchFamily="34" charset="-122"/>
              <a:ea typeface="微软雅黑" panose="020B0503020204020204" pitchFamily="34" charset="-122"/>
              <a:cs typeface="微软雅黑" panose="020B0503020204020204" pitchFamily="34" charset="-122"/>
            </a:endParaRPr>
          </a:p>
          <a:p>
            <a:endParaRPr lang="zh-CN" altLang="en-US" sz="1200" dirty="0">
              <a:latin typeface="微软雅黑" panose="020B0503020204020204" pitchFamily="34" charset="-122"/>
              <a:ea typeface="微软雅黑" panose="020B0503020204020204" pitchFamily="34" charset="-122"/>
            </a:endParaRPr>
          </a:p>
          <a:p>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4</a:t>
            </a:fld>
            <a:endParaRPr lang="zh-CN" altLang="en-US"/>
          </a:p>
        </p:txBody>
      </p:sp>
    </p:spTree>
    <p:extLst>
      <p:ext uri="{BB962C8B-B14F-4D97-AF65-F5344CB8AC3E}">
        <p14:creationId xmlns:p14="http://schemas.microsoft.com/office/powerpoint/2010/main" val="193818080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22" name="Rectangle 2"/>
          <p:cNvSpPr>
            <a:spLocks noGrp="1" noRot="1" noChangeAspect="1" noChangeArrowheads="1" noTextEdit="1"/>
          </p:cNvSpPr>
          <p:nvPr>
            <p:ph type="sldImg"/>
          </p:nvPr>
        </p:nvSpPr>
        <p:spPr>
          <a:xfrm>
            <a:off x="382588" y="685800"/>
            <a:ext cx="6094412" cy="3429000"/>
          </a:xfrm>
          <a:ln/>
        </p:spPr>
      </p:sp>
      <p:sp>
        <p:nvSpPr>
          <p:cNvPr id="2078723" name="Rectangle 3"/>
          <p:cNvSpPr>
            <a:spLocks noGrp="1" noChangeArrowheads="1"/>
          </p:cNvSpPr>
          <p:nvPr>
            <p:ph type="body" idx="1"/>
          </p:nvPr>
        </p:nvSpPr>
        <p:spPr bwMode="auto">
          <a:xfrm>
            <a:off x="686367" y="4344301"/>
            <a:ext cx="5486400" cy="4113423"/>
          </a:xfrm>
          <a:prstGeom prst="rect">
            <a:avLst/>
          </a:prstGeom>
          <a:solidFill>
            <a:srgbClr val="FFFFFF"/>
          </a:solidFill>
          <a:ln>
            <a:solidFill>
              <a:srgbClr val="000000"/>
            </a:solidFill>
            <a:miter lim="800000"/>
            <a:headEnd/>
            <a:tailEnd/>
          </a:ln>
        </p:spPr>
        <p:txBody>
          <a:bodyPr/>
          <a:lstStyle/>
          <a:p>
            <a:endParaRPr lang="zh-CN" altLang="en-US"/>
          </a:p>
        </p:txBody>
      </p:sp>
    </p:spTree>
    <p:extLst>
      <p:ext uri="{BB962C8B-B14F-4D97-AF65-F5344CB8AC3E}">
        <p14:creationId xmlns:p14="http://schemas.microsoft.com/office/powerpoint/2010/main" val="130329275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Slide Image Placeholder 1"/>
          <p:cNvSpPr>
            <a:spLocks noGrp="1" noRot="1" noChangeAspect="1" noTextEdit="1"/>
          </p:cNvSpPr>
          <p:nvPr>
            <p:ph type="sldImg"/>
          </p:nvPr>
        </p:nvSpPr>
        <p:spPr>
          <a:xfrm>
            <a:off x="-274638" y="406400"/>
            <a:ext cx="7407276" cy="4167188"/>
          </a:xfrm>
          <a:ln/>
        </p:spPr>
      </p:sp>
      <p:sp>
        <p:nvSpPr>
          <p:cNvPr id="66563" name="Notes Placeholder 2"/>
          <p:cNvSpPr>
            <a:spLocks noGrp="1"/>
          </p:cNvSpPr>
          <p:nvPr>
            <p:ph type="body" idx="1"/>
          </p:nvPr>
        </p:nvSpPr>
        <p:spPr bwMode="auto">
          <a:xfrm>
            <a:off x="686367" y="4344301"/>
            <a:ext cx="5486400" cy="4113423"/>
          </a:xfrm>
          <a:prstGeom prst="rect">
            <a:avLst/>
          </a:prstGeom>
          <a:noFill/>
          <a:ln>
            <a:miter lim="800000"/>
            <a:headEnd/>
            <a:tailEnd/>
          </a:ln>
        </p:spPr>
        <p:txBody>
          <a:bodyPr/>
          <a:lstStyle/>
          <a:p>
            <a:endParaRPr lang="zh-CN" altLang="en-US"/>
          </a:p>
        </p:txBody>
      </p:sp>
    </p:spTree>
    <p:extLst>
      <p:ext uri="{BB962C8B-B14F-4D97-AF65-F5344CB8AC3E}">
        <p14:creationId xmlns:p14="http://schemas.microsoft.com/office/powerpoint/2010/main" val="372209611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4D4D4D"/>
                </a:solidFill>
                <a:effectLst/>
                <a:latin typeface="-apple-system"/>
              </a:rPr>
              <a:t>程序源代码经过词法分析器（</a:t>
            </a:r>
            <a:r>
              <a:rPr lang="en" altLang="zh-CN" b="0" i="0" dirty="0" err="1">
                <a:solidFill>
                  <a:srgbClr val="4D4D4D"/>
                </a:solidFill>
                <a:effectLst/>
                <a:latin typeface="-apple-system"/>
              </a:rPr>
              <a:t>Lexer</a:t>
            </a:r>
            <a:r>
              <a:rPr lang="zh-CN" altLang="en" b="0" i="0" dirty="0">
                <a:solidFill>
                  <a:srgbClr val="4D4D4D"/>
                </a:solidFill>
                <a:effectLst/>
                <a:latin typeface="-apple-system"/>
              </a:rPr>
              <a:t>）</a:t>
            </a:r>
            <a:r>
              <a:rPr lang="zh-CN" altLang="en-US" b="0" i="0" dirty="0">
                <a:solidFill>
                  <a:srgbClr val="4D4D4D"/>
                </a:solidFill>
                <a:effectLst/>
                <a:latin typeface="-apple-system"/>
              </a:rPr>
              <a:t>得到各种不同种类的单词（</a:t>
            </a:r>
            <a:r>
              <a:rPr lang="en" altLang="zh-CN" b="0" i="0" dirty="0">
                <a:solidFill>
                  <a:srgbClr val="4D4D4D"/>
                </a:solidFill>
                <a:effectLst/>
                <a:latin typeface="-apple-system"/>
              </a:rPr>
              <a:t>Token</a:t>
            </a:r>
            <a:r>
              <a:rPr lang="zh-CN" altLang="en" b="0" i="0" dirty="0">
                <a:solidFill>
                  <a:srgbClr val="4D4D4D"/>
                </a:solidFill>
                <a:effectLst/>
                <a:latin typeface="-apple-system"/>
              </a:rPr>
              <a:t>），</a:t>
            </a:r>
            <a:r>
              <a:rPr lang="zh-CN" altLang="en-US" b="0" i="0" dirty="0">
                <a:solidFill>
                  <a:srgbClr val="4D4D4D"/>
                </a:solidFill>
                <a:effectLst/>
                <a:latin typeface="-apple-system"/>
              </a:rPr>
              <a:t>再由语法分析器（</a:t>
            </a:r>
            <a:r>
              <a:rPr lang="en" altLang="zh-CN" b="0" i="0" dirty="0">
                <a:solidFill>
                  <a:srgbClr val="4D4D4D"/>
                </a:solidFill>
                <a:effectLst/>
                <a:latin typeface="-apple-system"/>
              </a:rPr>
              <a:t>Parser</a:t>
            </a:r>
            <a:r>
              <a:rPr lang="zh-CN" altLang="en" b="0" i="0" dirty="0">
                <a:solidFill>
                  <a:srgbClr val="4D4D4D"/>
                </a:solidFill>
                <a:effectLst/>
                <a:latin typeface="-apple-system"/>
              </a:rPr>
              <a:t>）</a:t>
            </a:r>
            <a:r>
              <a:rPr lang="zh-CN" altLang="en-US" b="0" i="0" dirty="0">
                <a:solidFill>
                  <a:srgbClr val="4D4D4D"/>
                </a:solidFill>
                <a:effectLst/>
                <a:latin typeface="-apple-system"/>
              </a:rPr>
              <a:t>分析和语法检查后得到抽象语法树</a:t>
            </a:r>
            <a:r>
              <a:rPr lang="en-US" altLang="zh-CN" b="0" i="0" dirty="0">
                <a:solidFill>
                  <a:srgbClr val="4D4D4D"/>
                </a:solidFill>
                <a:effectLst/>
                <a:latin typeface="-apple-system"/>
              </a:rPr>
              <a:t>(</a:t>
            </a:r>
            <a:r>
              <a:rPr lang="en" altLang="zh-CN" b="0" i="0" dirty="0">
                <a:solidFill>
                  <a:srgbClr val="4D4D4D"/>
                </a:solidFill>
                <a:effectLst/>
                <a:latin typeface="-apple-system"/>
              </a:rPr>
              <a:t>AST)</a:t>
            </a:r>
            <a:endParaRPr lang="en-US" altLang="zh-CN" b="0" i="0" dirty="0">
              <a:solidFill>
                <a:srgbClr val="4D4D4D"/>
              </a:solidFill>
              <a:effectLst/>
              <a:latin typeface="-apple-system"/>
            </a:endParaRPr>
          </a:p>
          <a:p>
            <a:r>
              <a:rPr lang="zh-CN" altLang="en-US" b="0" i="0" dirty="0">
                <a:solidFill>
                  <a:srgbClr val="4D4D4D"/>
                </a:solidFill>
                <a:effectLst/>
                <a:latin typeface="-apple-system"/>
              </a:rPr>
              <a:t>通常会使用控制流图（</a:t>
            </a:r>
            <a:r>
              <a:rPr lang="en" altLang="zh-CN" b="0" i="0" dirty="0">
                <a:solidFill>
                  <a:srgbClr val="4D4D4D"/>
                </a:solidFill>
                <a:effectLst/>
                <a:latin typeface="-apple-system"/>
              </a:rPr>
              <a:t>Control Flow Graph</a:t>
            </a:r>
            <a:r>
              <a:rPr lang="zh-CN" altLang="en" b="0" i="0" dirty="0">
                <a:solidFill>
                  <a:srgbClr val="4D4D4D"/>
                </a:solidFill>
                <a:effectLst/>
                <a:latin typeface="-apple-system"/>
              </a:rPr>
              <a:t>，</a:t>
            </a:r>
            <a:r>
              <a:rPr lang="en" altLang="zh-CN" b="0" i="0" dirty="0">
                <a:solidFill>
                  <a:srgbClr val="4D4D4D"/>
                </a:solidFill>
                <a:effectLst/>
                <a:latin typeface="-apple-system"/>
              </a:rPr>
              <a:t>CFG</a:t>
            </a:r>
            <a:r>
              <a:rPr lang="zh-CN" altLang="en" b="0" i="0" dirty="0">
                <a:solidFill>
                  <a:srgbClr val="4D4D4D"/>
                </a:solidFill>
                <a:effectLst/>
                <a:latin typeface="-apple-system"/>
              </a:rPr>
              <a:t>）</a:t>
            </a:r>
            <a:r>
              <a:rPr lang="zh-CN" altLang="en-US" b="0" i="0" dirty="0">
                <a:solidFill>
                  <a:srgbClr val="4D4D4D"/>
                </a:solidFill>
                <a:effectLst/>
                <a:latin typeface="-apple-system"/>
              </a:rPr>
              <a:t>来表示程序的控制流，使用静态单赋值（</a:t>
            </a:r>
            <a:r>
              <a:rPr lang="en" altLang="zh-CN" b="0" i="0" dirty="0">
                <a:solidFill>
                  <a:srgbClr val="4D4D4D"/>
                </a:solidFill>
                <a:effectLst/>
                <a:latin typeface="-apple-system"/>
              </a:rPr>
              <a:t>Static Single Assignment</a:t>
            </a:r>
            <a:r>
              <a:rPr lang="zh-CN" altLang="en" b="0" i="0" dirty="0">
                <a:solidFill>
                  <a:srgbClr val="4D4D4D"/>
                </a:solidFill>
                <a:effectLst/>
                <a:latin typeface="-apple-system"/>
              </a:rPr>
              <a:t>，</a:t>
            </a:r>
            <a:r>
              <a:rPr lang="en" altLang="zh-CN" b="0" i="0" dirty="0">
                <a:solidFill>
                  <a:srgbClr val="4D4D4D"/>
                </a:solidFill>
                <a:effectLst/>
                <a:latin typeface="-apple-system"/>
              </a:rPr>
              <a:t>SSA</a:t>
            </a:r>
            <a:r>
              <a:rPr lang="zh-CN" altLang="en" b="0" i="0" dirty="0">
                <a:solidFill>
                  <a:srgbClr val="4D4D4D"/>
                </a:solidFill>
                <a:effectLst/>
                <a:latin typeface="-apple-system"/>
              </a:rPr>
              <a:t>）</a:t>
            </a:r>
            <a:r>
              <a:rPr lang="zh-CN" altLang="en-US" b="0" i="0" dirty="0">
                <a:solidFill>
                  <a:srgbClr val="4D4D4D"/>
                </a:solidFill>
                <a:effectLst/>
                <a:latin typeface="-apple-system"/>
              </a:rPr>
              <a:t>来表示程序中数据的使用</a:t>
            </a:r>
            <a:r>
              <a:rPr lang="en-US" altLang="zh-CN" b="0" i="0" dirty="0">
                <a:solidFill>
                  <a:srgbClr val="4D4D4D"/>
                </a:solidFill>
                <a:effectLst/>
                <a:latin typeface="-apple-system"/>
              </a:rPr>
              <a:t>-</a:t>
            </a:r>
            <a:r>
              <a:rPr lang="zh-CN" altLang="en-US" b="0" i="0" dirty="0">
                <a:solidFill>
                  <a:srgbClr val="4D4D4D"/>
                </a:solidFill>
                <a:effectLst/>
                <a:latin typeface="-apple-system"/>
              </a:rPr>
              <a:t>定义链（</a:t>
            </a:r>
            <a:r>
              <a:rPr lang="en" altLang="zh-CN" b="0" i="0" dirty="0">
                <a:solidFill>
                  <a:srgbClr val="4D4D4D"/>
                </a:solidFill>
                <a:effectLst/>
                <a:latin typeface="-apple-system"/>
              </a:rPr>
              <a:t>Use-Def Chain</a:t>
            </a:r>
            <a:r>
              <a:rPr lang="zh-CN" altLang="en" b="0" i="0" dirty="0">
                <a:solidFill>
                  <a:srgbClr val="4D4D4D"/>
                </a:solidFill>
                <a:effectLst/>
                <a:latin typeface="-apple-system"/>
              </a:rPr>
              <a:t>）</a:t>
            </a:r>
            <a:endParaRPr lang="en-US" altLang="zh-CN" b="0" i="0" dirty="0">
              <a:solidFill>
                <a:srgbClr val="4D4D4D"/>
              </a:solidFill>
              <a:effectLst/>
              <a:latin typeface="-apple-system"/>
            </a:endParaRPr>
          </a:p>
          <a:p>
            <a:r>
              <a:rPr lang="en-US" altLang="zh-CN" b="0" i="0" dirty="0">
                <a:solidFill>
                  <a:srgbClr val="4D4D4D"/>
                </a:solidFill>
                <a:effectLst/>
                <a:latin typeface="-apple-system"/>
              </a:rPr>
              <a:t>https://</a:t>
            </a:r>
            <a:r>
              <a:rPr lang="en-US" altLang="zh-CN" b="0" i="0" dirty="0" err="1">
                <a:solidFill>
                  <a:srgbClr val="4D4D4D"/>
                </a:solidFill>
                <a:effectLst/>
                <a:latin typeface="-apple-system"/>
              </a:rPr>
              <a:t>wizardforcel.gitbooks.io</a:t>
            </a:r>
            <a:r>
              <a:rPr lang="en-US" altLang="zh-CN" b="0" i="0" dirty="0">
                <a:solidFill>
                  <a:srgbClr val="4D4D4D"/>
                </a:solidFill>
                <a:effectLst/>
                <a:latin typeface="-apple-system"/>
              </a:rPr>
              <a:t>/antlr4-short-course/content/line-between-</a:t>
            </a:r>
            <a:r>
              <a:rPr lang="en-US" altLang="zh-CN" b="0" i="0" dirty="0" err="1">
                <a:solidFill>
                  <a:srgbClr val="4D4D4D"/>
                </a:solidFill>
                <a:effectLst/>
                <a:latin typeface="-apple-system"/>
              </a:rPr>
              <a:t>lexer</a:t>
            </a:r>
            <a:r>
              <a:rPr lang="en-US" altLang="zh-CN" b="0" i="0" dirty="0">
                <a:solidFill>
                  <a:srgbClr val="4D4D4D"/>
                </a:solidFill>
                <a:effectLst/>
                <a:latin typeface="-apple-system"/>
              </a:rPr>
              <a:t>-and-</a:t>
            </a:r>
            <a:r>
              <a:rPr lang="en-US" altLang="zh-CN" b="0" i="0" dirty="0" err="1">
                <a:solidFill>
                  <a:srgbClr val="4D4D4D"/>
                </a:solidFill>
                <a:effectLst/>
                <a:latin typeface="-apple-system"/>
              </a:rPr>
              <a:t>parser.html</a:t>
            </a:r>
            <a:r>
              <a:rPr lang="zh-CN" altLang="en-US" b="0" i="0" dirty="0">
                <a:solidFill>
                  <a:srgbClr val="4D4D4D"/>
                </a:solidFill>
                <a:effectLst/>
                <a:latin typeface="-apple-system"/>
              </a:rPr>
              <a:t> </a:t>
            </a:r>
            <a:endParaRPr lang="en-US" altLang="zh-CN" b="0" i="0" dirty="0">
              <a:solidFill>
                <a:srgbClr val="4D4D4D"/>
              </a:solidFill>
              <a:effectLst/>
              <a:latin typeface="-apple-system"/>
            </a:endParaRPr>
          </a:p>
          <a:p>
            <a:r>
              <a:rPr kumimoji="1" lang="en" altLang="zh-CN" dirty="0"/>
              <a:t>https://decaf-</a:t>
            </a:r>
            <a:r>
              <a:rPr kumimoji="1" lang="en" altLang="zh-CN" dirty="0" err="1"/>
              <a:t>lang.github.io</a:t>
            </a:r>
            <a:r>
              <a:rPr kumimoji="1" lang="en" altLang="zh-CN" dirty="0"/>
              <a:t>/</a:t>
            </a:r>
            <a:r>
              <a:rPr kumimoji="1" lang="en" altLang="zh-CN" dirty="0" err="1"/>
              <a:t>minidecaf</a:t>
            </a:r>
            <a:r>
              <a:rPr kumimoji="1" lang="en" altLang="zh-CN" dirty="0"/>
              <a:t>-tutorial-deploy/docs/lab1/part1.html</a:t>
            </a:r>
            <a:r>
              <a:rPr kumimoji="1" lang="zh-CN" altLang="en-US" dirty="0"/>
              <a:t> </a:t>
            </a:r>
            <a:endParaRPr kumimoji="1" lang="en" altLang="zh-CN" dirty="0"/>
          </a:p>
          <a:p>
            <a:r>
              <a:rPr kumimoji="1" lang="en" altLang="zh-CN" dirty="0"/>
              <a:t>https://</a:t>
            </a:r>
            <a:r>
              <a:rPr kumimoji="1" lang="en" altLang="zh-CN" dirty="0" err="1"/>
              <a:t>blog.csdn.net</a:t>
            </a:r>
            <a:r>
              <a:rPr kumimoji="1" lang="en" altLang="zh-CN" dirty="0"/>
              <a:t>/</a:t>
            </a:r>
            <a:r>
              <a:rPr kumimoji="1" lang="en" altLang="zh-CN" dirty="0" err="1"/>
              <a:t>csdnnews</a:t>
            </a:r>
            <a:r>
              <a:rPr kumimoji="1" lang="en" altLang="zh-CN" dirty="0"/>
              <a:t>/article/details/105592032</a:t>
            </a:r>
            <a:endParaRPr kumimoji="1" lang="en-US" altLang="zh-CN" b="0" i="0" dirty="0">
              <a:solidFill>
                <a:srgbClr val="4D4D4D"/>
              </a:solidFill>
              <a:effectLst/>
              <a:latin typeface="-apple-system"/>
            </a:endParaRPr>
          </a:p>
          <a:p>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51</a:t>
            </a:fld>
            <a:endParaRPr lang="zh-CN" altLang="en-US"/>
          </a:p>
        </p:txBody>
      </p:sp>
    </p:spTree>
    <p:extLst>
      <p:ext uri="{BB962C8B-B14F-4D97-AF65-F5344CB8AC3E}">
        <p14:creationId xmlns:p14="http://schemas.microsoft.com/office/powerpoint/2010/main" val="288559015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Slide Image Placeholder 1"/>
          <p:cNvSpPr>
            <a:spLocks noGrp="1" noRot="1" noChangeAspect="1" noTextEdit="1"/>
          </p:cNvSpPr>
          <p:nvPr>
            <p:ph type="sldImg"/>
          </p:nvPr>
        </p:nvSpPr>
        <p:spPr>
          <a:xfrm>
            <a:off x="-274638" y="406400"/>
            <a:ext cx="7407276" cy="4167188"/>
          </a:xfrm>
          <a:ln/>
        </p:spPr>
      </p:sp>
      <p:sp>
        <p:nvSpPr>
          <p:cNvPr id="69635" name="Notes Placeholder 2"/>
          <p:cNvSpPr>
            <a:spLocks noGrp="1"/>
          </p:cNvSpPr>
          <p:nvPr>
            <p:ph type="body" idx="1"/>
          </p:nvPr>
        </p:nvSpPr>
        <p:spPr bwMode="auto">
          <a:xfrm>
            <a:off x="686367" y="4344301"/>
            <a:ext cx="5486400" cy="4113423"/>
          </a:xfrm>
          <a:prstGeom prst="rect">
            <a:avLst/>
          </a:prstGeom>
          <a:noFill/>
          <a:ln>
            <a:miter lim="800000"/>
            <a:headEnd/>
            <a:tailEnd/>
          </a:ln>
        </p:spPr>
        <p:txBody>
          <a:bodyPr/>
          <a:lstStyle/>
          <a:p>
            <a:endParaRPr lang="zh-CN" altLang="en-US">
              <a:ea typeface="宋体" charset="-122"/>
            </a:endParaRPr>
          </a:p>
        </p:txBody>
      </p:sp>
    </p:spTree>
    <p:extLst>
      <p:ext uri="{BB962C8B-B14F-4D97-AF65-F5344CB8AC3E}">
        <p14:creationId xmlns:p14="http://schemas.microsoft.com/office/powerpoint/2010/main" val="105244822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Rot="1" noChangeAspect="1" noChangeArrowheads="1" noTextEdit="1"/>
          </p:cNvSpPr>
          <p:nvPr>
            <p:ph type="sldImg"/>
          </p:nvPr>
        </p:nvSpPr>
        <p:spPr>
          <a:xfrm>
            <a:off x="-274638" y="406400"/>
            <a:ext cx="7407276" cy="4167188"/>
          </a:xfrm>
          <a:ln/>
        </p:spPr>
      </p:sp>
      <p:sp>
        <p:nvSpPr>
          <p:cNvPr id="64515" name="Rectangle 3"/>
          <p:cNvSpPr>
            <a:spLocks noGrp="1" noChangeArrowheads="1"/>
          </p:cNvSpPr>
          <p:nvPr>
            <p:ph type="body" idx="1"/>
          </p:nvPr>
        </p:nvSpPr>
        <p:spPr bwMode="auto">
          <a:xfrm>
            <a:off x="686367" y="4344301"/>
            <a:ext cx="5486400" cy="4113423"/>
          </a:xfrm>
          <a:prstGeom prst="rect">
            <a:avLst/>
          </a:prstGeom>
          <a:noFill/>
          <a:ln>
            <a:miter lim="800000"/>
            <a:headEnd/>
            <a:tailEnd/>
          </a:ln>
        </p:spPr>
        <p:txBody>
          <a:bodyPr/>
          <a:lstStyle/>
          <a:p>
            <a:pPr eaLnBrk="1" hangingPunct="1"/>
            <a:endParaRPr lang="zh-CN" altLang="en-US"/>
          </a:p>
        </p:txBody>
      </p:sp>
    </p:spTree>
    <p:extLst>
      <p:ext uri="{BB962C8B-B14F-4D97-AF65-F5344CB8AC3E}">
        <p14:creationId xmlns:p14="http://schemas.microsoft.com/office/powerpoint/2010/main" val="182966373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2"/>
          <p:cNvSpPr>
            <a:spLocks noGrp="1" noRot="1" noChangeAspect="1" noChangeArrowheads="1" noTextEdit="1"/>
          </p:cNvSpPr>
          <p:nvPr>
            <p:ph type="sldImg"/>
          </p:nvPr>
        </p:nvSpPr>
        <p:spPr>
          <a:xfrm>
            <a:off x="382588" y="685800"/>
            <a:ext cx="6094412" cy="3429000"/>
          </a:xfrm>
          <a:ln/>
        </p:spPr>
      </p:sp>
      <p:sp>
        <p:nvSpPr>
          <p:cNvPr id="159747" name="Rectangle 3"/>
          <p:cNvSpPr>
            <a:spLocks noGrp="1" noChangeArrowheads="1"/>
          </p:cNvSpPr>
          <p:nvPr>
            <p:ph type="body" idx="1"/>
          </p:nvPr>
        </p:nvSpPr>
        <p:spPr bwMode="auto">
          <a:xfrm>
            <a:off x="686367" y="4344301"/>
            <a:ext cx="5486400" cy="4113423"/>
          </a:xfrm>
          <a:prstGeom prst="rect">
            <a:avLst/>
          </a:prstGeom>
          <a:solidFill>
            <a:srgbClr val="FFFFFF"/>
          </a:solidFill>
          <a:ln>
            <a:solidFill>
              <a:srgbClr val="000000"/>
            </a:solidFill>
            <a:miter lim="800000"/>
            <a:headEnd/>
            <a:tailEnd/>
          </a:ln>
        </p:spPr>
        <p:txBody>
          <a:bodyPr/>
          <a:lstStyle/>
          <a:p>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2"/>
          <p:cNvSpPr>
            <a:spLocks noGrp="1" noRot="1" noChangeAspect="1" noChangeArrowheads="1" noTextEdit="1"/>
          </p:cNvSpPr>
          <p:nvPr>
            <p:ph type="sldImg"/>
          </p:nvPr>
        </p:nvSpPr>
        <p:spPr>
          <a:xfrm>
            <a:off x="382588" y="685800"/>
            <a:ext cx="6094412" cy="3429000"/>
          </a:xfrm>
          <a:ln/>
        </p:spPr>
      </p:sp>
      <p:sp>
        <p:nvSpPr>
          <p:cNvPr id="159747" name="Rectangle 3"/>
          <p:cNvSpPr>
            <a:spLocks noGrp="1" noChangeArrowheads="1"/>
          </p:cNvSpPr>
          <p:nvPr>
            <p:ph type="body" idx="1"/>
          </p:nvPr>
        </p:nvSpPr>
        <p:spPr bwMode="auto">
          <a:xfrm>
            <a:off x="686367" y="4344301"/>
            <a:ext cx="5486400" cy="4113423"/>
          </a:xfrm>
          <a:prstGeom prst="rect">
            <a:avLst/>
          </a:prstGeom>
          <a:solidFill>
            <a:srgbClr val="FFFFFF"/>
          </a:solidFill>
          <a:ln>
            <a:solidFill>
              <a:srgbClr val="000000"/>
            </a:solidFill>
            <a:miter lim="800000"/>
            <a:headEnd/>
            <a:tailEnd/>
          </a:ln>
        </p:spPr>
        <p:txBody>
          <a:bodyPr/>
          <a:lstStyle/>
          <a:p>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noRot="1" noChangeAspect="1" noChangeArrowheads="1" noTextEdit="1"/>
          </p:cNvSpPr>
          <p:nvPr>
            <p:ph type="sldImg"/>
          </p:nvPr>
        </p:nvSpPr>
        <p:spPr>
          <a:xfrm>
            <a:off x="-274638" y="406400"/>
            <a:ext cx="7407276" cy="4167188"/>
          </a:xfrm>
          <a:ln/>
        </p:spPr>
      </p:sp>
      <p:sp>
        <p:nvSpPr>
          <p:cNvPr id="97283" name="Rectangle 3"/>
          <p:cNvSpPr>
            <a:spLocks noGrp="1" noChangeArrowheads="1"/>
          </p:cNvSpPr>
          <p:nvPr>
            <p:ph type="body" idx="1"/>
          </p:nvPr>
        </p:nvSpPr>
        <p:spPr bwMode="auto">
          <a:xfrm>
            <a:off x="686367" y="4344301"/>
            <a:ext cx="5486400" cy="4113423"/>
          </a:xfrm>
          <a:prstGeom prst="rect">
            <a:avLst/>
          </a:prstGeom>
          <a:noFill/>
          <a:ln>
            <a:miter lim="800000"/>
            <a:headEnd/>
            <a:tailEnd/>
          </a:ln>
        </p:spPr>
        <p:txBody>
          <a:bodyPr/>
          <a:lstStyle/>
          <a:p>
            <a:pPr eaLnBrk="1" hangingPunct="1"/>
            <a:endParaRPr lang="zh-CN" altLang="en-US"/>
          </a:p>
        </p:txBody>
      </p:sp>
    </p:spTree>
    <p:extLst>
      <p:ext uri="{BB962C8B-B14F-4D97-AF65-F5344CB8AC3E}">
        <p14:creationId xmlns:p14="http://schemas.microsoft.com/office/powerpoint/2010/main" val="402275754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Rot="1" noChangeAspect="1" noChangeArrowheads="1" noTextEdit="1"/>
          </p:cNvSpPr>
          <p:nvPr>
            <p:ph type="sldImg"/>
          </p:nvPr>
        </p:nvSpPr>
        <p:spPr>
          <a:xfrm>
            <a:off x="-274638" y="406400"/>
            <a:ext cx="7407276" cy="4167188"/>
          </a:xfrm>
          <a:ln/>
        </p:spPr>
      </p:sp>
      <p:sp>
        <p:nvSpPr>
          <p:cNvPr id="74755" name="Rectangle 3"/>
          <p:cNvSpPr>
            <a:spLocks noGrp="1" noChangeArrowheads="1"/>
          </p:cNvSpPr>
          <p:nvPr>
            <p:ph type="body" idx="1"/>
          </p:nvPr>
        </p:nvSpPr>
        <p:spPr bwMode="auto">
          <a:xfrm>
            <a:off x="686367" y="4344301"/>
            <a:ext cx="5486400" cy="4113423"/>
          </a:xfrm>
          <a:prstGeom prst="rect">
            <a:avLst/>
          </a:prstGeom>
          <a:noFill/>
          <a:ln>
            <a:miter lim="800000"/>
            <a:headEnd/>
            <a:tailEnd/>
          </a:ln>
        </p:spPr>
        <p:txBody>
          <a:bodyPr/>
          <a:lstStyle/>
          <a:p>
            <a:pPr eaLnBrk="1" hangingPunct="1"/>
            <a:endParaRPr lang="zh-CN" altLang="en-US"/>
          </a:p>
        </p:txBody>
      </p:sp>
    </p:spTree>
    <p:extLst>
      <p:ext uri="{BB962C8B-B14F-4D97-AF65-F5344CB8AC3E}">
        <p14:creationId xmlns:p14="http://schemas.microsoft.com/office/powerpoint/2010/main" val="1842370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latin typeface="微软雅黑" panose="020B0503020204020204" pitchFamily="34" charset="-122"/>
                <a:ea typeface="微软雅黑" panose="020B0503020204020204" pitchFamily="34" charset="-122"/>
              </a:rPr>
              <a:t>列写本课时的学习要点，依次开始深入讲解。</a:t>
            </a:r>
          </a:p>
          <a:p>
            <a:r>
              <a:rPr lang="zh-CN" altLang="en-US" sz="1200" dirty="0">
                <a:latin typeface="微软雅黑" panose="020B0503020204020204" pitchFamily="34" charset="-122"/>
                <a:ea typeface="微软雅黑" panose="020B0503020204020204" pitchFamily="34" charset="-122"/>
              </a:rPr>
              <a:t>如有学习要求，请列写在课时要点之后。</a:t>
            </a:r>
          </a:p>
          <a:p>
            <a:r>
              <a:rPr lang="zh-CN" altLang="en-US" sz="1200" dirty="0">
                <a:latin typeface="微软雅黑" panose="020B0503020204020204" pitchFamily="34" charset="-122"/>
                <a:ea typeface="微软雅黑" panose="020B0503020204020204" pitchFamily="34" charset="-122"/>
              </a:rPr>
              <a:t>在保持内容版式整洁的前提下，重点的学习内容，请尽量详细的列写在讲义中，让大家在单独看讲义时也可以学习。</a:t>
            </a:r>
            <a:endParaRPr lang="en-US" altLang="zh-CN" sz="1200" dirty="0">
              <a:latin typeface="微软雅黑" panose="020B0503020204020204" pitchFamily="34" charset="-122"/>
              <a:ea typeface="微软雅黑" panose="020B0503020204020204" pitchFamily="34" charset="-122"/>
            </a:endParaRPr>
          </a:p>
          <a:p>
            <a:r>
              <a:rPr lang="zh-CN" altLang="en-US" sz="1200" dirty="0">
                <a:latin typeface="微软雅黑" panose="020B0503020204020204" pitchFamily="34" charset="-122"/>
                <a:ea typeface="微软雅黑" panose="020B0503020204020204" pitchFamily="34" charset="-122"/>
              </a:rPr>
              <a:t>讲义非语音讲解辅助，而是学习的一个主体。</a:t>
            </a:r>
            <a:endParaRPr lang="en-US" altLang="zh-CN" sz="1200" dirty="0">
              <a:latin typeface="微软雅黑" panose="020B0503020204020204" pitchFamily="34" charset="-122"/>
              <a:ea typeface="微软雅黑" panose="020B0503020204020204" pitchFamily="34" charset="-122"/>
            </a:endParaRPr>
          </a:p>
          <a:p>
            <a:endParaRPr lang="en-US" altLang="zh-CN" sz="1200" dirty="0">
              <a:latin typeface="微软雅黑" panose="020B0503020204020204" pitchFamily="34" charset="-122"/>
              <a:ea typeface="微软雅黑" panose="020B0503020204020204" pitchFamily="34" charset="-122"/>
            </a:endParaRPr>
          </a:p>
          <a:p>
            <a:pPr marL="683895" indent="-683895" algn="l">
              <a:lnSpc>
                <a:spcPct val="120000"/>
              </a:lnSpc>
              <a:buClr>
                <a:srgbClr val="0398D9"/>
              </a:buClr>
              <a:buSzPct val="100000"/>
              <a:buAutoNum type="arabicPeriod"/>
              <a:defRPr sz="4000">
                <a:solidFill>
                  <a:srgbClr val="53585F"/>
                </a:solidFill>
                <a:latin typeface="Tahoma" panose="020B0604030504040204"/>
                <a:ea typeface="Tahoma" panose="020B0604030504040204"/>
                <a:cs typeface="Tahoma" panose="020B0604030504040204"/>
                <a:sym typeface="Tahoma" panose="020B0604030504040204"/>
              </a:defRPr>
            </a:pPr>
            <a:r>
              <a:rPr lang="zh-CN" altLang="en-US" sz="1200" b="1" dirty="0">
                <a:latin typeface="微软雅黑" panose="020B0503020204020204" pitchFamily="34" charset="-122"/>
                <a:ea typeface="微软雅黑" panose="020B0503020204020204" pitchFamily="34" charset="-122"/>
                <a:cs typeface="微软雅黑" panose="020B0503020204020204" pitchFamily="34" charset="-122"/>
              </a:rPr>
              <a:t>概念，</a:t>
            </a:r>
            <a:r>
              <a:rPr lang="zh-CN" altLang="en-US" sz="1200" dirty="0">
                <a:latin typeface="微软雅黑" panose="020B0503020204020204" pitchFamily="34" charset="-122"/>
                <a:ea typeface="微软雅黑" panose="020B0503020204020204" pitchFamily="34" charset="-122"/>
                <a:cs typeface="微软雅黑" panose="020B0503020204020204" pitchFamily="34" charset="-122"/>
              </a:rPr>
              <a:t>学习要点的概念介绍，以及在工作中什么场景会用到</a:t>
            </a:r>
          </a:p>
          <a:p>
            <a:pPr marL="683895" indent="-683895" algn="l">
              <a:lnSpc>
                <a:spcPct val="120000"/>
              </a:lnSpc>
              <a:buClr>
                <a:srgbClr val="0398D9"/>
              </a:buClr>
              <a:buSzPct val="100000"/>
              <a:buAutoNum type="arabicPeriod"/>
              <a:defRPr sz="4000">
                <a:solidFill>
                  <a:srgbClr val="53585F"/>
                </a:solidFill>
                <a:latin typeface="Tahoma" panose="020B0604030504040204"/>
                <a:ea typeface="Tahoma" panose="020B0604030504040204"/>
                <a:cs typeface="Tahoma" panose="020B0604030504040204"/>
                <a:sym typeface="Tahoma" panose="020B0604030504040204"/>
              </a:defRPr>
            </a:pPr>
            <a:r>
              <a:rPr lang="zh-CN" altLang="en-US" sz="1200" b="1" dirty="0">
                <a:latin typeface="微软雅黑" panose="020B0503020204020204" pitchFamily="34" charset="-122"/>
                <a:ea typeface="微软雅黑" panose="020B0503020204020204" pitchFamily="34" charset="-122"/>
                <a:cs typeface="微软雅黑" panose="020B0503020204020204" pitchFamily="34" charset="-122"/>
                <a:sym typeface="+mn-ea"/>
              </a:rPr>
              <a:t>讲解，</a:t>
            </a:r>
            <a:r>
              <a:rPr lang="zh-CN" altLang="en-US" sz="1200" dirty="0">
                <a:latin typeface="微软雅黑" panose="020B0503020204020204" pitchFamily="34" charset="-122"/>
                <a:ea typeface="微软雅黑" panose="020B0503020204020204" pitchFamily="34" charset="-122"/>
                <a:cs typeface="微软雅黑" panose="020B0503020204020204" pitchFamily="34" charset="-122"/>
                <a:sym typeface="+mn-ea"/>
              </a:rPr>
              <a:t>工作中胜任这个能力，需要掌握的知识、技术能详细讲解</a:t>
            </a:r>
          </a:p>
          <a:p>
            <a:pPr marL="683895" indent="-683895" algn="l">
              <a:lnSpc>
                <a:spcPct val="120000"/>
              </a:lnSpc>
              <a:buClr>
                <a:srgbClr val="0398D9"/>
              </a:buClr>
              <a:buSzPct val="100000"/>
              <a:buAutoNum type="arabicPeriod"/>
              <a:defRPr sz="4000">
                <a:solidFill>
                  <a:srgbClr val="53585F"/>
                </a:solidFill>
                <a:latin typeface="Tahoma" panose="020B0604030504040204"/>
                <a:ea typeface="Tahoma" panose="020B0604030504040204"/>
                <a:cs typeface="Tahoma" panose="020B0604030504040204"/>
                <a:sym typeface="Tahoma" panose="020B0604030504040204"/>
              </a:defRPr>
            </a:pPr>
            <a:r>
              <a:rPr lang="zh-CN" altLang="en-US" sz="1200" b="1" dirty="0">
                <a:latin typeface="微软雅黑" panose="020B0503020204020204" pitchFamily="34" charset="-122"/>
                <a:ea typeface="微软雅黑" panose="020B0503020204020204" pitchFamily="34" charset="-122"/>
                <a:cs typeface="微软雅黑" panose="020B0503020204020204" pitchFamily="34" charset="-122"/>
                <a:sym typeface="+mn-ea"/>
              </a:rPr>
              <a:t>举例，</a:t>
            </a:r>
            <a:r>
              <a:rPr lang="zh-CN" altLang="en-US" sz="1200" dirty="0">
                <a:latin typeface="微软雅黑" panose="020B0503020204020204" pitchFamily="34" charset="-122"/>
                <a:ea typeface="微软雅黑" panose="020B0503020204020204" pitchFamily="34" charset="-122"/>
                <a:cs typeface="微软雅黑" panose="020B0503020204020204" pitchFamily="34" charset="-122"/>
                <a:sym typeface="+mn-ea"/>
              </a:rPr>
              <a:t>举一个案例或</a:t>
            </a:r>
            <a:r>
              <a:rPr lang="en" altLang="zh-CN" sz="1200" dirty="0">
                <a:latin typeface="微软雅黑" panose="020B0503020204020204" pitchFamily="34" charset="-122"/>
                <a:ea typeface="微软雅黑" panose="020B0503020204020204" pitchFamily="34" charset="-122"/>
                <a:cs typeface="微软雅黑" panose="020B0503020204020204" pitchFamily="34" charset="-122"/>
                <a:sym typeface="+mn-ea"/>
              </a:rPr>
              <a:t>demo </a:t>
            </a:r>
            <a:r>
              <a:rPr lang="zh-CN" altLang="en-US" sz="1200" dirty="0">
                <a:latin typeface="微软雅黑" panose="020B0503020204020204" pitchFamily="34" charset="-122"/>
                <a:ea typeface="微软雅黑" panose="020B0503020204020204" pitchFamily="34" charset="-122"/>
                <a:cs typeface="微软雅黑" panose="020B0503020204020204" pitchFamily="34" charset="-122"/>
                <a:sym typeface="+mn-ea"/>
              </a:rPr>
              <a:t>帮助大家更好理解要学习的内容，以及知道怎么用</a:t>
            </a:r>
          </a:p>
          <a:p>
            <a:pPr marL="683895" indent="-683895" algn="l">
              <a:lnSpc>
                <a:spcPct val="120000"/>
              </a:lnSpc>
              <a:buClr>
                <a:srgbClr val="0398D9"/>
              </a:buClr>
              <a:buSzPct val="100000"/>
              <a:buAutoNum type="arabicPeriod"/>
              <a:defRPr sz="4000">
                <a:solidFill>
                  <a:srgbClr val="53585F"/>
                </a:solidFill>
                <a:latin typeface="Tahoma" panose="020B0604030504040204"/>
                <a:ea typeface="Tahoma" panose="020B0604030504040204"/>
                <a:cs typeface="Tahoma" panose="020B0604030504040204"/>
                <a:sym typeface="Tahoma" panose="020B0604030504040204"/>
              </a:defRPr>
            </a:pPr>
            <a:r>
              <a:rPr lang="zh-CN" altLang="en-US" sz="1200" b="1" dirty="0">
                <a:latin typeface="微软雅黑" panose="020B0503020204020204" pitchFamily="34" charset="-122"/>
                <a:ea typeface="微软雅黑" panose="020B0503020204020204" pitchFamily="34" charset="-122"/>
                <a:cs typeface="微软雅黑" panose="020B0503020204020204" pitchFamily="34" charset="-122"/>
                <a:sym typeface="+mn-ea"/>
              </a:rPr>
              <a:t>分享经验，</a:t>
            </a:r>
            <a:r>
              <a:rPr lang="zh-CN" altLang="en-US" sz="1200" dirty="0">
                <a:latin typeface="微软雅黑" panose="020B0503020204020204" pitchFamily="34" charset="-122"/>
                <a:ea typeface="微软雅黑" panose="020B0503020204020204" pitchFamily="34" charset="-122"/>
                <a:cs typeface="微软雅黑" panose="020B0503020204020204" pitchFamily="34" charset="-122"/>
                <a:sym typeface="+mn-ea"/>
              </a:rPr>
              <a:t>你对这个学习要点的工作应用心得。特别是理论和实际的差异的部分。</a:t>
            </a:r>
          </a:p>
          <a:p>
            <a:pPr marL="683895" indent="-683895" algn="l">
              <a:lnSpc>
                <a:spcPct val="120000"/>
              </a:lnSpc>
              <a:buClr>
                <a:srgbClr val="0398D9"/>
              </a:buClr>
              <a:buSzPct val="100000"/>
              <a:buAutoNum type="arabicPeriod"/>
              <a:defRPr sz="4000">
                <a:solidFill>
                  <a:srgbClr val="53585F"/>
                </a:solidFill>
                <a:latin typeface="Tahoma" panose="020B0604030504040204"/>
                <a:ea typeface="Tahoma" panose="020B0604030504040204"/>
                <a:cs typeface="Tahoma" panose="020B0604030504040204"/>
                <a:sym typeface="Tahoma" panose="020B0604030504040204"/>
              </a:defRPr>
            </a:pPr>
            <a:r>
              <a:rPr lang="zh-CN" altLang="en-US" sz="1200" b="1" dirty="0">
                <a:latin typeface="微软雅黑" panose="020B0503020204020204" pitchFamily="34" charset="-122"/>
                <a:ea typeface="微软雅黑" panose="020B0503020204020204" pitchFamily="34" charset="-122"/>
                <a:cs typeface="微软雅黑" panose="020B0503020204020204" pitchFamily="34" charset="-122"/>
                <a:sym typeface="+mn-ea"/>
              </a:rPr>
              <a:t>学习建议，</a:t>
            </a:r>
            <a:r>
              <a:rPr lang="zh-CN" altLang="en-US" sz="1200" dirty="0">
                <a:latin typeface="微软雅黑" panose="020B0503020204020204" pitchFamily="34" charset="-122"/>
                <a:ea typeface="微软雅黑" panose="020B0503020204020204" pitchFamily="34" charset="-122"/>
                <a:cs typeface="微软雅黑" panose="020B0503020204020204" pitchFamily="34" charset="-122"/>
                <a:sym typeface="+mn-ea"/>
              </a:rPr>
              <a:t>给出一些相关学习或工作场景中使用的建议</a:t>
            </a:r>
          </a:p>
          <a:p>
            <a:pPr marL="683895" indent="-683895" algn="l">
              <a:lnSpc>
                <a:spcPct val="120000"/>
              </a:lnSpc>
              <a:buClr>
                <a:srgbClr val="0398D9"/>
              </a:buClr>
              <a:buSzPct val="100000"/>
              <a:buAutoNum type="arabicPeriod"/>
              <a:defRPr sz="4000">
                <a:solidFill>
                  <a:srgbClr val="53585F"/>
                </a:solidFill>
                <a:latin typeface="Tahoma" panose="020B0604030504040204"/>
                <a:ea typeface="Tahoma" panose="020B0604030504040204"/>
                <a:cs typeface="Tahoma" panose="020B0604030504040204"/>
                <a:sym typeface="Tahoma" panose="020B0604030504040204"/>
              </a:defRPr>
            </a:pPr>
            <a:r>
              <a:rPr lang="zh-CN" altLang="en-US" sz="1200" b="1" dirty="0">
                <a:latin typeface="微软雅黑" panose="020B0503020204020204" pitchFamily="34" charset="-122"/>
                <a:ea typeface="微软雅黑" panose="020B0503020204020204" pitchFamily="34" charset="-122"/>
                <a:cs typeface="微软雅黑" panose="020B0503020204020204" pitchFamily="34" charset="-122"/>
                <a:sym typeface="+mn-ea"/>
              </a:rPr>
              <a:t>实用工具，</a:t>
            </a:r>
            <a:r>
              <a:rPr lang="zh-CN" altLang="en-US" sz="1200" dirty="0">
                <a:latin typeface="微软雅黑" panose="020B0503020204020204" pitchFamily="34" charset="-122"/>
                <a:ea typeface="微软雅黑" panose="020B0503020204020204" pitchFamily="34" charset="-122"/>
                <a:cs typeface="微软雅黑" panose="020B0503020204020204" pitchFamily="34" charset="-122"/>
                <a:sym typeface="+mn-ea"/>
              </a:rPr>
              <a:t>这个学习要点对应的一些工具模板（如果有）</a:t>
            </a:r>
            <a:endParaRPr lang="zh-CN" altLang="en-US" sz="1200" dirty="0">
              <a:latin typeface="微软雅黑" panose="020B0503020204020204" pitchFamily="34" charset="-122"/>
              <a:ea typeface="微软雅黑" panose="020B0503020204020204" pitchFamily="34" charset="-122"/>
              <a:cs typeface="微软雅黑" panose="020B0503020204020204" pitchFamily="34" charset="-122"/>
            </a:endParaRPr>
          </a:p>
          <a:p>
            <a:endParaRPr lang="zh-CN" altLang="en-US" sz="1200" dirty="0">
              <a:latin typeface="微软雅黑" panose="020B0503020204020204" pitchFamily="34" charset="-122"/>
              <a:ea typeface="微软雅黑" panose="020B0503020204020204" pitchFamily="34" charset="-122"/>
            </a:endParaRPr>
          </a:p>
          <a:p>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58</a:t>
            </a:fld>
            <a:endParaRPr lang="zh-CN" altLang="en-US"/>
          </a:p>
        </p:txBody>
      </p:sp>
    </p:spTree>
    <p:extLst>
      <p:ext uri="{BB962C8B-B14F-4D97-AF65-F5344CB8AC3E}">
        <p14:creationId xmlns:p14="http://schemas.microsoft.com/office/powerpoint/2010/main" val="35702528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lide Image Placeholder 1"/>
          <p:cNvSpPr>
            <a:spLocks noGrp="1" noRot="1" noChangeAspect="1" noTextEdit="1"/>
          </p:cNvSpPr>
          <p:nvPr>
            <p:ph type="sldImg"/>
          </p:nvPr>
        </p:nvSpPr>
        <p:spPr>
          <a:xfrm>
            <a:off x="-274638" y="406400"/>
            <a:ext cx="7407276" cy="4167188"/>
          </a:xfrm>
          <a:ln/>
        </p:spPr>
      </p:sp>
      <p:sp>
        <p:nvSpPr>
          <p:cNvPr id="49155" name="Notes Placeholder 2"/>
          <p:cNvSpPr>
            <a:spLocks noGrp="1"/>
          </p:cNvSpPr>
          <p:nvPr>
            <p:ph type="body" idx="1"/>
          </p:nvPr>
        </p:nvSpPr>
        <p:spPr bwMode="auto">
          <a:xfrm>
            <a:off x="686367" y="4344301"/>
            <a:ext cx="5486400" cy="4113423"/>
          </a:xfrm>
          <a:prstGeom prst="rect">
            <a:avLst/>
          </a:prstGeom>
          <a:noFill/>
          <a:ln>
            <a:miter lim="800000"/>
            <a:headEnd/>
            <a:tailEnd/>
          </a:ln>
        </p:spPr>
        <p:txBody>
          <a:bodyPr/>
          <a:lstStyle/>
          <a:p>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4194" name="Rectangle 2"/>
          <p:cNvSpPr>
            <a:spLocks noGrp="1" noRot="1" noChangeAspect="1" noChangeArrowheads="1" noTextEdit="1"/>
          </p:cNvSpPr>
          <p:nvPr>
            <p:ph type="sldImg"/>
          </p:nvPr>
        </p:nvSpPr>
        <p:spPr>
          <a:xfrm>
            <a:off x="382588" y="685800"/>
            <a:ext cx="6094412" cy="3429000"/>
          </a:xfrm>
          <a:ln/>
        </p:spPr>
      </p:sp>
      <p:sp>
        <p:nvSpPr>
          <p:cNvPr id="2184195" name="Rectangle 3"/>
          <p:cNvSpPr>
            <a:spLocks noGrp="1" noChangeArrowheads="1"/>
          </p:cNvSpPr>
          <p:nvPr>
            <p:ph type="body" idx="1"/>
          </p:nvPr>
        </p:nvSpPr>
        <p:spPr bwMode="auto">
          <a:xfrm>
            <a:off x="914400" y="4344301"/>
            <a:ext cx="5029200" cy="4113423"/>
          </a:xfrm>
          <a:prstGeom prst="rect">
            <a:avLst/>
          </a:prstGeom>
          <a:solidFill>
            <a:srgbClr val="FFFFFF"/>
          </a:solidFill>
          <a:ln>
            <a:solidFill>
              <a:srgbClr val="000000"/>
            </a:solidFill>
            <a:miter lim="800000"/>
            <a:headEnd/>
            <a:tailEnd/>
          </a:ln>
        </p:spPr>
        <p:txBody>
          <a:bodyPr/>
          <a:lstStyle/>
          <a:p>
            <a:endParaRPr lang="zh-CN" altLang="en-US" dirty="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Grp="1" noRot="1" noChangeAspect="1" noChangeArrowheads="1" noTextEdit="1"/>
          </p:cNvSpPr>
          <p:nvPr>
            <p:ph type="sldImg"/>
          </p:nvPr>
        </p:nvSpPr>
        <p:spPr>
          <a:xfrm>
            <a:off x="-274638" y="406400"/>
            <a:ext cx="7407276" cy="4167188"/>
          </a:xfrm>
          <a:ln/>
        </p:spPr>
      </p:sp>
      <p:sp>
        <p:nvSpPr>
          <p:cNvPr id="78851" name="Rectangle 3"/>
          <p:cNvSpPr>
            <a:spLocks noGrp="1" noChangeArrowheads="1"/>
          </p:cNvSpPr>
          <p:nvPr>
            <p:ph type="body" idx="1"/>
          </p:nvPr>
        </p:nvSpPr>
        <p:spPr bwMode="auto">
          <a:xfrm>
            <a:off x="686367" y="4344301"/>
            <a:ext cx="5486400" cy="4113423"/>
          </a:xfrm>
          <a:prstGeom prst="rect">
            <a:avLst/>
          </a:prstGeom>
          <a:noFill/>
          <a:ln>
            <a:miter lim="800000"/>
            <a:headEnd/>
            <a:tailEnd/>
          </a:ln>
        </p:spPr>
        <p:txBody>
          <a:bodyPr/>
          <a:lstStyle/>
          <a:p>
            <a:pPr eaLnBrk="1" hangingPunct="1"/>
            <a:endParaRPr lang="zh-CN"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Rot="1" noChangeAspect="1" noChangeArrowheads="1" noTextEdit="1"/>
          </p:cNvSpPr>
          <p:nvPr>
            <p:ph type="sldImg"/>
          </p:nvPr>
        </p:nvSpPr>
        <p:spPr>
          <a:xfrm>
            <a:off x="-274638" y="406400"/>
            <a:ext cx="7407276" cy="4167188"/>
          </a:xfrm>
          <a:ln/>
        </p:spPr>
      </p:sp>
      <p:sp>
        <p:nvSpPr>
          <p:cNvPr id="79875" name="Rectangle 3"/>
          <p:cNvSpPr>
            <a:spLocks noGrp="1" noChangeArrowheads="1"/>
          </p:cNvSpPr>
          <p:nvPr>
            <p:ph type="body" idx="1"/>
          </p:nvPr>
        </p:nvSpPr>
        <p:spPr bwMode="auto">
          <a:xfrm>
            <a:off x="686367" y="4344301"/>
            <a:ext cx="5486400" cy="4113423"/>
          </a:xfrm>
          <a:prstGeom prst="rect">
            <a:avLst/>
          </a:prstGeom>
          <a:noFill/>
          <a:ln>
            <a:miter lim="800000"/>
            <a:headEnd/>
            <a:tailEnd/>
          </a:ln>
        </p:spPr>
        <p:txBody>
          <a:bodyPr/>
          <a:lstStyle/>
          <a:p>
            <a:pPr eaLnBrk="1" hangingPunct="1"/>
            <a:endParaRPr lang="zh-CN"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Rot="1" noChangeAspect="1" noChangeArrowheads="1" noTextEdit="1"/>
          </p:cNvSpPr>
          <p:nvPr>
            <p:ph type="sldImg"/>
          </p:nvPr>
        </p:nvSpPr>
        <p:spPr>
          <a:xfrm>
            <a:off x="-274638" y="406400"/>
            <a:ext cx="7407276" cy="4167188"/>
          </a:xfrm>
          <a:ln/>
        </p:spPr>
      </p:sp>
      <p:sp>
        <p:nvSpPr>
          <p:cNvPr id="79875" name="Rectangle 3"/>
          <p:cNvSpPr>
            <a:spLocks noGrp="1" noChangeArrowheads="1"/>
          </p:cNvSpPr>
          <p:nvPr>
            <p:ph type="body" idx="1"/>
          </p:nvPr>
        </p:nvSpPr>
        <p:spPr bwMode="auto">
          <a:xfrm>
            <a:off x="686367" y="4344301"/>
            <a:ext cx="5486400" cy="4113423"/>
          </a:xfrm>
          <a:prstGeom prst="rect">
            <a:avLst/>
          </a:prstGeom>
          <a:noFill/>
          <a:ln>
            <a:miter lim="800000"/>
            <a:headEnd/>
            <a:tailEnd/>
          </a:ln>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altLang="zh-CN" sz="1200" b="1" i="0" kern="1200" dirty="0" err="1">
                <a:solidFill>
                  <a:schemeClr val="tx1"/>
                </a:solidFill>
                <a:latin typeface="Times New Roman" pitchFamily="18" charset="0"/>
                <a:ea typeface="宋体" pitchFamily="2" charset="-122"/>
                <a:cs typeface="+mn-cs"/>
              </a:rPr>
              <a:t>DotNetNuke</a:t>
            </a:r>
            <a:r>
              <a:rPr lang="en-US" altLang="zh-CN" sz="1200" b="0" i="0" kern="1200" dirty="0">
                <a:solidFill>
                  <a:schemeClr val="tx1"/>
                </a:solidFill>
                <a:latin typeface="Times New Roman" pitchFamily="18" charset="0"/>
                <a:ea typeface="宋体" pitchFamily="2" charset="-122"/>
                <a:cs typeface="+mn-cs"/>
              </a:rPr>
              <a:t>:</a:t>
            </a:r>
            <a:r>
              <a:rPr lang="zh-CN" altLang="en-US" sz="1200" b="0" i="0" kern="1200" dirty="0">
                <a:solidFill>
                  <a:schemeClr val="tx1"/>
                </a:solidFill>
                <a:latin typeface="Times New Roman" pitchFamily="18" charset="0"/>
                <a:ea typeface="宋体" pitchFamily="2" charset="-122"/>
                <a:cs typeface="+mn-cs"/>
              </a:rPr>
              <a:t>一套非常优秀的基于</a:t>
            </a:r>
            <a:r>
              <a:rPr lang="en-US" altLang="zh-CN" sz="1200" b="0" i="0" kern="1200" dirty="0">
                <a:solidFill>
                  <a:schemeClr val="tx1"/>
                </a:solidFill>
                <a:latin typeface="Times New Roman" pitchFamily="18" charset="0"/>
                <a:ea typeface="宋体" pitchFamily="2" charset="-122"/>
                <a:cs typeface="+mn-cs"/>
              </a:rPr>
              <a:t>asp.net</a:t>
            </a:r>
            <a:r>
              <a:rPr lang="zh-CN" altLang="en-US" sz="1200" b="0" i="0" kern="1200" dirty="0">
                <a:solidFill>
                  <a:schemeClr val="tx1"/>
                </a:solidFill>
                <a:latin typeface="Times New Roman" pitchFamily="18" charset="0"/>
                <a:ea typeface="宋体" pitchFamily="2" charset="-122"/>
                <a:cs typeface="+mn-cs"/>
              </a:rPr>
              <a:t>的开源门户网站程</a:t>
            </a:r>
            <a:r>
              <a:rPr lang="en-US" altLang="zh-CN" sz="1200" b="0" i="0" kern="1200">
                <a:solidFill>
                  <a:schemeClr val="tx1"/>
                </a:solidFill>
                <a:latin typeface="Times New Roman" pitchFamily="18" charset="0"/>
                <a:ea typeface="宋体" pitchFamily="2" charset="-122"/>
                <a:cs typeface="+mn-cs"/>
              </a:rPr>
              <a:t>:http://www.dotnetnuke.com/</a:t>
            </a:r>
          </a:p>
          <a:p>
            <a:pPr marL="0" marR="0" indent="0" algn="l" defTabSz="914400" rtl="0" eaLnBrk="1" fontAlgn="base" latinLnBrk="0" hangingPunct="1">
              <a:lnSpc>
                <a:spcPct val="100000"/>
              </a:lnSpc>
              <a:spcBef>
                <a:spcPct val="30000"/>
              </a:spcBef>
              <a:spcAft>
                <a:spcPct val="0"/>
              </a:spcAft>
              <a:buClrTx/>
              <a:buSzTx/>
              <a:buFontTx/>
              <a:buNone/>
              <a:tabLst/>
              <a:defRPr/>
            </a:pPr>
            <a:endParaRPr lang="en-US" altLang="zh-CN" sz="1200" b="1" i="0" kern="1200">
              <a:solidFill>
                <a:schemeClr val="tx1"/>
              </a:solidFill>
              <a:latin typeface="Times New Roman" pitchFamily="18" charset="0"/>
              <a:ea typeface="宋体" pitchFamily="2" charset="-122"/>
              <a:cs typeface="+mn-cs"/>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Rot="1" noChangeAspect="1" noChangeArrowheads="1" noTextEdit="1"/>
          </p:cNvSpPr>
          <p:nvPr>
            <p:ph type="sldImg"/>
          </p:nvPr>
        </p:nvSpPr>
        <p:spPr>
          <a:xfrm>
            <a:off x="-274638" y="406400"/>
            <a:ext cx="7407276" cy="4167188"/>
          </a:xfrm>
          <a:ln/>
        </p:spPr>
      </p:sp>
      <p:sp>
        <p:nvSpPr>
          <p:cNvPr id="80899" name="Rectangle 3"/>
          <p:cNvSpPr>
            <a:spLocks noGrp="1" noChangeArrowheads="1"/>
          </p:cNvSpPr>
          <p:nvPr>
            <p:ph type="body" idx="1"/>
          </p:nvPr>
        </p:nvSpPr>
        <p:spPr bwMode="auto">
          <a:xfrm>
            <a:off x="686367" y="4344301"/>
            <a:ext cx="5486400" cy="4113423"/>
          </a:xfrm>
          <a:prstGeom prst="rect">
            <a:avLst/>
          </a:prstGeom>
          <a:noFill/>
          <a:ln>
            <a:miter lim="800000"/>
            <a:headEnd/>
            <a:tailEnd/>
          </a:ln>
        </p:spPr>
        <p:txBody>
          <a:bodyPr/>
          <a:lstStyle/>
          <a:p>
            <a:pPr eaLnBrk="1" hangingPunct="1"/>
            <a:endParaRPr lang="zh-CN" alt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Rot="1" noChangeAspect="1" noChangeArrowheads="1" noTextEdit="1"/>
          </p:cNvSpPr>
          <p:nvPr>
            <p:ph type="sldImg"/>
          </p:nvPr>
        </p:nvSpPr>
        <p:spPr>
          <a:xfrm>
            <a:off x="-274638" y="406400"/>
            <a:ext cx="7407276" cy="4167188"/>
          </a:xfrm>
          <a:ln/>
        </p:spPr>
      </p:sp>
      <p:sp>
        <p:nvSpPr>
          <p:cNvPr id="81923" name="Rectangle 3"/>
          <p:cNvSpPr>
            <a:spLocks noGrp="1" noChangeArrowheads="1"/>
          </p:cNvSpPr>
          <p:nvPr>
            <p:ph type="body" idx="1"/>
          </p:nvPr>
        </p:nvSpPr>
        <p:spPr bwMode="auto">
          <a:xfrm>
            <a:off x="686367" y="4344301"/>
            <a:ext cx="5486400" cy="4113423"/>
          </a:xfrm>
          <a:prstGeom prst="rect">
            <a:avLst/>
          </a:prstGeom>
          <a:noFill/>
          <a:ln>
            <a:miter lim="800000"/>
            <a:headEnd/>
            <a:tailEnd/>
          </a:ln>
        </p:spPr>
        <p:txBody>
          <a:bodyPr/>
          <a:lstStyle/>
          <a:p>
            <a:pPr eaLnBrk="1" hangingPunct="1"/>
            <a:endParaRPr lang="zh-CN" alt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Rot="1" noChangeAspect="1" noChangeArrowheads="1" noTextEdit="1"/>
          </p:cNvSpPr>
          <p:nvPr>
            <p:ph type="sldImg"/>
          </p:nvPr>
        </p:nvSpPr>
        <p:spPr>
          <a:xfrm>
            <a:off x="-274638" y="406400"/>
            <a:ext cx="7407276" cy="4167188"/>
          </a:xfrm>
          <a:ln/>
        </p:spPr>
      </p:sp>
      <p:sp>
        <p:nvSpPr>
          <p:cNvPr id="82947" name="Rectangle 3"/>
          <p:cNvSpPr>
            <a:spLocks noGrp="1" noChangeArrowheads="1"/>
          </p:cNvSpPr>
          <p:nvPr>
            <p:ph type="body" idx="1"/>
          </p:nvPr>
        </p:nvSpPr>
        <p:spPr bwMode="auto">
          <a:xfrm>
            <a:off x="686367" y="4344301"/>
            <a:ext cx="5486400" cy="4113423"/>
          </a:xfrm>
          <a:prstGeom prst="rect">
            <a:avLst/>
          </a:prstGeom>
          <a:noFill/>
          <a:ln>
            <a:miter lim="800000"/>
            <a:headEnd/>
            <a:tailEnd/>
          </a:ln>
        </p:spPr>
        <p:txBody>
          <a:bodyPr/>
          <a:lstStyle/>
          <a:p>
            <a:pPr eaLnBrk="1" hangingPunct="1"/>
            <a:endParaRPr lang="zh-CN" alt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Rot="1" noChangeAspect="1" noChangeArrowheads="1" noTextEdit="1"/>
          </p:cNvSpPr>
          <p:nvPr>
            <p:ph type="sldImg"/>
          </p:nvPr>
        </p:nvSpPr>
        <p:spPr>
          <a:xfrm>
            <a:off x="-274638" y="406400"/>
            <a:ext cx="7407276" cy="4167188"/>
          </a:xfrm>
          <a:ln/>
        </p:spPr>
      </p:sp>
      <p:sp>
        <p:nvSpPr>
          <p:cNvPr id="82947" name="Rectangle 3"/>
          <p:cNvSpPr>
            <a:spLocks noGrp="1" noChangeArrowheads="1"/>
          </p:cNvSpPr>
          <p:nvPr>
            <p:ph type="body" idx="1"/>
          </p:nvPr>
        </p:nvSpPr>
        <p:spPr bwMode="auto">
          <a:xfrm>
            <a:off x="686367" y="4344301"/>
            <a:ext cx="5486400" cy="4113423"/>
          </a:xfrm>
          <a:prstGeom prst="rect">
            <a:avLst/>
          </a:prstGeom>
          <a:noFill/>
          <a:ln>
            <a:miter lim="800000"/>
            <a:headEnd/>
            <a:tailEnd/>
          </a:ln>
        </p:spPr>
        <p:txBody>
          <a:bodyPr/>
          <a:lstStyle/>
          <a:p>
            <a:pPr eaLnBrk="1" hangingPunct="1"/>
            <a:endParaRPr lang="zh-CN" alt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latin typeface="微软雅黑" panose="020B0503020204020204" pitchFamily="34" charset="-122"/>
                <a:ea typeface="微软雅黑" panose="020B0503020204020204" pitchFamily="34" charset="-122"/>
              </a:rPr>
              <a:t>列写本课时的学习要点，依次开始深入讲解。</a:t>
            </a:r>
          </a:p>
          <a:p>
            <a:r>
              <a:rPr lang="zh-CN" altLang="en-US" sz="1200" dirty="0">
                <a:latin typeface="微软雅黑" panose="020B0503020204020204" pitchFamily="34" charset="-122"/>
                <a:ea typeface="微软雅黑" panose="020B0503020204020204" pitchFamily="34" charset="-122"/>
              </a:rPr>
              <a:t>如有学习要求，请列写在课时要点之后。</a:t>
            </a:r>
          </a:p>
          <a:p>
            <a:r>
              <a:rPr lang="zh-CN" altLang="en-US" sz="1200" dirty="0">
                <a:latin typeface="微软雅黑" panose="020B0503020204020204" pitchFamily="34" charset="-122"/>
                <a:ea typeface="微软雅黑" panose="020B0503020204020204" pitchFamily="34" charset="-122"/>
              </a:rPr>
              <a:t>在保持内容版式整洁的前提下，重点的学习内容，请尽量详细的列写在讲义中，让大家在单独看讲义时也可以学习。</a:t>
            </a:r>
            <a:endParaRPr lang="en-US" altLang="zh-CN" sz="1200" dirty="0">
              <a:latin typeface="微软雅黑" panose="020B0503020204020204" pitchFamily="34" charset="-122"/>
              <a:ea typeface="微软雅黑" panose="020B0503020204020204" pitchFamily="34" charset="-122"/>
            </a:endParaRPr>
          </a:p>
          <a:p>
            <a:r>
              <a:rPr lang="zh-CN" altLang="en-US" sz="1200" dirty="0">
                <a:latin typeface="微软雅黑" panose="020B0503020204020204" pitchFamily="34" charset="-122"/>
                <a:ea typeface="微软雅黑" panose="020B0503020204020204" pitchFamily="34" charset="-122"/>
              </a:rPr>
              <a:t>讲义非语音讲解辅助，而是学习的一个主体。</a:t>
            </a:r>
            <a:endParaRPr lang="en-US" altLang="zh-CN" sz="1200" dirty="0">
              <a:latin typeface="微软雅黑" panose="020B0503020204020204" pitchFamily="34" charset="-122"/>
              <a:ea typeface="微软雅黑" panose="020B0503020204020204" pitchFamily="34" charset="-122"/>
            </a:endParaRPr>
          </a:p>
          <a:p>
            <a:endParaRPr lang="en-US" altLang="zh-CN" sz="1200" dirty="0">
              <a:latin typeface="微软雅黑" panose="020B0503020204020204" pitchFamily="34" charset="-122"/>
              <a:ea typeface="微软雅黑" panose="020B0503020204020204" pitchFamily="34" charset="-122"/>
            </a:endParaRPr>
          </a:p>
          <a:p>
            <a:pPr marL="683895" indent="-683895" algn="l">
              <a:lnSpc>
                <a:spcPct val="120000"/>
              </a:lnSpc>
              <a:buClr>
                <a:srgbClr val="0398D9"/>
              </a:buClr>
              <a:buSzPct val="100000"/>
              <a:buAutoNum type="arabicPeriod"/>
              <a:defRPr sz="4000">
                <a:solidFill>
                  <a:srgbClr val="53585F"/>
                </a:solidFill>
                <a:latin typeface="Tahoma" panose="020B0604030504040204"/>
                <a:ea typeface="Tahoma" panose="020B0604030504040204"/>
                <a:cs typeface="Tahoma" panose="020B0604030504040204"/>
                <a:sym typeface="Tahoma" panose="020B0604030504040204"/>
              </a:defRPr>
            </a:pPr>
            <a:r>
              <a:rPr lang="zh-CN" altLang="en-US" sz="1200" b="1" dirty="0">
                <a:latin typeface="微软雅黑" panose="020B0503020204020204" pitchFamily="34" charset="-122"/>
                <a:ea typeface="微软雅黑" panose="020B0503020204020204" pitchFamily="34" charset="-122"/>
                <a:cs typeface="微软雅黑" panose="020B0503020204020204" pitchFamily="34" charset="-122"/>
              </a:rPr>
              <a:t>概念，</a:t>
            </a:r>
            <a:r>
              <a:rPr lang="zh-CN" altLang="en-US" sz="1200" dirty="0">
                <a:latin typeface="微软雅黑" panose="020B0503020204020204" pitchFamily="34" charset="-122"/>
                <a:ea typeface="微软雅黑" panose="020B0503020204020204" pitchFamily="34" charset="-122"/>
                <a:cs typeface="微软雅黑" panose="020B0503020204020204" pitchFamily="34" charset="-122"/>
              </a:rPr>
              <a:t>学习要点的概念介绍，以及在工作中什么场景会用到</a:t>
            </a:r>
          </a:p>
          <a:p>
            <a:pPr marL="683895" indent="-683895" algn="l">
              <a:lnSpc>
                <a:spcPct val="120000"/>
              </a:lnSpc>
              <a:buClr>
                <a:srgbClr val="0398D9"/>
              </a:buClr>
              <a:buSzPct val="100000"/>
              <a:buAutoNum type="arabicPeriod"/>
              <a:defRPr sz="4000">
                <a:solidFill>
                  <a:srgbClr val="53585F"/>
                </a:solidFill>
                <a:latin typeface="Tahoma" panose="020B0604030504040204"/>
                <a:ea typeface="Tahoma" panose="020B0604030504040204"/>
                <a:cs typeface="Tahoma" panose="020B0604030504040204"/>
                <a:sym typeface="Tahoma" panose="020B0604030504040204"/>
              </a:defRPr>
            </a:pPr>
            <a:r>
              <a:rPr lang="zh-CN" altLang="en-US" sz="1200" b="1" dirty="0">
                <a:latin typeface="微软雅黑" panose="020B0503020204020204" pitchFamily="34" charset="-122"/>
                <a:ea typeface="微软雅黑" panose="020B0503020204020204" pitchFamily="34" charset="-122"/>
                <a:cs typeface="微软雅黑" panose="020B0503020204020204" pitchFamily="34" charset="-122"/>
                <a:sym typeface="+mn-ea"/>
              </a:rPr>
              <a:t>讲解，</a:t>
            </a:r>
            <a:r>
              <a:rPr lang="zh-CN" altLang="en-US" sz="1200" dirty="0">
                <a:latin typeface="微软雅黑" panose="020B0503020204020204" pitchFamily="34" charset="-122"/>
                <a:ea typeface="微软雅黑" panose="020B0503020204020204" pitchFamily="34" charset="-122"/>
                <a:cs typeface="微软雅黑" panose="020B0503020204020204" pitchFamily="34" charset="-122"/>
                <a:sym typeface="+mn-ea"/>
              </a:rPr>
              <a:t>工作中胜任这个能力，需要掌握的知识、技术能详细讲解</a:t>
            </a:r>
          </a:p>
          <a:p>
            <a:pPr marL="683895" indent="-683895" algn="l">
              <a:lnSpc>
                <a:spcPct val="120000"/>
              </a:lnSpc>
              <a:buClr>
                <a:srgbClr val="0398D9"/>
              </a:buClr>
              <a:buSzPct val="100000"/>
              <a:buAutoNum type="arabicPeriod"/>
              <a:defRPr sz="4000">
                <a:solidFill>
                  <a:srgbClr val="53585F"/>
                </a:solidFill>
                <a:latin typeface="Tahoma" panose="020B0604030504040204"/>
                <a:ea typeface="Tahoma" panose="020B0604030504040204"/>
                <a:cs typeface="Tahoma" panose="020B0604030504040204"/>
                <a:sym typeface="Tahoma" panose="020B0604030504040204"/>
              </a:defRPr>
            </a:pPr>
            <a:r>
              <a:rPr lang="zh-CN" altLang="en-US" sz="1200" b="1" dirty="0">
                <a:latin typeface="微软雅黑" panose="020B0503020204020204" pitchFamily="34" charset="-122"/>
                <a:ea typeface="微软雅黑" panose="020B0503020204020204" pitchFamily="34" charset="-122"/>
                <a:cs typeface="微软雅黑" panose="020B0503020204020204" pitchFamily="34" charset="-122"/>
                <a:sym typeface="+mn-ea"/>
              </a:rPr>
              <a:t>举例，</a:t>
            </a:r>
            <a:r>
              <a:rPr lang="zh-CN" altLang="en-US" sz="1200" dirty="0">
                <a:latin typeface="微软雅黑" panose="020B0503020204020204" pitchFamily="34" charset="-122"/>
                <a:ea typeface="微软雅黑" panose="020B0503020204020204" pitchFamily="34" charset="-122"/>
                <a:cs typeface="微软雅黑" panose="020B0503020204020204" pitchFamily="34" charset="-122"/>
                <a:sym typeface="+mn-ea"/>
              </a:rPr>
              <a:t>举一个案例或</a:t>
            </a:r>
            <a:r>
              <a:rPr lang="en" altLang="zh-CN" sz="1200" dirty="0">
                <a:latin typeface="微软雅黑" panose="020B0503020204020204" pitchFamily="34" charset="-122"/>
                <a:ea typeface="微软雅黑" panose="020B0503020204020204" pitchFamily="34" charset="-122"/>
                <a:cs typeface="微软雅黑" panose="020B0503020204020204" pitchFamily="34" charset="-122"/>
                <a:sym typeface="+mn-ea"/>
              </a:rPr>
              <a:t>demo </a:t>
            </a:r>
            <a:r>
              <a:rPr lang="zh-CN" altLang="en-US" sz="1200" dirty="0">
                <a:latin typeface="微软雅黑" panose="020B0503020204020204" pitchFamily="34" charset="-122"/>
                <a:ea typeface="微软雅黑" panose="020B0503020204020204" pitchFamily="34" charset="-122"/>
                <a:cs typeface="微软雅黑" panose="020B0503020204020204" pitchFamily="34" charset="-122"/>
                <a:sym typeface="+mn-ea"/>
              </a:rPr>
              <a:t>帮助大家更好理解要学习的内容，以及知道怎么用</a:t>
            </a:r>
          </a:p>
          <a:p>
            <a:pPr marL="683895" indent="-683895" algn="l">
              <a:lnSpc>
                <a:spcPct val="120000"/>
              </a:lnSpc>
              <a:buClr>
                <a:srgbClr val="0398D9"/>
              </a:buClr>
              <a:buSzPct val="100000"/>
              <a:buAutoNum type="arabicPeriod"/>
              <a:defRPr sz="4000">
                <a:solidFill>
                  <a:srgbClr val="53585F"/>
                </a:solidFill>
                <a:latin typeface="Tahoma" panose="020B0604030504040204"/>
                <a:ea typeface="Tahoma" panose="020B0604030504040204"/>
                <a:cs typeface="Tahoma" panose="020B0604030504040204"/>
                <a:sym typeface="Tahoma" panose="020B0604030504040204"/>
              </a:defRPr>
            </a:pPr>
            <a:r>
              <a:rPr lang="zh-CN" altLang="en-US" sz="1200" b="1" dirty="0">
                <a:latin typeface="微软雅黑" panose="020B0503020204020204" pitchFamily="34" charset="-122"/>
                <a:ea typeface="微软雅黑" panose="020B0503020204020204" pitchFamily="34" charset="-122"/>
                <a:cs typeface="微软雅黑" panose="020B0503020204020204" pitchFamily="34" charset="-122"/>
                <a:sym typeface="+mn-ea"/>
              </a:rPr>
              <a:t>分享经验，</a:t>
            </a:r>
            <a:r>
              <a:rPr lang="zh-CN" altLang="en-US" sz="1200" dirty="0">
                <a:latin typeface="微软雅黑" panose="020B0503020204020204" pitchFamily="34" charset="-122"/>
                <a:ea typeface="微软雅黑" panose="020B0503020204020204" pitchFamily="34" charset="-122"/>
                <a:cs typeface="微软雅黑" panose="020B0503020204020204" pitchFamily="34" charset="-122"/>
                <a:sym typeface="+mn-ea"/>
              </a:rPr>
              <a:t>你对这个学习要点的工作应用心得。特别是理论和实际的差异的部分。</a:t>
            </a:r>
          </a:p>
          <a:p>
            <a:pPr marL="683895" indent="-683895" algn="l">
              <a:lnSpc>
                <a:spcPct val="120000"/>
              </a:lnSpc>
              <a:buClr>
                <a:srgbClr val="0398D9"/>
              </a:buClr>
              <a:buSzPct val="100000"/>
              <a:buAutoNum type="arabicPeriod"/>
              <a:defRPr sz="4000">
                <a:solidFill>
                  <a:srgbClr val="53585F"/>
                </a:solidFill>
                <a:latin typeface="Tahoma" panose="020B0604030504040204"/>
                <a:ea typeface="Tahoma" panose="020B0604030504040204"/>
                <a:cs typeface="Tahoma" panose="020B0604030504040204"/>
                <a:sym typeface="Tahoma" panose="020B0604030504040204"/>
              </a:defRPr>
            </a:pPr>
            <a:r>
              <a:rPr lang="zh-CN" altLang="en-US" sz="1200" b="1" dirty="0">
                <a:latin typeface="微软雅黑" panose="020B0503020204020204" pitchFamily="34" charset="-122"/>
                <a:ea typeface="微软雅黑" panose="020B0503020204020204" pitchFamily="34" charset="-122"/>
                <a:cs typeface="微软雅黑" panose="020B0503020204020204" pitchFamily="34" charset="-122"/>
                <a:sym typeface="+mn-ea"/>
              </a:rPr>
              <a:t>学习建议，</a:t>
            </a:r>
            <a:r>
              <a:rPr lang="zh-CN" altLang="en-US" sz="1200" dirty="0">
                <a:latin typeface="微软雅黑" panose="020B0503020204020204" pitchFamily="34" charset="-122"/>
                <a:ea typeface="微软雅黑" panose="020B0503020204020204" pitchFamily="34" charset="-122"/>
                <a:cs typeface="微软雅黑" panose="020B0503020204020204" pitchFamily="34" charset="-122"/>
                <a:sym typeface="+mn-ea"/>
              </a:rPr>
              <a:t>给出一些相关学习或工作场景中使用的建议</a:t>
            </a:r>
          </a:p>
          <a:p>
            <a:pPr marL="683895" indent="-683895" algn="l">
              <a:lnSpc>
                <a:spcPct val="120000"/>
              </a:lnSpc>
              <a:buClr>
                <a:srgbClr val="0398D9"/>
              </a:buClr>
              <a:buSzPct val="100000"/>
              <a:buAutoNum type="arabicPeriod"/>
              <a:defRPr sz="4000">
                <a:solidFill>
                  <a:srgbClr val="53585F"/>
                </a:solidFill>
                <a:latin typeface="Tahoma" panose="020B0604030504040204"/>
                <a:ea typeface="Tahoma" panose="020B0604030504040204"/>
                <a:cs typeface="Tahoma" panose="020B0604030504040204"/>
                <a:sym typeface="Tahoma" panose="020B0604030504040204"/>
              </a:defRPr>
            </a:pPr>
            <a:r>
              <a:rPr lang="zh-CN" altLang="en-US" sz="1200" b="1" dirty="0">
                <a:latin typeface="微软雅黑" panose="020B0503020204020204" pitchFamily="34" charset="-122"/>
                <a:ea typeface="微软雅黑" panose="020B0503020204020204" pitchFamily="34" charset="-122"/>
                <a:cs typeface="微软雅黑" panose="020B0503020204020204" pitchFamily="34" charset="-122"/>
                <a:sym typeface="+mn-ea"/>
              </a:rPr>
              <a:t>实用工具，</a:t>
            </a:r>
            <a:r>
              <a:rPr lang="zh-CN" altLang="en-US" sz="1200" dirty="0">
                <a:latin typeface="微软雅黑" panose="020B0503020204020204" pitchFamily="34" charset="-122"/>
                <a:ea typeface="微软雅黑" panose="020B0503020204020204" pitchFamily="34" charset="-122"/>
                <a:cs typeface="微软雅黑" panose="020B0503020204020204" pitchFamily="34" charset="-122"/>
                <a:sym typeface="+mn-ea"/>
              </a:rPr>
              <a:t>这个学习要点对应的一些工具模板（如果有）</a:t>
            </a:r>
            <a:endParaRPr lang="zh-CN" altLang="en-US" sz="1200" dirty="0">
              <a:latin typeface="微软雅黑" panose="020B0503020204020204" pitchFamily="34" charset="-122"/>
              <a:ea typeface="微软雅黑" panose="020B0503020204020204" pitchFamily="34" charset="-122"/>
              <a:cs typeface="微软雅黑" panose="020B0503020204020204" pitchFamily="34" charset="-122"/>
            </a:endParaRPr>
          </a:p>
          <a:p>
            <a:endParaRPr lang="zh-CN" altLang="en-US" sz="1200" dirty="0">
              <a:latin typeface="微软雅黑" panose="020B0503020204020204" pitchFamily="34" charset="-122"/>
              <a:ea typeface="微软雅黑" panose="020B0503020204020204" pitchFamily="34" charset="-122"/>
            </a:endParaRPr>
          </a:p>
          <a:p>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70</a:t>
            </a:fld>
            <a:endParaRPr lang="zh-CN" altLang="en-US"/>
          </a:p>
        </p:txBody>
      </p:sp>
    </p:spTree>
    <p:extLst>
      <p:ext uri="{BB962C8B-B14F-4D97-AF65-F5344CB8AC3E}">
        <p14:creationId xmlns:p14="http://schemas.microsoft.com/office/powerpoint/2010/main" val="27891669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Rot="1" noChangeAspect="1" noChangeArrowheads="1" noTextEdit="1"/>
          </p:cNvSpPr>
          <p:nvPr>
            <p:ph type="sldImg"/>
          </p:nvPr>
        </p:nvSpPr>
        <p:spPr>
          <a:xfrm>
            <a:off x="-274638" y="406400"/>
            <a:ext cx="7407276" cy="4167188"/>
          </a:xfrm>
          <a:ln/>
        </p:spPr>
      </p:sp>
      <p:sp>
        <p:nvSpPr>
          <p:cNvPr id="83971" name="Rectangle 3"/>
          <p:cNvSpPr>
            <a:spLocks noGrp="1" noChangeArrowheads="1"/>
          </p:cNvSpPr>
          <p:nvPr>
            <p:ph type="body" idx="1"/>
          </p:nvPr>
        </p:nvSpPr>
        <p:spPr bwMode="auto">
          <a:xfrm>
            <a:off x="686367" y="4344301"/>
            <a:ext cx="5486400" cy="4113423"/>
          </a:xfrm>
          <a:prstGeom prst="rect">
            <a:avLst/>
          </a:prstGeom>
          <a:noFill/>
          <a:ln>
            <a:miter lim="800000"/>
            <a:headEnd/>
            <a:tailEnd/>
          </a:ln>
        </p:spPr>
        <p:txBody>
          <a:bodyPr/>
          <a:lstStyle/>
          <a:p>
            <a:pPr eaLnBrk="1" hangingPunct="1"/>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lnSpc>
                <a:spcPct val="120000"/>
              </a:lnSpc>
            </a:pPr>
            <a:r>
              <a:rPr lang="zh-CN" altLang="zh-CN" sz="12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四、</a:t>
            </a:r>
            <a:r>
              <a:rPr lang="zh-CN" altLang="zh-CN" sz="1200" b="1"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测试方式</a:t>
            </a:r>
            <a:endParaRPr lang="zh-CN" altLang="zh-CN" sz="1200" kern="100" dirty="0">
              <a:effectLst/>
              <a:latin typeface="Calibri" panose="020F0502020204030204" pitchFamily="34" charset="0"/>
              <a:ea typeface="宋体" panose="02010600030101010101" pitchFamily="2" charset="-122"/>
              <a:cs typeface="Times New Roman" panose="02020603050405020304" pitchFamily="18" charset="0"/>
            </a:endParaRPr>
          </a:p>
          <a:p>
            <a:pPr algn="just">
              <a:lnSpc>
                <a:spcPct val="120000"/>
              </a:lnSpc>
            </a:pPr>
            <a:r>
              <a:rPr lang="en-US" altLang="zh-CN" sz="1200" kern="100" dirty="0">
                <a:solidFill>
                  <a:srgbClr val="3F3F3F"/>
                </a:solidFill>
                <a:effectLst/>
                <a:latin typeface="微软雅黑" panose="020B0503020204020204" pitchFamily="34" charset="-122"/>
                <a:ea typeface="宋体" panose="02010600030101010101" pitchFamily="2" charset="-122"/>
                <a:cs typeface="宋体" panose="02010600030101010101" pitchFamily="2" charset="-122"/>
              </a:rPr>
              <a:t> </a:t>
            </a:r>
            <a:endParaRPr lang="zh-CN" altLang="zh-CN" sz="1200" kern="100" dirty="0">
              <a:effectLst/>
              <a:latin typeface="Calibri" panose="020F0502020204030204" pitchFamily="34" charset="0"/>
              <a:ea typeface="宋体" panose="02010600030101010101" pitchFamily="2" charset="-122"/>
              <a:cs typeface="Times New Roman" panose="02020603050405020304" pitchFamily="18" charset="0"/>
            </a:endParaRPr>
          </a:p>
          <a:p>
            <a:pPr marL="342900" lvl="0" indent="-342900" algn="just">
              <a:lnSpc>
                <a:spcPct val="120000"/>
              </a:lnSpc>
              <a:buClr>
                <a:srgbClr val="2E74B5"/>
              </a:buClr>
              <a:buFont typeface="+mj-lt"/>
              <a:buAutoNum type="arabicPeriod"/>
            </a:pPr>
            <a:r>
              <a:rPr lang="zh-CN" altLang="zh-CN" sz="12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静态测试和动态测试</a:t>
            </a:r>
            <a:endParaRPr lang="zh-CN" altLang="zh-CN" sz="1200" kern="100" dirty="0">
              <a:effectLst/>
              <a:latin typeface="Calibri" panose="020F0502020204030204" pitchFamily="34" charset="0"/>
              <a:ea typeface="宋体" panose="02010600030101010101" pitchFamily="2" charset="-122"/>
              <a:cs typeface="Times New Roman" panose="02020603050405020304" pitchFamily="18" charset="0"/>
            </a:endParaRPr>
          </a:p>
          <a:p>
            <a:pPr marL="342900" lvl="0" indent="-342900" algn="just">
              <a:lnSpc>
                <a:spcPct val="120000"/>
              </a:lnSpc>
              <a:buClr>
                <a:srgbClr val="2E74B5"/>
              </a:buClr>
              <a:buFont typeface="+mj-lt"/>
              <a:buAutoNum type="arabicPeriod"/>
            </a:pPr>
            <a:r>
              <a:rPr lang="zh-CN" altLang="zh-CN" sz="12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主动测试和被动测试</a:t>
            </a:r>
            <a:endParaRPr lang="zh-CN" altLang="zh-CN" sz="1200" kern="100" dirty="0">
              <a:effectLst/>
              <a:latin typeface="Calibri" panose="020F0502020204030204" pitchFamily="34" charset="0"/>
              <a:ea typeface="宋体" panose="02010600030101010101" pitchFamily="2" charset="-122"/>
              <a:cs typeface="Times New Roman" panose="02020603050405020304" pitchFamily="18" charset="0"/>
            </a:endParaRPr>
          </a:p>
          <a:p>
            <a:pPr marL="342900" lvl="0" indent="-342900" algn="just">
              <a:lnSpc>
                <a:spcPct val="120000"/>
              </a:lnSpc>
              <a:buClr>
                <a:srgbClr val="2E74B5"/>
              </a:buClr>
              <a:buFont typeface="+mj-lt"/>
              <a:buAutoNum type="arabicPeriod"/>
            </a:pPr>
            <a:r>
              <a:rPr lang="zh-CN" altLang="zh-CN" sz="12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手工测试和自动化测试</a:t>
            </a:r>
            <a:endParaRPr lang="zh-CN" altLang="zh-CN" sz="1200" kern="100" dirty="0">
              <a:effectLst/>
              <a:latin typeface="Calibri" panose="020F0502020204030204" pitchFamily="34" charset="0"/>
              <a:ea typeface="宋体" panose="02010600030101010101" pitchFamily="2" charset="-122"/>
              <a:cs typeface="Times New Roman" panose="02020603050405020304" pitchFamily="18" charset="0"/>
            </a:endParaRPr>
          </a:p>
          <a:p>
            <a:pPr marL="342900" lvl="0" indent="-342900" algn="just">
              <a:lnSpc>
                <a:spcPct val="120000"/>
              </a:lnSpc>
              <a:buClr>
                <a:srgbClr val="2E74B5"/>
              </a:buClr>
              <a:buFont typeface="+mj-lt"/>
              <a:buAutoNum type="arabicPeriod"/>
            </a:pPr>
            <a:r>
              <a:rPr lang="zh-CN" altLang="zh-CN" sz="12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基于脚本测试和探索式测试</a:t>
            </a:r>
            <a:endParaRPr lang="zh-CN" altLang="zh-CN" sz="1200" kern="100" dirty="0">
              <a:effectLst/>
              <a:latin typeface="Calibri" panose="020F0502020204030204" pitchFamily="34" charset="0"/>
              <a:ea typeface="宋体" panose="02010600030101010101" pitchFamily="2" charset="-122"/>
              <a:cs typeface="Times New Roman" panose="02020603050405020304" pitchFamily="18" charset="0"/>
            </a:endParaRPr>
          </a:p>
          <a:p>
            <a:pPr algn="just">
              <a:lnSpc>
                <a:spcPct val="120000"/>
              </a:lnSpc>
            </a:pPr>
            <a:r>
              <a:rPr lang="zh-CN" altLang="zh-CN" sz="12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五、</a:t>
            </a:r>
            <a:r>
              <a:rPr lang="zh-CN" altLang="zh-CN" sz="1200" b="1"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结构化测试方法（</a:t>
            </a:r>
            <a:r>
              <a:rPr lang="en-US" altLang="zh-CN" sz="1200" b="1"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ST</a:t>
            </a:r>
            <a:r>
              <a:rPr lang="zh-CN" altLang="zh-CN" sz="1200" b="1"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a:t>
            </a:r>
            <a:endParaRPr lang="zh-CN" altLang="zh-CN" sz="1200" kern="100" dirty="0">
              <a:effectLst/>
              <a:latin typeface="Calibri" panose="020F0502020204030204" pitchFamily="34" charset="0"/>
              <a:ea typeface="宋体" panose="02010600030101010101" pitchFamily="2" charset="-122"/>
              <a:cs typeface="Times New Roman" panose="02020603050405020304" pitchFamily="18" charset="0"/>
            </a:endParaRPr>
          </a:p>
          <a:p>
            <a:pPr algn="just">
              <a:lnSpc>
                <a:spcPct val="120000"/>
              </a:lnSpc>
            </a:pPr>
            <a:r>
              <a:rPr lang="en-US" altLang="zh-CN" sz="1200" kern="100" dirty="0">
                <a:solidFill>
                  <a:srgbClr val="3F3F3F"/>
                </a:solidFill>
                <a:effectLst/>
                <a:latin typeface="微软雅黑" panose="020B0503020204020204" pitchFamily="34" charset="-122"/>
                <a:ea typeface="宋体" panose="02010600030101010101" pitchFamily="2" charset="-122"/>
                <a:cs typeface="宋体" panose="02010600030101010101" pitchFamily="2" charset="-122"/>
              </a:rPr>
              <a:t> </a:t>
            </a:r>
            <a:endParaRPr lang="zh-CN" altLang="zh-CN" sz="1200" kern="100" dirty="0">
              <a:effectLst/>
              <a:latin typeface="Calibri" panose="020F0502020204030204" pitchFamily="34" charset="0"/>
              <a:ea typeface="宋体" panose="02010600030101010101" pitchFamily="2" charset="-122"/>
              <a:cs typeface="Times New Roman" panose="02020603050405020304" pitchFamily="18" charset="0"/>
            </a:endParaRPr>
          </a:p>
          <a:p>
            <a:pPr marL="342900" lvl="0" indent="-342900" algn="just">
              <a:lnSpc>
                <a:spcPct val="120000"/>
              </a:lnSpc>
              <a:buClr>
                <a:srgbClr val="2E74B5"/>
              </a:buClr>
              <a:buFont typeface="+mj-lt"/>
              <a:buAutoNum type="arabicPeriod"/>
            </a:pPr>
            <a:r>
              <a:rPr lang="zh-CN" altLang="zh-CN" sz="12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语句覆盖于判定覆盖</a:t>
            </a:r>
            <a:endParaRPr lang="zh-CN" altLang="zh-CN" sz="1200" kern="100" dirty="0">
              <a:effectLst/>
              <a:latin typeface="Calibri" panose="020F0502020204030204" pitchFamily="34" charset="0"/>
              <a:ea typeface="宋体" panose="02010600030101010101" pitchFamily="2" charset="-122"/>
              <a:cs typeface="Times New Roman" panose="02020603050405020304" pitchFamily="18" charset="0"/>
            </a:endParaRPr>
          </a:p>
          <a:p>
            <a:pPr marL="342900" lvl="0" indent="-342900" algn="just">
              <a:lnSpc>
                <a:spcPct val="120000"/>
              </a:lnSpc>
              <a:buClr>
                <a:srgbClr val="2E74B5"/>
              </a:buClr>
              <a:buFont typeface="+mj-lt"/>
              <a:buAutoNum type="arabicPeriod"/>
            </a:pPr>
            <a:r>
              <a:rPr lang="zh-CN" altLang="zh-CN" sz="12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条件覆盖</a:t>
            </a:r>
            <a:endParaRPr lang="zh-CN" altLang="zh-CN" sz="1200" kern="100" dirty="0">
              <a:effectLst/>
              <a:latin typeface="Calibri" panose="020F0502020204030204" pitchFamily="34" charset="0"/>
              <a:ea typeface="宋体" panose="02010600030101010101" pitchFamily="2" charset="-122"/>
              <a:cs typeface="Times New Roman" panose="02020603050405020304" pitchFamily="18" charset="0"/>
            </a:endParaRPr>
          </a:p>
          <a:p>
            <a:pPr marL="342900" lvl="0" indent="-342900" algn="just">
              <a:lnSpc>
                <a:spcPct val="120000"/>
              </a:lnSpc>
              <a:buClr>
                <a:srgbClr val="2E74B5"/>
              </a:buClr>
              <a:buFont typeface="+mj-lt"/>
              <a:buAutoNum type="arabicPeriod"/>
            </a:pPr>
            <a:r>
              <a:rPr lang="zh-CN" altLang="zh-CN" sz="12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判定</a:t>
            </a:r>
            <a:r>
              <a:rPr lang="en-US" altLang="zh-CN" sz="12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a:t>
            </a:r>
            <a:r>
              <a:rPr lang="zh-CN" altLang="zh-CN" sz="12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条件覆盖</a:t>
            </a:r>
            <a:endParaRPr lang="zh-CN" altLang="zh-CN" sz="1200" kern="100" dirty="0">
              <a:effectLst/>
              <a:latin typeface="Calibri" panose="020F0502020204030204" pitchFamily="34" charset="0"/>
              <a:ea typeface="宋体" panose="02010600030101010101" pitchFamily="2" charset="-122"/>
              <a:cs typeface="Times New Roman" panose="02020603050405020304" pitchFamily="18" charset="0"/>
            </a:endParaRPr>
          </a:p>
          <a:p>
            <a:pPr marL="342900" lvl="0" indent="-342900" algn="just">
              <a:lnSpc>
                <a:spcPct val="120000"/>
              </a:lnSpc>
              <a:buClr>
                <a:srgbClr val="2E74B5"/>
              </a:buClr>
              <a:buFont typeface="+mj-lt"/>
              <a:buAutoNum type="arabicPeriod"/>
            </a:pPr>
            <a:r>
              <a:rPr lang="zh-CN" altLang="zh-CN" sz="12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条件组合覆盖</a:t>
            </a:r>
            <a:endParaRPr lang="zh-CN" altLang="zh-CN" sz="1200" kern="100" dirty="0">
              <a:effectLst/>
              <a:latin typeface="Calibri" panose="020F0502020204030204" pitchFamily="34" charset="0"/>
              <a:ea typeface="宋体" panose="02010600030101010101" pitchFamily="2" charset="-122"/>
              <a:cs typeface="Times New Roman" panose="02020603050405020304" pitchFamily="18" charset="0"/>
            </a:endParaRPr>
          </a:p>
          <a:p>
            <a:pPr marL="342900" lvl="0" indent="-342900" algn="just">
              <a:lnSpc>
                <a:spcPct val="120000"/>
              </a:lnSpc>
              <a:buClr>
                <a:srgbClr val="2E74B5"/>
              </a:buClr>
              <a:buFont typeface="+mj-lt"/>
              <a:buAutoNum type="arabicPeriod"/>
            </a:pPr>
            <a:r>
              <a:rPr lang="en-US" altLang="zh-CN" sz="1200" kern="100" dirty="0">
                <a:solidFill>
                  <a:srgbClr val="3F3F3F"/>
                </a:solidFill>
                <a:effectLst/>
                <a:latin typeface="微软雅黑" panose="020B0503020204020204" pitchFamily="34" charset="-122"/>
                <a:ea typeface="宋体" panose="02010600030101010101" pitchFamily="2" charset="-122"/>
                <a:cs typeface="宋体" panose="02010600030101010101" pitchFamily="2" charset="-122"/>
              </a:rPr>
              <a:t>MC/DC</a:t>
            </a:r>
            <a:r>
              <a:rPr lang="zh-CN" altLang="zh-CN" sz="12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覆盖</a:t>
            </a:r>
            <a:endParaRPr lang="zh-CN" altLang="zh-CN" sz="1200" kern="100" dirty="0">
              <a:effectLst/>
              <a:latin typeface="Calibri" panose="020F0502020204030204" pitchFamily="34" charset="0"/>
              <a:ea typeface="宋体" panose="02010600030101010101" pitchFamily="2" charset="-122"/>
              <a:cs typeface="Times New Roman" panose="02020603050405020304" pitchFamily="18" charset="0"/>
            </a:endParaRPr>
          </a:p>
          <a:p>
            <a:pPr marL="342900" lvl="0" indent="-342900" algn="just">
              <a:lnSpc>
                <a:spcPct val="120000"/>
              </a:lnSpc>
              <a:buClr>
                <a:srgbClr val="2E74B5"/>
              </a:buClr>
              <a:buFont typeface="+mj-lt"/>
              <a:buAutoNum type="arabicPeriod"/>
            </a:pPr>
            <a:r>
              <a:rPr lang="zh-CN" altLang="zh-CN" sz="12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基本路径覆盖</a:t>
            </a:r>
            <a:endParaRPr lang="zh-CN" altLang="zh-CN" sz="1200" kern="100" dirty="0">
              <a:effectLst/>
              <a:latin typeface="Calibri" panose="020F0502020204030204" pitchFamily="34" charset="0"/>
              <a:ea typeface="宋体" panose="02010600030101010101" pitchFamily="2" charset="-122"/>
              <a:cs typeface="Times New Roman" panose="02020603050405020304" pitchFamily="18" charset="0"/>
            </a:endParaRPr>
          </a:p>
          <a:p>
            <a:pPr algn="just">
              <a:lnSpc>
                <a:spcPct val="120000"/>
              </a:lnSpc>
            </a:pPr>
            <a:r>
              <a:rPr lang="zh-CN" altLang="zh-CN" sz="12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六、</a:t>
            </a:r>
            <a:r>
              <a:rPr lang="zh-CN" altLang="zh-CN" sz="1200" b="1"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基于需求的测试方法（</a:t>
            </a:r>
            <a:r>
              <a:rPr lang="en-US" altLang="zh-CN" sz="1200" b="1"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RBT</a:t>
            </a:r>
            <a:r>
              <a:rPr lang="zh-CN" altLang="zh-CN" sz="1200" b="1"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a:t>
            </a:r>
            <a:endParaRPr lang="zh-CN" altLang="zh-CN" sz="1200" kern="100" dirty="0">
              <a:effectLst/>
              <a:latin typeface="Calibri" panose="020F0502020204030204" pitchFamily="34" charset="0"/>
              <a:ea typeface="宋体" panose="02010600030101010101" pitchFamily="2" charset="-122"/>
              <a:cs typeface="Times New Roman" panose="02020603050405020304" pitchFamily="18" charset="0"/>
            </a:endParaRPr>
          </a:p>
          <a:p>
            <a:pPr algn="just">
              <a:lnSpc>
                <a:spcPct val="120000"/>
              </a:lnSpc>
            </a:pPr>
            <a:r>
              <a:rPr lang="en-US" altLang="zh-CN" sz="1200" kern="100" dirty="0">
                <a:solidFill>
                  <a:srgbClr val="3F3F3F"/>
                </a:solidFill>
                <a:effectLst/>
                <a:latin typeface="微软雅黑" panose="020B0503020204020204" pitchFamily="34" charset="-122"/>
                <a:ea typeface="宋体" panose="02010600030101010101" pitchFamily="2" charset="-122"/>
                <a:cs typeface="宋体" panose="02010600030101010101" pitchFamily="2" charset="-122"/>
              </a:rPr>
              <a:t> </a:t>
            </a:r>
            <a:endParaRPr lang="zh-CN" altLang="zh-CN" sz="1200" kern="100" dirty="0">
              <a:effectLst/>
              <a:latin typeface="Calibri" panose="020F0502020204030204" pitchFamily="34" charset="0"/>
              <a:ea typeface="宋体" panose="02010600030101010101" pitchFamily="2" charset="-122"/>
              <a:cs typeface="Times New Roman" panose="02020603050405020304" pitchFamily="18" charset="0"/>
            </a:endParaRPr>
          </a:p>
          <a:p>
            <a:pPr marL="342900" lvl="0" indent="-342900" algn="just">
              <a:lnSpc>
                <a:spcPct val="120000"/>
              </a:lnSpc>
              <a:buClr>
                <a:srgbClr val="2E74B5"/>
              </a:buClr>
              <a:buFont typeface="+mj-lt"/>
              <a:buAutoNum type="arabicPeriod"/>
            </a:pPr>
            <a:r>
              <a:rPr lang="zh-CN" altLang="zh-CN" sz="12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等价类划分法</a:t>
            </a:r>
            <a:endParaRPr lang="zh-CN" altLang="zh-CN" sz="1200" kern="100" dirty="0">
              <a:effectLst/>
              <a:latin typeface="Calibri" panose="020F0502020204030204" pitchFamily="34" charset="0"/>
              <a:ea typeface="宋体" panose="02010600030101010101" pitchFamily="2" charset="-122"/>
              <a:cs typeface="Times New Roman" panose="02020603050405020304" pitchFamily="18" charset="0"/>
            </a:endParaRPr>
          </a:p>
          <a:p>
            <a:pPr marL="342900" lvl="0" indent="-342900" algn="just">
              <a:lnSpc>
                <a:spcPct val="120000"/>
              </a:lnSpc>
              <a:buClr>
                <a:srgbClr val="2E74B5"/>
              </a:buClr>
              <a:buFont typeface="+mj-lt"/>
              <a:buAutoNum type="arabicPeriod"/>
            </a:pPr>
            <a:r>
              <a:rPr lang="zh-CN" altLang="zh-CN" sz="12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边界值分析法</a:t>
            </a:r>
            <a:endParaRPr lang="zh-CN" altLang="zh-CN" sz="1200" kern="100" dirty="0">
              <a:effectLst/>
              <a:latin typeface="Calibri" panose="020F0502020204030204" pitchFamily="34" charset="0"/>
              <a:ea typeface="宋体" panose="02010600030101010101" pitchFamily="2" charset="-122"/>
              <a:cs typeface="Times New Roman" panose="02020603050405020304" pitchFamily="18" charset="0"/>
            </a:endParaRPr>
          </a:p>
          <a:p>
            <a:pPr marL="342900" lvl="0" indent="-342900" algn="just">
              <a:lnSpc>
                <a:spcPct val="120000"/>
              </a:lnSpc>
              <a:buClr>
                <a:srgbClr val="2E74B5"/>
              </a:buClr>
              <a:buFont typeface="+mj-lt"/>
              <a:buAutoNum type="arabicPeriod"/>
            </a:pPr>
            <a:r>
              <a:rPr lang="zh-CN" altLang="zh-CN" sz="12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判定表方法</a:t>
            </a:r>
            <a:endParaRPr lang="zh-CN" altLang="zh-CN" sz="1200" kern="100" dirty="0">
              <a:effectLst/>
              <a:latin typeface="Calibri" panose="020F0502020204030204" pitchFamily="34" charset="0"/>
              <a:ea typeface="宋体" panose="02010600030101010101" pitchFamily="2" charset="-122"/>
              <a:cs typeface="Times New Roman" panose="02020603050405020304" pitchFamily="18" charset="0"/>
            </a:endParaRPr>
          </a:p>
          <a:p>
            <a:pPr marL="342900" lvl="0" indent="-342900" algn="just">
              <a:lnSpc>
                <a:spcPct val="120000"/>
              </a:lnSpc>
              <a:buClr>
                <a:srgbClr val="2E74B5"/>
              </a:buClr>
              <a:buFont typeface="+mj-lt"/>
              <a:buAutoNum type="arabicPeriod"/>
            </a:pPr>
            <a:r>
              <a:rPr lang="zh-CN" altLang="zh-CN" sz="12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因果图法</a:t>
            </a:r>
            <a:endParaRPr lang="zh-CN" altLang="zh-CN" sz="1200" kern="100" dirty="0">
              <a:effectLst/>
              <a:latin typeface="Calibri" panose="020F0502020204030204" pitchFamily="34" charset="0"/>
              <a:ea typeface="宋体" panose="02010600030101010101" pitchFamily="2" charset="-122"/>
              <a:cs typeface="Times New Roman" panose="02020603050405020304" pitchFamily="18" charset="0"/>
            </a:endParaRPr>
          </a:p>
          <a:p>
            <a:pPr marL="342900" lvl="0" indent="-342900" algn="just">
              <a:lnSpc>
                <a:spcPct val="120000"/>
              </a:lnSpc>
              <a:buClr>
                <a:srgbClr val="2E74B5"/>
              </a:buClr>
              <a:buFont typeface="+mj-lt"/>
              <a:buAutoNum type="arabicPeriod"/>
            </a:pPr>
            <a:r>
              <a:rPr lang="en-US" altLang="zh-CN" sz="1200" kern="100" dirty="0">
                <a:solidFill>
                  <a:srgbClr val="3F3F3F"/>
                </a:solidFill>
                <a:effectLst/>
                <a:latin typeface="微软雅黑" panose="020B0503020204020204" pitchFamily="34" charset="-122"/>
                <a:ea typeface="宋体" panose="02010600030101010101" pitchFamily="2" charset="-122"/>
                <a:cs typeface="宋体" panose="02010600030101010101" pitchFamily="2" charset="-122"/>
              </a:rPr>
              <a:t>Pairwise</a:t>
            </a:r>
            <a:r>
              <a:rPr lang="zh-CN" altLang="zh-CN" sz="12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方法 （工具</a:t>
            </a:r>
            <a:r>
              <a:rPr lang="en-US" altLang="zh-CN" sz="12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ATCS</a:t>
            </a:r>
            <a:r>
              <a:rPr lang="zh-CN" altLang="zh-CN" sz="12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a:t>
            </a:r>
            <a:endParaRPr lang="zh-CN" altLang="zh-CN" sz="1200" kern="100" dirty="0">
              <a:effectLst/>
              <a:latin typeface="Calibri" panose="020F0502020204030204" pitchFamily="34" charset="0"/>
              <a:ea typeface="宋体" panose="02010600030101010101" pitchFamily="2" charset="-122"/>
              <a:cs typeface="Times New Roman" panose="02020603050405020304" pitchFamily="18" charset="0"/>
            </a:endParaRPr>
          </a:p>
          <a:p>
            <a:pPr marL="342900" lvl="0" indent="-342900" algn="just">
              <a:lnSpc>
                <a:spcPct val="120000"/>
              </a:lnSpc>
              <a:buClr>
                <a:srgbClr val="2E74B5"/>
              </a:buClr>
              <a:buFont typeface="+mj-lt"/>
              <a:buAutoNum type="arabicPeriod"/>
            </a:pPr>
            <a:r>
              <a:rPr lang="zh-CN" altLang="zh-CN" sz="12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正交试验法</a:t>
            </a:r>
            <a:endParaRPr lang="zh-CN" altLang="zh-CN" sz="1200" kern="100" dirty="0">
              <a:effectLst/>
              <a:latin typeface="Calibri" panose="020F0502020204030204" pitchFamily="34" charset="0"/>
              <a:ea typeface="宋体" panose="02010600030101010101" pitchFamily="2" charset="-122"/>
              <a:cs typeface="Times New Roman" panose="02020603050405020304" pitchFamily="18" charset="0"/>
            </a:endParaRPr>
          </a:p>
          <a:p>
            <a:pPr marL="342900" lvl="0" indent="-342900" algn="just">
              <a:lnSpc>
                <a:spcPct val="120000"/>
              </a:lnSpc>
              <a:buClr>
                <a:srgbClr val="2E74B5"/>
              </a:buClr>
              <a:buFont typeface="+mj-lt"/>
              <a:buAutoNum type="arabicPeriod"/>
            </a:pPr>
            <a:r>
              <a:rPr lang="zh-CN" altLang="zh-CN" sz="12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基于场景的测试方法</a:t>
            </a:r>
            <a:endParaRPr lang="zh-CN" altLang="zh-CN" sz="1200" kern="100" dirty="0">
              <a:effectLst/>
              <a:latin typeface="Calibri" panose="020F0502020204030204" pitchFamily="34" charset="0"/>
              <a:ea typeface="宋体" panose="02010600030101010101" pitchFamily="2" charset="-122"/>
              <a:cs typeface="Times New Roman" panose="02020603050405020304" pitchFamily="18" charset="0"/>
            </a:endParaRPr>
          </a:p>
          <a:p>
            <a:pPr algn="just">
              <a:lnSpc>
                <a:spcPct val="120000"/>
              </a:lnSpc>
            </a:pPr>
            <a:r>
              <a:rPr lang="zh-CN" altLang="zh-CN" sz="1200" kern="100" dirty="0">
                <a:solidFill>
                  <a:srgbClr val="000000"/>
                </a:solidFill>
                <a:effectLst/>
                <a:latin typeface="Calibri" panose="020F0502020204030204" pitchFamily="34" charset="0"/>
                <a:ea typeface="微软雅黑" panose="020B0503020204020204" pitchFamily="34" charset="-122"/>
                <a:cs typeface="宋体" panose="02010600030101010101" pitchFamily="2" charset="-122"/>
              </a:rPr>
              <a:t>重难点小结</a:t>
            </a:r>
            <a:endParaRPr lang="zh-CN" altLang="zh-CN" sz="1200" kern="100" dirty="0">
              <a:effectLst/>
              <a:latin typeface="Calibri" panose="020F0502020204030204" pitchFamily="34" charset="0"/>
              <a:ea typeface="宋体" panose="02010600030101010101" pitchFamily="2" charset="-122"/>
              <a:cs typeface="Times New Roman" panose="02020603050405020304" pitchFamily="18" charset="0"/>
            </a:endParaRPr>
          </a:p>
          <a:p>
            <a:pPr algn="l">
              <a:lnSpc>
                <a:spcPct val="130000"/>
              </a:lnSpc>
              <a:tabLst>
                <a:tab pos="366395" algn="l"/>
                <a:tab pos="733425" algn="l"/>
                <a:tab pos="1100455" algn="l"/>
                <a:tab pos="1467485" algn="l"/>
                <a:tab pos="1834515" algn="l"/>
                <a:tab pos="2201545" algn="l"/>
                <a:tab pos="2568575" algn="l"/>
                <a:tab pos="2935605" algn="l"/>
                <a:tab pos="3302635" algn="l"/>
                <a:tab pos="3669665" algn="l"/>
                <a:tab pos="4036695" algn="l"/>
                <a:tab pos="4403725" algn="l"/>
                <a:tab pos="4770755" algn="l"/>
                <a:tab pos="5137785" algn="l"/>
                <a:tab pos="5504815" algn="l"/>
                <a:tab pos="5871845" algn="l"/>
                <a:tab pos="6238875" algn="l"/>
                <a:tab pos="6605905" algn="l"/>
                <a:tab pos="6972935" algn="l"/>
                <a:tab pos="7339965" algn="l"/>
                <a:tab pos="7706995" algn="l"/>
                <a:tab pos="8074025" algn="l"/>
                <a:tab pos="8441055" algn="l"/>
                <a:tab pos="8808085" algn="l"/>
                <a:tab pos="9175115" algn="l"/>
                <a:tab pos="9542145" algn="l"/>
                <a:tab pos="9909175" algn="l"/>
                <a:tab pos="10276205" algn="l"/>
                <a:tab pos="10643235" algn="l"/>
                <a:tab pos="11010265" algn="l"/>
                <a:tab pos="11377295" algn="l"/>
                <a:tab pos="11744325" algn="l"/>
              </a:tabLst>
            </a:pPr>
            <a:r>
              <a:rPr lang="zh-CN" altLang="zh-CN" sz="1200" kern="100" dirty="0">
                <a:solidFill>
                  <a:srgbClr val="000000"/>
                </a:solidFill>
                <a:effectLst/>
                <a:latin typeface="Calibri" panose="020F0502020204030204" pitchFamily="34" charset="0"/>
                <a:ea typeface="微软雅黑" panose="020B0503020204020204" pitchFamily="34" charset="-122"/>
                <a:cs typeface="宋体" panose="02010600030101010101" pitchFamily="2" charset="-122"/>
              </a:rPr>
              <a:t>数据流、控制流覆盖，不同层次的覆盖</a:t>
            </a:r>
            <a:endParaRPr lang="zh-CN" altLang="zh-CN" sz="1200" kern="100" dirty="0">
              <a:effectLst/>
              <a:latin typeface="Calibri" panose="020F0502020204030204" pitchFamily="34" charset="0"/>
              <a:ea typeface="宋体" panose="02010600030101010101" pitchFamily="2" charset="-122"/>
              <a:cs typeface="Times New Roman" panose="02020603050405020304" pitchFamily="18" charset="0"/>
            </a:endParaRPr>
          </a:p>
          <a:p>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6</a:t>
            </a:fld>
            <a:endParaRPr lang="zh-CN" altLang="en-US"/>
          </a:p>
        </p:txBody>
      </p:sp>
    </p:spTree>
    <p:extLst>
      <p:ext uri="{BB962C8B-B14F-4D97-AF65-F5344CB8AC3E}">
        <p14:creationId xmlns:p14="http://schemas.microsoft.com/office/powerpoint/2010/main" val="424285175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Rot="1" noChangeAspect="1" noChangeArrowheads="1" noTextEdit="1"/>
          </p:cNvSpPr>
          <p:nvPr>
            <p:ph type="sldImg"/>
          </p:nvPr>
        </p:nvSpPr>
        <p:spPr>
          <a:xfrm>
            <a:off x="-274638" y="406400"/>
            <a:ext cx="7407276" cy="4167188"/>
          </a:xfrm>
          <a:ln/>
        </p:spPr>
      </p:sp>
      <p:sp>
        <p:nvSpPr>
          <p:cNvPr id="54275" name="Rectangle 3"/>
          <p:cNvSpPr>
            <a:spLocks noGrp="1" noChangeArrowheads="1"/>
          </p:cNvSpPr>
          <p:nvPr>
            <p:ph type="body" idx="1"/>
          </p:nvPr>
        </p:nvSpPr>
        <p:spPr bwMode="auto">
          <a:xfrm>
            <a:off x="686367" y="4344301"/>
            <a:ext cx="5486400" cy="4113423"/>
          </a:xfrm>
          <a:prstGeom prst="rect">
            <a:avLst/>
          </a:prstGeom>
          <a:noFill/>
          <a:ln>
            <a:miter lim="800000"/>
            <a:headEnd/>
            <a:tailEnd/>
          </a:ln>
        </p:spPr>
        <p:txBody>
          <a:bodyPr/>
          <a:lstStyle/>
          <a:p>
            <a:pPr eaLnBrk="1" hangingPunct="1"/>
            <a:endParaRPr lang="zh-CN" altLang="en-US">
              <a:ea typeface="宋体" pitchFamily="2" charset="-122"/>
            </a:endParaRPr>
          </a:p>
        </p:txBody>
      </p:sp>
    </p:spTree>
    <p:extLst>
      <p:ext uri="{BB962C8B-B14F-4D97-AF65-F5344CB8AC3E}">
        <p14:creationId xmlns:p14="http://schemas.microsoft.com/office/powerpoint/2010/main" val="195184889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Rot="1" noChangeAspect="1" noChangeArrowheads="1" noTextEdit="1"/>
          </p:cNvSpPr>
          <p:nvPr>
            <p:ph type="sldImg"/>
          </p:nvPr>
        </p:nvSpPr>
        <p:spPr>
          <a:xfrm>
            <a:off x="-274638" y="406400"/>
            <a:ext cx="7407276" cy="4167188"/>
          </a:xfrm>
          <a:ln/>
        </p:spPr>
      </p:sp>
      <p:sp>
        <p:nvSpPr>
          <p:cNvPr id="54275" name="Rectangle 3"/>
          <p:cNvSpPr>
            <a:spLocks noGrp="1" noChangeArrowheads="1"/>
          </p:cNvSpPr>
          <p:nvPr>
            <p:ph type="body" idx="1"/>
          </p:nvPr>
        </p:nvSpPr>
        <p:spPr bwMode="auto">
          <a:xfrm>
            <a:off x="686367" y="4344301"/>
            <a:ext cx="5486400" cy="4113423"/>
          </a:xfrm>
          <a:prstGeom prst="rect">
            <a:avLst/>
          </a:prstGeom>
          <a:noFill/>
          <a:ln>
            <a:miter lim="800000"/>
            <a:headEnd/>
            <a:tailEnd/>
          </a:ln>
        </p:spPr>
        <p:txBody>
          <a:bodyPr/>
          <a:lstStyle/>
          <a:p>
            <a:pPr eaLnBrk="1" hangingPunct="1"/>
            <a:endParaRPr lang="zh-CN" altLang="en-US">
              <a:ea typeface="宋体" pitchFamily="2" charset="-122"/>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Rot="1" noChangeAspect="1" noChangeArrowheads="1" noTextEdit="1"/>
          </p:cNvSpPr>
          <p:nvPr>
            <p:ph type="sldImg"/>
          </p:nvPr>
        </p:nvSpPr>
        <p:spPr>
          <a:xfrm>
            <a:off x="-274638" y="406400"/>
            <a:ext cx="7407276" cy="4167188"/>
          </a:xfrm>
          <a:ln/>
        </p:spPr>
      </p:sp>
      <p:sp>
        <p:nvSpPr>
          <p:cNvPr id="54275" name="Rectangle 3"/>
          <p:cNvSpPr>
            <a:spLocks noGrp="1" noChangeArrowheads="1"/>
          </p:cNvSpPr>
          <p:nvPr>
            <p:ph type="body" idx="1"/>
          </p:nvPr>
        </p:nvSpPr>
        <p:spPr bwMode="auto">
          <a:xfrm>
            <a:off x="686367" y="4344301"/>
            <a:ext cx="5486400" cy="4113423"/>
          </a:xfrm>
          <a:prstGeom prst="rect">
            <a:avLst/>
          </a:prstGeom>
          <a:noFill/>
          <a:ln>
            <a:miter lim="800000"/>
            <a:headEnd/>
            <a:tailEnd/>
          </a:ln>
        </p:spPr>
        <p:txBody>
          <a:bodyPr/>
          <a:lstStyle/>
          <a:p>
            <a:pPr eaLnBrk="1" hangingPunct="1"/>
            <a:endParaRPr lang="zh-CN" altLang="en-US">
              <a:ea typeface="宋体" pitchFamily="2" charset="-122"/>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Rot="1" noChangeAspect="1" noChangeArrowheads="1" noTextEdit="1"/>
          </p:cNvSpPr>
          <p:nvPr>
            <p:ph type="sldImg"/>
          </p:nvPr>
        </p:nvSpPr>
        <p:spPr>
          <a:xfrm>
            <a:off x="-274638" y="406400"/>
            <a:ext cx="7407276" cy="4167188"/>
          </a:xfrm>
          <a:ln/>
        </p:spPr>
      </p:sp>
      <p:sp>
        <p:nvSpPr>
          <p:cNvPr id="54275" name="Rectangle 3"/>
          <p:cNvSpPr>
            <a:spLocks noGrp="1" noChangeArrowheads="1"/>
          </p:cNvSpPr>
          <p:nvPr>
            <p:ph type="body" idx="1"/>
          </p:nvPr>
        </p:nvSpPr>
        <p:spPr bwMode="auto">
          <a:xfrm>
            <a:off x="686367" y="4344301"/>
            <a:ext cx="5486400" cy="4113423"/>
          </a:xfrm>
          <a:prstGeom prst="rect">
            <a:avLst/>
          </a:prstGeom>
          <a:noFill/>
          <a:ln>
            <a:miter lim="800000"/>
            <a:headEnd/>
            <a:tailEnd/>
          </a:ln>
        </p:spPr>
        <p:txBody>
          <a:bodyPr/>
          <a:lstStyle/>
          <a:p>
            <a:pPr eaLnBrk="1" hangingPunct="1"/>
            <a:endParaRPr lang="zh-CN" altLang="en-US">
              <a:ea typeface="宋体" pitchFamily="2" charset="-122"/>
            </a:endParaRPr>
          </a:p>
        </p:txBody>
      </p:sp>
    </p:spTree>
    <p:extLst>
      <p:ext uri="{BB962C8B-B14F-4D97-AF65-F5344CB8AC3E}">
        <p14:creationId xmlns:p14="http://schemas.microsoft.com/office/powerpoint/2010/main" val="63631489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txBox="1">
            <a:spLocks noGrp="1" noChangeArrowheads="1"/>
          </p:cNvSpPr>
          <p:nvPr/>
        </p:nvSpPr>
        <p:spPr bwMode="auto">
          <a:xfrm>
            <a:off x="5800655" y="8538213"/>
            <a:ext cx="795278" cy="281712"/>
          </a:xfrm>
          <a:prstGeom prst="rect">
            <a:avLst/>
          </a:prstGeom>
          <a:noFill/>
          <a:ln>
            <a:miter lim="800000"/>
            <a:headEnd/>
            <a:tailEnd/>
          </a:ln>
        </p:spPr>
        <p:txBody>
          <a:bodyPr lIns="18819" tIns="0" rIns="18819" bIns="0" anchor="b"/>
          <a:lstStyle/>
          <a:p>
            <a:pPr algn="r" defTabSz="903288" eaLnBrk="0" hangingPunct="0">
              <a:spcBef>
                <a:spcPct val="0"/>
              </a:spcBef>
            </a:pPr>
            <a:fld id="{680BBD37-4BDA-4CF1-8785-94DDBC5094EA}" type="slidenum">
              <a:rPr lang="zh-CN" altLang="en-US" sz="800">
                <a:ea typeface="MS PGothic" pitchFamily="34" charset="-128"/>
              </a:rPr>
              <a:pPr algn="r" defTabSz="903288" eaLnBrk="0" hangingPunct="0">
                <a:spcBef>
                  <a:spcPct val="0"/>
                </a:spcBef>
              </a:pPr>
              <a:t>78</a:t>
            </a:fld>
            <a:endParaRPr lang="en-US" altLang="zh-CN" sz="800">
              <a:ea typeface="MS PGothic" pitchFamily="34" charset="-128"/>
            </a:endParaRPr>
          </a:p>
        </p:txBody>
      </p:sp>
      <p:sp>
        <p:nvSpPr>
          <p:cNvPr id="1852419" name="AutoShape 2"/>
          <p:cNvSpPr>
            <a:spLocks noGrp="1" noRot="1" noChangeAspect="1" noChangeArrowheads="1" noTextEdit="1"/>
          </p:cNvSpPr>
          <p:nvPr>
            <p:ph type="sldImg"/>
          </p:nvPr>
        </p:nvSpPr>
        <p:spPr>
          <a:xfrm>
            <a:off x="-33338" y="241300"/>
            <a:ext cx="6980238" cy="3927475"/>
          </a:xfrm>
          <a:noFill/>
          <a:ln/>
        </p:spPr>
      </p:sp>
      <p:sp>
        <p:nvSpPr>
          <p:cNvPr id="1852420" name="Rectangle 3"/>
          <p:cNvSpPr>
            <a:spLocks noGrp="1" noChangeArrowheads="1"/>
          </p:cNvSpPr>
          <p:nvPr>
            <p:ph type="body" idx="1"/>
          </p:nvPr>
        </p:nvSpPr>
        <p:spPr bwMode="auto">
          <a:xfrm>
            <a:off x="395938" y="4306175"/>
            <a:ext cx="5986710" cy="4181203"/>
          </a:xfrm>
          <a:prstGeom prst="rect">
            <a:avLst/>
          </a:prstGeom>
          <a:solidFill>
            <a:srgbClr val="FFFFFF"/>
          </a:solidFill>
          <a:ln>
            <a:solidFill>
              <a:srgbClr val="000000"/>
            </a:solidFill>
            <a:miter lim="800000"/>
            <a:headEnd/>
            <a:tailEnd/>
          </a:ln>
        </p:spPr>
        <p:txBody>
          <a:bodyPr lIns="91574" tIns="45788" rIns="91574" bIns="45788"/>
          <a:lstStyle/>
          <a:p>
            <a:pPr marL="112713" indent="-112713" defTabSz="1020763"/>
            <a:r>
              <a:rPr lang="en-US" altLang="zh-CN"/>
              <a:t>Customer Benefit: </a:t>
            </a:r>
            <a:r>
              <a:rPr lang="en-US" altLang="zh-CN">
                <a:latin typeface="Arial"/>
              </a:rPr>
              <a:t>“</a:t>
            </a:r>
            <a:r>
              <a:rPr lang="en-US" altLang="zh-CN"/>
              <a:t>With WebEx Meeting Center, you can speed up business decision making and at the same time reduce travel cost and time</a:t>
            </a:r>
            <a:r>
              <a:rPr lang="en-US" altLang="zh-CN">
                <a:latin typeface="Arial"/>
              </a:rPr>
              <a:t>”</a:t>
            </a:r>
            <a:endParaRPr lang="en-US" altLang="zh-CN"/>
          </a:p>
          <a:p>
            <a:pPr marL="112713" indent="-112713" defTabSz="1020763"/>
            <a:endParaRPr lang="zh-CN" altLang="en-US"/>
          </a:p>
        </p:txBody>
      </p:sp>
    </p:spTree>
    <p:extLst>
      <p:ext uri="{BB962C8B-B14F-4D97-AF65-F5344CB8AC3E}">
        <p14:creationId xmlns:p14="http://schemas.microsoft.com/office/powerpoint/2010/main" val="421002514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en" altLang="zh-CN" dirty="0"/>
              <a:t>Exploratory Testing After 23 Years </a:t>
            </a:r>
            <a:r>
              <a:rPr lang="en" altLang="zh-CN" dirty="0" err="1"/>
              <a:t>Cem</a:t>
            </a:r>
            <a:r>
              <a:rPr lang="en" altLang="zh-CN" dirty="0"/>
              <a:t> </a:t>
            </a:r>
            <a:r>
              <a:rPr lang="en" altLang="zh-CN" dirty="0" err="1"/>
              <a:t>Kaner</a:t>
            </a:r>
            <a:r>
              <a:rPr lang="en" altLang="zh-CN" dirty="0"/>
              <a:t>, J.D., Ph.D. Keynote at the Conference of the Association for Software Testing June 6, 2006</a:t>
            </a:r>
          </a:p>
          <a:p>
            <a:endParaRPr kumimoji="1" lang="en-US" altLang="zh-CN" dirty="0"/>
          </a:p>
          <a:p>
            <a:r>
              <a:rPr kumimoji="1" lang="en-US" altLang="zh-CN" dirty="0"/>
              <a:t>Interpretation</a:t>
            </a:r>
            <a:r>
              <a:rPr kumimoji="1" lang="zh-CN" altLang="en-US" dirty="0"/>
              <a:t>：解释、说明 </a:t>
            </a:r>
            <a:endParaRPr kumimoji="1" lang="en-US" altLang="zh-CN" dirty="0"/>
          </a:p>
          <a:p>
            <a:r>
              <a:rPr kumimoji="1" lang="en-US" altLang="zh-CN" dirty="0"/>
              <a:t>Mutually</a:t>
            </a:r>
            <a:r>
              <a:rPr kumimoji="1" lang="zh-CN" altLang="en-US" dirty="0"/>
              <a:t>：互为、相互地</a:t>
            </a:r>
            <a:endParaRPr kumimoji="1" lang="en-US" altLang="zh-CN" dirty="0"/>
          </a:p>
          <a:p>
            <a:endParaRPr kumimoji="1" lang="zh-CN" altLang="en-US" dirty="0"/>
          </a:p>
        </p:txBody>
      </p:sp>
      <p:sp>
        <p:nvSpPr>
          <p:cNvPr id="4" name="幻灯片编号占位符 3"/>
          <p:cNvSpPr>
            <a:spLocks noGrp="1"/>
          </p:cNvSpPr>
          <p:nvPr>
            <p:ph type="sldNum" sz="quarter" idx="10"/>
          </p:nvPr>
        </p:nvSpPr>
        <p:spPr/>
        <p:txBody>
          <a:bodyPr/>
          <a:lstStyle/>
          <a:p>
            <a:fld id="{FC1E8347-1A91-44CB-BE93-8A70171D17A1}" type="slidenum">
              <a:rPr lang="en-US" altLang="zh-CN" smtClean="0"/>
              <a:pPr/>
              <a:t>79</a:t>
            </a:fld>
            <a:endParaRPr lang="en-US" altLang="zh-CN"/>
          </a:p>
        </p:txBody>
      </p:sp>
    </p:spTree>
    <p:extLst>
      <p:ext uri="{BB962C8B-B14F-4D97-AF65-F5344CB8AC3E}">
        <p14:creationId xmlns:p14="http://schemas.microsoft.com/office/powerpoint/2010/main" val="75926047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2"/>
          <p:cNvSpPr>
            <a:spLocks noGrp="1" noRot="1" noChangeAspect="1" noChangeArrowheads="1" noTextEdit="1"/>
          </p:cNvSpPr>
          <p:nvPr>
            <p:ph type="sldImg"/>
          </p:nvPr>
        </p:nvSpPr>
        <p:spPr>
          <a:xfrm>
            <a:off x="382588" y="685800"/>
            <a:ext cx="6094412" cy="3429000"/>
          </a:xfrm>
          <a:ln/>
        </p:spPr>
      </p:sp>
      <p:sp>
        <p:nvSpPr>
          <p:cNvPr id="159747" name="Rectangle 3"/>
          <p:cNvSpPr>
            <a:spLocks noGrp="1" noChangeArrowheads="1"/>
          </p:cNvSpPr>
          <p:nvPr>
            <p:ph type="body" idx="1"/>
          </p:nvPr>
        </p:nvSpPr>
        <p:spPr bwMode="auto">
          <a:xfrm>
            <a:off x="686367" y="4344301"/>
            <a:ext cx="5486400" cy="4113423"/>
          </a:xfrm>
          <a:prstGeom prst="rect">
            <a:avLst/>
          </a:prstGeom>
          <a:solidFill>
            <a:srgbClr val="FFFFFF"/>
          </a:solidFill>
          <a:ln>
            <a:solidFill>
              <a:srgbClr val="000000"/>
            </a:solidFill>
            <a:miter lim="800000"/>
            <a:headEnd/>
            <a:tailEnd/>
          </a:ln>
        </p:spPr>
        <p:txBody>
          <a:bodyPr/>
          <a:lstStyle/>
          <a:p>
            <a:endParaRPr lang="zh-CN" altLang="en-US"/>
          </a:p>
        </p:txBody>
      </p:sp>
    </p:spTree>
    <p:extLst>
      <p:ext uri="{BB962C8B-B14F-4D97-AF65-F5344CB8AC3E}">
        <p14:creationId xmlns:p14="http://schemas.microsoft.com/office/powerpoint/2010/main" val="96184713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Slide Image Placeholder 1"/>
          <p:cNvSpPr>
            <a:spLocks noGrp="1" noRot="1" noChangeAspect="1" noTextEdit="1"/>
          </p:cNvSpPr>
          <p:nvPr>
            <p:ph type="sldImg"/>
          </p:nvPr>
        </p:nvSpPr>
        <p:spPr>
          <a:xfrm>
            <a:off x="-274638" y="406400"/>
            <a:ext cx="7407276" cy="4167188"/>
          </a:xfrm>
          <a:ln/>
        </p:spPr>
      </p:sp>
      <p:sp>
        <p:nvSpPr>
          <p:cNvPr id="84995" name="Notes Placeholder 2"/>
          <p:cNvSpPr>
            <a:spLocks noGrp="1"/>
          </p:cNvSpPr>
          <p:nvPr>
            <p:ph type="body" idx="1"/>
          </p:nvPr>
        </p:nvSpPr>
        <p:spPr bwMode="auto">
          <a:xfrm>
            <a:off x="686367" y="4344301"/>
            <a:ext cx="5486400" cy="4113423"/>
          </a:xfrm>
          <a:prstGeom prst="rect">
            <a:avLst/>
          </a:prstGeom>
          <a:noFill/>
          <a:ln>
            <a:miter lim="800000"/>
            <a:headEnd/>
            <a:tailEnd/>
          </a:ln>
        </p:spPr>
        <p:txBody>
          <a:bodyPr/>
          <a:lstStyle/>
          <a:p>
            <a:endParaRPr lang="zh-CN" alt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dirty="0">
                <a:latin typeface="微软雅黑" panose="020B0503020204020204" pitchFamily="34" charset="-122"/>
                <a:ea typeface="微软雅黑" panose="020B0503020204020204" pitchFamily="34" charset="-122"/>
                <a:cs typeface="微软雅黑" panose="020B0503020204020204" pitchFamily="34" charset="-122"/>
              </a:rPr>
              <a:t>重点学习内容，可以通过留实操作业或提问的方式，巩固学习成果</a:t>
            </a:r>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85</a:t>
            </a:fld>
            <a:endParaRPr lang="zh-CN" altLang="en-US"/>
          </a:p>
        </p:txBody>
      </p:sp>
    </p:spTree>
    <p:extLst>
      <p:ext uri="{BB962C8B-B14F-4D97-AF65-F5344CB8AC3E}">
        <p14:creationId xmlns:p14="http://schemas.microsoft.com/office/powerpoint/2010/main" val="162801079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每课</a:t>
            </a:r>
            <a:r>
              <a:rPr lang="zh-CN" altLang="en-US" sz="1200" dirty="0">
                <a:solidFill>
                  <a:srgbClr val="FF0000"/>
                </a:solidFill>
                <a:highlight>
                  <a:srgbClr val="FFFF00"/>
                </a:highlight>
                <a:latin typeface="微软雅黑" panose="020B0503020204020204" pitchFamily="34" charset="-122"/>
                <a:ea typeface="微软雅黑" panose="020B0503020204020204" pitchFamily="34" charset="-122"/>
                <a:cs typeface="微软雅黑" panose="020B0503020204020204" pitchFamily="34" charset="-122"/>
              </a:rPr>
              <a:t>结束</a:t>
            </a:r>
            <a:r>
              <a:rPr lang="zh-CN" altLang="en-US" sz="12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时使用“以上是本节课的内容”</a:t>
            </a:r>
            <a:r>
              <a:rPr lang="en-US" altLang="zh-CN" sz="12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2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这一章讲到这里</a:t>
            </a:r>
            <a:r>
              <a:rPr lang="en-US" altLang="zh-CN" sz="12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12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a:p>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87</a:t>
            </a:fld>
            <a:endParaRPr lang="zh-CN" altLang="en-US"/>
          </a:p>
        </p:txBody>
      </p:sp>
    </p:spTree>
    <p:extLst>
      <p:ext uri="{BB962C8B-B14F-4D97-AF65-F5344CB8AC3E}">
        <p14:creationId xmlns:p14="http://schemas.microsoft.com/office/powerpoint/2010/main" val="20986674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Rot="1" noChangeAspect="1" noChangeArrowheads="1" noTextEdit="1"/>
          </p:cNvSpPr>
          <p:nvPr>
            <p:ph type="sldImg"/>
          </p:nvPr>
        </p:nvSpPr>
        <p:spPr>
          <a:xfrm>
            <a:off x="-274638" y="406400"/>
            <a:ext cx="7407276" cy="4167188"/>
          </a:xfrm>
          <a:ln/>
        </p:spPr>
      </p:sp>
      <p:sp>
        <p:nvSpPr>
          <p:cNvPr id="51203" name="Rectangle 3"/>
          <p:cNvSpPr>
            <a:spLocks noGrp="1" noChangeArrowheads="1"/>
          </p:cNvSpPr>
          <p:nvPr>
            <p:ph type="body" idx="1"/>
          </p:nvPr>
        </p:nvSpPr>
        <p:spPr bwMode="auto">
          <a:xfrm>
            <a:off x="686367" y="4344301"/>
            <a:ext cx="5486400" cy="4113423"/>
          </a:xfrm>
          <a:prstGeom prst="rect">
            <a:avLst/>
          </a:prstGeom>
          <a:noFill/>
          <a:ln>
            <a:miter lim="800000"/>
            <a:headEnd/>
            <a:tailEnd/>
          </a:ln>
        </p:spPr>
        <p:txBody>
          <a:bodyPr/>
          <a:lstStyle/>
          <a:p>
            <a:pPr eaLnBrk="1" hangingPunct="1"/>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Rot="1" noChangeAspect="1" noChangeArrowheads="1" noTextEdit="1"/>
          </p:cNvSpPr>
          <p:nvPr>
            <p:ph type="sldImg"/>
          </p:nvPr>
        </p:nvSpPr>
        <p:spPr>
          <a:xfrm>
            <a:off x="-274638" y="406400"/>
            <a:ext cx="7407276" cy="4167188"/>
          </a:xfrm>
          <a:ln/>
        </p:spPr>
      </p:sp>
      <p:sp>
        <p:nvSpPr>
          <p:cNvPr id="51203" name="Rectangle 3"/>
          <p:cNvSpPr>
            <a:spLocks noGrp="1" noChangeArrowheads="1"/>
          </p:cNvSpPr>
          <p:nvPr>
            <p:ph type="body" idx="1"/>
          </p:nvPr>
        </p:nvSpPr>
        <p:spPr bwMode="auto">
          <a:xfrm>
            <a:off x="686367" y="4344301"/>
            <a:ext cx="5486400" cy="4113423"/>
          </a:xfrm>
          <a:prstGeom prst="rect">
            <a:avLst/>
          </a:prstGeom>
          <a:noFill/>
          <a:ln>
            <a:miter lim="800000"/>
            <a:headEnd/>
            <a:tailEnd/>
          </a:ln>
        </p:spPr>
        <p:txBody>
          <a:bodyPr/>
          <a:lstStyle/>
          <a:p>
            <a:pPr eaLnBrk="1" hangingPunct="1"/>
            <a:r>
              <a:rPr lang="en-US" altLang="zh-CN" dirty="0"/>
              <a:t>intuit</a:t>
            </a:r>
            <a:endParaRPr lang="zh-CN" alt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Rot="1" noChangeAspect="1" noChangeArrowheads="1" noTextEdit="1"/>
          </p:cNvSpPr>
          <p:nvPr>
            <p:ph type="sldImg"/>
          </p:nvPr>
        </p:nvSpPr>
        <p:spPr>
          <a:xfrm>
            <a:off x="-274638" y="406400"/>
            <a:ext cx="7407276" cy="4167188"/>
          </a:xfrm>
          <a:ln/>
        </p:spPr>
      </p:sp>
      <p:sp>
        <p:nvSpPr>
          <p:cNvPr id="51203" name="Rectangle 3"/>
          <p:cNvSpPr>
            <a:spLocks noGrp="1" noChangeArrowheads="1"/>
          </p:cNvSpPr>
          <p:nvPr>
            <p:ph type="body" idx="1"/>
          </p:nvPr>
        </p:nvSpPr>
        <p:spPr bwMode="auto">
          <a:xfrm>
            <a:off x="686367" y="4344301"/>
            <a:ext cx="5486400" cy="4113423"/>
          </a:xfrm>
          <a:prstGeom prst="rect">
            <a:avLst/>
          </a:prstGeom>
          <a:noFill/>
          <a:ln>
            <a:miter lim="800000"/>
            <a:headEnd/>
            <a:tailEnd/>
          </a:ln>
        </p:spPr>
        <p:txBody>
          <a:bodyPr/>
          <a:lstStyle/>
          <a:p>
            <a:pPr eaLnBrk="1" hangingPunct="1"/>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2.jpe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2.jpe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D31AA72A-FE2F-1F7F-B206-0A8214FA8C9F}"/>
              </a:ext>
            </a:extLst>
          </p:cNvPr>
          <p:cNvPicPr>
            <a:picLocks noChangeAspect="1"/>
          </p:cNvPicPr>
          <p:nvPr userDrawn="1"/>
        </p:nvPicPr>
        <p:blipFill rotWithShape="1">
          <a:blip r:embed="rId2">
            <a:duotone>
              <a:schemeClr val="accent2">
                <a:shade val="45000"/>
                <a:satMod val="135000"/>
              </a:schemeClr>
              <a:prstClr val="white"/>
            </a:duotone>
          </a:blip>
          <a:srcRect b="2308"/>
          <a:stretch/>
        </p:blipFill>
        <p:spPr>
          <a:xfrm>
            <a:off x="-2" y="6976"/>
            <a:ext cx="9144002" cy="5136524"/>
          </a:xfrm>
          <a:prstGeom prst="rect">
            <a:avLst/>
          </a:prstGeom>
        </p:spPr>
      </p:pic>
      <p:sp>
        <p:nvSpPr>
          <p:cNvPr id="15" name="文本占位符 14"/>
          <p:cNvSpPr>
            <a:spLocks noGrp="1"/>
          </p:cNvSpPr>
          <p:nvPr>
            <p:ph type="body" sz="quarter" idx="13"/>
          </p:nvPr>
        </p:nvSpPr>
        <p:spPr>
          <a:xfrm>
            <a:off x="628650" y="3333947"/>
            <a:ext cx="7886700" cy="685800"/>
          </a:xfrm>
        </p:spPr>
        <p:txBody>
          <a:bodyPr>
            <a:normAutofit/>
          </a:bodyPr>
          <a:lstStyle>
            <a:lvl1pPr marL="0" indent="0" algn="l">
              <a:buNone/>
              <a:defRPr sz="2400" b="0" i="0">
                <a:ln>
                  <a:noFill/>
                </a:ln>
                <a:solidFill>
                  <a:schemeClr val="accent1">
                    <a:lumMod val="60000"/>
                    <a:lumOff val="40000"/>
                  </a:schemeClr>
                </a:solidFill>
                <a:latin typeface="思源黑体 Medium" panose="020B0600000000000000" charset="-122"/>
                <a:ea typeface="思源黑体 Medium" panose="020B0600000000000000" charset="-122"/>
              </a:defRPr>
            </a:lvl1pPr>
            <a:lvl3pPr marL="685800" indent="0">
              <a:buNone/>
              <a:defRPr/>
            </a:lvl3pPr>
          </a:lstStyle>
          <a:p>
            <a:pPr lvl="0"/>
            <a:endParaRPr kumimoji="1" lang="zh-CN" altLang="en-US" dirty="0"/>
          </a:p>
        </p:txBody>
      </p:sp>
      <p:sp>
        <p:nvSpPr>
          <p:cNvPr id="19" name="标题 18"/>
          <p:cNvSpPr>
            <a:spLocks noGrp="1"/>
          </p:cNvSpPr>
          <p:nvPr>
            <p:ph type="title"/>
          </p:nvPr>
        </p:nvSpPr>
        <p:spPr>
          <a:xfrm>
            <a:off x="628650" y="2092075"/>
            <a:ext cx="7886700" cy="994172"/>
          </a:xfrm>
        </p:spPr>
        <p:txBody>
          <a:bodyPr>
            <a:normAutofit/>
          </a:bodyPr>
          <a:lstStyle>
            <a:lvl1pPr algn="l">
              <a:defRPr sz="4800" b="0" i="0">
                <a:solidFill>
                  <a:schemeClr val="bg1"/>
                </a:solidFill>
                <a:latin typeface="思源黑体 Bold" panose="020B0800000000000000" charset="-122"/>
                <a:ea typeface="思源黑体 Bold" panose="020B0800000000000000" charset="-122"/>
              </a:defRPr>
            </a:lvl1pPr>
          </a:lstStyle>
          <a:p>
            <a:r>
              <a:rPr kumimoji="1" lang="zh-CN" altLang="en-US" dirty="0"/>
              <a:t>单击此处编辑母版标题样式</a:t>
            </a:r>
          </a:p>
        </p:txBody>
      </p:sp>
      <p:grpSp>
        <p:nvGrpSpPr>
          <p:cNvPr id="8" name="组合 10"/>
          <p:cNvGrpSpPr/>
          <p:nvPr userDrawn="1"/>
        </p:nvGrpSpPr>
        <p:grpSpPr>
          <a:xfrm>
            <a:off x="628651" y="1905306"/>
            <a:ext cx="4936937" cy="1363896"/>
            <a:chOff x="2666198" y="2543397"/>
            <a:chExt cx="7199697" cy="1316333"/>
          </a:xfrm>
        </p:grpSpPr>
        <p:cxnSp>
          <p:nvCxnSpPr>
            <p:cNvPr id="9" name="直线连接符 8"/>
            <p:cNvCxnSpPr/>
            <p:nvPr userDrawn="1"/>
          </p:nvCxnSpPr>
          <p:spPr>
            <a:xfrm>
              <a:off x="2666198" y="2543397"/>
              <a:ext cx="7199697" cy="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 name="直线连接符 9"/>
            <p:cNvCxnSpPr/>
            <p:nvPr userDrawn="1"/>
          </p:nvCxnSpPr>
          <p:spPr>
            <a:xfrm>
              <a:off x="2666198" y="3859730"/>
              <a:ext cx="7199697" cy="0"/>
            </a:xfrm>
            <a:prstGeom prst="line">
              <a:avLst/>
            </a:prstGeom>
            <a:ln>
              <a:solidFill>
                <a:srgbClr val="8FAADC"/>
              </a:solidFill>
            </a:ln>
          </p:spPr>
          <p:style>
            <a:lnRef idx="1">
              <a:schemeClr val="accent1"/>
            </a:lnRef>
            <a:fillRef idx="0">
              <a:schemeClr val="accent1"/>
            </a:fillRef>
            <a:effectRef idx="0">
              <a:schemeClr val="accent1"/>
            </a:effectRef>
            <a:fontRef idx="minor">
              <a:schemeClr val="tx1"/>
            </a:fontRef>
          </p:style>
        </p:cxnSp>
      </p:grpSp>
      <p:sp>
        <p:nvSpPr>
          <p:cNvPr id="13" name="文本占位符 14"/>
          <p:cNvSpPr>
            <a:spLocks noGrp="1"/>
          </p:cNvSpPr>
          <p:nvPr>
            <p:ph type="body" sz="quarter" idx="14"/>
          </p:nvPr>
        </p:nvSpPr>
        <p:spPr>
          <a:xfrm>
            <a:off x="628650" y="4357416"/>
            <a:ext cx="7886700" cy="326643"/>
          </a:xfrm>
        </p:spPr>
        <p:txBody>
          <a:bodyPr>
            <a:normAutofit/>
          </a:bodyPr>
          <a:lstStyle>
            <a:lvl1pPr marL="0" indent="0" algn="r">
              <a:buNone/>
              <a:defRPr sz="1400" b="0" i="0">
                <a:ln>
                  <a:noFill/>
                </a:ln>
                <a:solidFill>
                  <a:schemeClr val="accent1">
                    <a:lumMod val="60000"/>
                    <a:lumOff val="40000"/>
                  </a:schemeClr>
                </a:solidFill>
                <a:latin typeface="思源黑体 Medium" panose="020B0600000000000000" charset="-122"/>
                <a:ea typeface="思源黑体 Medium" panose="020B0600000000000000" charset="-122"/>
              </a:defRPr>
            </a:lvl1pPr>
            <a:lvl3pPr marL="685800" indent="0">
              <a:buNone/>
              <a:defRPr/>
            </a:lvl3pPr>
          </a:lstStyle>
          <a:p>
            <a:pPr lvl="0"/>
            <a:endParaRPr kumimoji="1"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空白底">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697E0749-825C-807E-623C-309EBA42149C}"/>
              </a:ext>
            </a:extLst>
          </p:cNvPr>
          <p:cNvPicPr>
            <a:picLocks noChangeAspect="1"/>
          </p:cNvPicPr>
          <p:nvPr userDrawn="1"/>
        </p:nvPicPr>
        <p:blipFill>
          <a:blip r:embed="rId2"/>
          <a:stretch>
            <a:fillRect/>
          </a:stretch>
        </p:blipFill>
        <p:spPr>
          <a:xfrm>
            <a:off x="7502253" y="4579468"/>
            <a:ext cx="1519827" cy="386943"/>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结束语页">
    <p:spTree>
      <p:nvGrpSpPr>
        <p:cNvPr id="1" name=""/>
        <p:cNvGrpSpPr/>
        <p:nvPr/>
      </p:nvGrpSpPr>
      <p:grpSpPr>
        <a:xfrm>
          <a:off x="0" y="0"/>
          <a:ext cx="0" cy="0"/>
          <a:chOff x="0" y="0"/>
          <a:chExt cx="0" cy="0"/>
        </a:xfrm>
      </p:grpSpPr>
      <p:pic>
        <p:nvPicPr>
          <p:cNvPr id="4" name="图片 3" descr="企业服务VI系统-19.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2773"/>
            <a:ext cx="9144000" cy="5200855"/>
          </a:xfrm>
          <a:prstGeom prst="rect">
            <a:avLst/>
          </a:prstGeom>
        </p:spPr>
      </p:pic>
      <p:grpSp>
        <p:nvGrpSpPr>
          <p:cNvPr id="5" name="组合 4"/>
          <p:cNvGrpSpPr/>
          <p:nvPr userDrawn="1"/>
        </p:nvGrpSpPr>
        <p:grpSpPr>
          <a:xfrm>
            <a:off x="2485330" y="1907549"/>
            <a:ext cx="4173344" cy="1338513"/>
            <a:chOff x="2666197" y="2543397"/>
            <a:chExt cx="7199698" cy="1784684"/>
          </a:xfrm>
        </p:grpSpPr>
        <p:cxnSp>
          <p:nvCxnSpPr>
            <p:cNvPr id="6" name="直线连接符 5"/>
            <p:cNvCxnSpPr/>
            <p:nvPr userDrawn="1"/>
          </p:nvCxnSpPr>
          <p:spPr>
            <a:xfrm>
              <a:off x="2666198" y="2543397"/>
              <a:ext cx="7199697" cy="0"/>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7" name="直线连接符 6"/>
            <p:cNvCxnSpPr/>
            <p:nvPr userDrawn="1"/>
          </p:nvCxnSpPr>
          <p:spPr>
            <a:xfrm>
              <a:off x="2666197" y="4328081"/>
              <a:ext cx="7199697" cy="0"/>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grpSp>
      <p:sp>
        <p:nvSpPr>
          <p:cNvPr id="8" name="标题 18"/>
          <p:cNvSpPr>
            <a:spLocks noGrp="1"/>
          </p:cNvSpPr>
          <p:nvPr>
            <p:ph type="title"/>
          </p:nvPr>
        </p:nvSpPr>
        <p:spPr>
          <a:xfrm>
            <a:off x="688206" y="2074664"/>
            <a:ext cx="7886700" cy="994172"/>
          </a:xfrm>
        </p:spPr>
        <p:txBody>
          <a:bodyPr>
            <a:noAutofit/>
          </a:bodyPr>
          <a:lstStyle>
            <a:lvl1pPr algn="ctr">
              <a:defRPr sz="4800" b="0" i="0">
                <a:solidFill>
                  <a:schemeClr val="accent1">
                    <a:lumMod val="60000"/>
                    <a:lumOff val="40000"/>
                  </a:schemeClr>
                </a:solidFill>
                <a:latin typeface="思源黑体 Medium" panose="020B0600000000000000" charset="-122"/>
                <a:ea typeface="思源黑体 Medium" panose="020B0600000000000000" charset="-122"/>
              </a:defRPr>
            </a:lvl1pPr>
          </a:lstStyle>
          <a:p>
            <a:endParaRPr kumimoji="1" lang="zh-CN" alt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841772"/>
            <a:ext cx="6858000" cy="1790700"/>
          </a:xfrm>
        </p:spPr>
        <p:txBody>
          <a:bodyPr anchor="b"/>
          <a:lstStyle>
            <a:lvl1pPr algn="ctr">
              <a:defRPr sz="4500"/>
            </a:lvl1pPr>
          </a:lstStyle>
          <a:p>
            <a:r>
              <a:rPr kumimoji="1" lang="zh-CN" altLang="en-US" dirty="0"/>
              <a:t>单击此处编辑母版标题样式</a:t>
            </a:r>
          </a:p>
        </p:txBody>
      </p:sp>
      <p:sp>
        <p:nvSpPr>
          <p:cNvPr id="3" name="副标题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kumimoji="1" lang="zh-CN" altLang="en-US"/>
              <a:t>单击此处编辑母版副标题样式</a:t>
            </a:r>
          </a:p>
        </p:txBody>
      </p:sp>
      <p:sp>
        <p:nvSpPr>
          <p:cNvPr id="4" name="日期占位符 3"/>
          <p:cNvSpPr>
            <a:spLocks noGrp="1"/>
          </p:cNvSpPr>
          <p:nvPr>
            <p:ph type="dt" sz="half" idx="10"/>
          </p:nvPr>
        </p:nvSpPr>
        <p:spPr/>
        <p:txBody>
          <a:bodyPr/>
          <a:lstStyle/>
          <a:p>
            <a:fld id="{5B426490-533E-0540-8982-6E0161797CA6}" type="datetimeFigureOut">
              <a:rPr kumimoji="1" lang="zh-CN" altLang="en-US" smtClean="0"/>
              <a:t>2022/12/24</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AA1C0330-6A73-1445-B02D-53703D6AE09E}" type="slidenum">
              <a:rPr kumimoji="1" lang="zh-CN" altLang="en-US" smtClean="0"/>
              <a:t>‹#›</a:t>
            </a:fld>
            <a:endParaRPr kumimoji="1"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封面2">
    <p:spTree>
      <p:nvGrpSpPr>
        <p:cNvPr id="1" name=""/>
        <p:cNvGrpSpPr/>
        <p:nvPr/>
      </p:nvGrpSpPr>
      <p:grpSpPr>
        <a:xfrm>
          <a:off x="0" y="0"/>
          <a:ext cx="0" cy="0"/>
          <a:chOff x="0" y="0"/>
          <a:chExt cx="0" cy="0"/>
        </a:xfrm>
      </p:grpSpPr>
      <p:sp>
        <p:nvSpPr>
          <p:cNvPr id="2" name="矩形 1"/>
          <p:cNvSpPr/>
          <p:nvPr userDrawn="1"/>
        </p:nvSpPr>
        <p:spPr>
          <a:xfrm>
            <a:off x="-65548" y="-62094"/>
            <a:ext cx="9209548" cy="5205594"/>
          </a:xfrm>
          <a:prstGeom prst="rect">
            <a:avLst/>
          </a:prstGeom>
          <a:solidFill>
            <a:srgbClr val="202B88"/>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latin typeface="思源黑体" panose="020F0502020204030204" charset="-122"/>
              <a:ea typeface="思源黑体" panose="020F0502020204030204" charset="-122"/>
              <a:cs typeface="思源黑体" panose="020F0502020204030204" charset="-122"/>
            </a:endParaRPr>
          </a:p>
        </p:txBody>
      </p:sp>
      <p:sp>
        <p:nvSpPr>
          <p:cNvPr id="15" name="文本占位符 14"/>
          <p:cNvSpPr>
            <a:spLocks noGrp="1"/>
          </p:cNvSpPr>
          <p:nvPr>
            <p:ph type="body" sz="quarter" idx="13"/>
          </p:nvPr>
        </p:nvSpPr>
        <p:spPr>
          <a:xfrm>
            <a:off x="389965" y="3455341"/>
            <a:ext cx="8125385" cy="532981"/>
          </a:xfrm>
        </p:spPr>
        <p:txBody>
          <a:bodyPr>
            <a:normAutofit/>
          </a:bodyPr>
          <a:lstStyle>
            <a:lvl1pPr marL="0" indent="0" algn="l">
              <a:buNone/>
              <a:defRPr sz="2000" b="0" i="0">
                <a:ln>
                  <a:noFill/>
                </a:ln>
                <a:solidFill>
                  <a:srgbClr val="FFE1AA"/>
                </a:solidFill>
                <a:latin typeface="微软雅黑 Light" panose="020B0502040204020203" pitchFamily="34" charset="-122"/>
                <a:ea typeface="微软雅黑 Light" panose="020B0502040204020203" pitchFamily="34" charset="-122"/>
              </a:defRPr>
            </a:lvl1pPr>
            <a:lvl3pPr marL="685800" indent="0">
              <a:buNone/>
              <a:defRPr/>
            </a:lvl3pPr>
          </a:lstStyle>
          <a:p>
            <a:pPr lvl="0"/>
            <a:endParaRPr kumimoji="1" lang="zh-CN" altLang="en-US" dirty="0"/>
          </a:p>
        </p:txBody>
      </p:sp>
      <p:sp>
        <p:nvSpPr>
          <p:cNvPr id="19" name="标题 18"/>
          <p:cNvSpPr>
            <a:spLocks noGrp="1"/>
          </p:cNvSpPr>
          <p:nvPr>
            <p:ph type="title"/>
          </p:nvPr>
        </p:nvSpPr>
        <p:spPr>
          <a:xfrm>
            <a:off x="389965" y="2092075"/>
            <a:ext cx="8125385" cy="994172"/>
          </a:xfrm>
        </p:spPr>
        <p:txBody>
          <a:bodyPr>
            <a:normAutofit/>
          </a:bodyPr>
          <a:lstStyle>
            <a:lvl1pPr algn="l">
              <a:defRPr sz="4800" b="0" i="0" spc="300">
                <a:solidFill>
                  <a:schemeClr val="bg1"/>
                </a:solidFill>
                <a:latin typeface="微软雅黑" panose="020B0503020204020204" pitchFamily="34" charset="-122"/>
                <a:ea typeface="微软雅黑" panose="020B0503020204020204" pitchFamily="34" charset="-122"/>
              </a:defRPr>
            </a:lvl1pPr>
          </a:lstStyle>
          <a:p>
            <a:r>
              <a:rPr kumimoji="1" lang="zh-CN" altLang="en-US" dirty="0"/>
              <a:t>单击此处编辑母版标题样式</a:t>
            </a:r>
          </a:p>
        </p:txBody>
      </p:sp>
      <p:sp>
        <p:nvSpPr>
          <p:cNvPr id="13" name="文本占位符 14"/>
          <p:cNvSpPr>
            <a:spLocks noGrp="1"/>
          </p:cNvSpPr>
          <p:nvPr>
            <p:ph type="body" sz="quarter" idx="14"/>
          </p:nvPr>
        </p:nvSpPr>
        <p:spPr>
          <a:xfrm>
            <a:off x="389965" y="4357416"/>
            <a:ext cx="8125385" cy="326643"/>
          </a:xfrm>
        </p:spPr>
        <p:txBody>
          <a:bodyPr>
            <a:normAutofit/>
          </a:bodyPr>
          <a:lstStyle>
            <a:lvl1pPr marL="0" indent="0" algn="r">
              <a:buNone/>
              <a:defRPr sz="1400" b="0" i="0">
                <a:ln>
                  <a:noFill/>
                </a:ln>
                <a:solidFill>
                  <a:schemeClr val="accent1">
                    <a:lumMod val="60000"/>
                    <a:lumOff val="40000"/>
                  </a:schemeClr>
                </a:solidFill>
                <a:latin typeface="微软雅黑 Light" panose="020B0502040204020203" pitchFamily="34" charset="-122"/>
                <a:ea typeface="微软雅黑 Light" panose="020B0502040204020203" pitchFamily="34" charset="-122"/>
              </a:defRPr>
            </a:lvl1pPr>
            <a:lvl3pPr marL="685800" indent="0">
              <a:buNone/>
              <a:defRPr/>
            </a:lvl3pPr>
          </a:lstStyle>
          <a:p>
            <a:pPr lvl="0"/>
            <a:endParaRPr kumimoji="1" lang="zh-CN" altLang="en-US" dirty="0"/>
          </a:p>
        </p:txBody>
      </p:sp>
      <p:pic>
        <p:nvPicPr>
          <p:cNvPr id="11" name="图片 10" descr="方块.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628291" y="516282"/>
            <a:ext cx="6887024" cy="4143714"/>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目录">
    <p:spTree>
      <p:nvGrpSpPr>
        <p:cNvPr id="1" name=""/>
        <p:cNvGrpSpPr/>
        <p:nvPr/>
      </p:nvGrpSpPr>
      <p:grpSpPr>
        <a:xfrm>
          <a:off x="0" y="0"/>
          <a:ext cx="0" cy="0"/>
          <a:chOff x="0" y="0"/>
          <a:chExt cx="0" cy="0"/>
        </a:xfrm>
      </p:grpSpPr>
      <p:sp>
        <p:nvSpPr>
          <p:cNvPr id="6" name="矩形 5"/>
          <p:cNvSpPr/>
          <p:nvPr userDrawn="1"/>
        </p:nvSpPr>
        <p:spPr>
          <a:xfrm>
            <a:off x="0" y="4235824"/>
            <a:ext cx="9144000" cy="907676"/>
          </a:xfrm>
          <a:prstGeom prst="rect">
            <a:avLst/>
          </a:prstGeom>
          <a:solidFill>
            <a:srgbClr val="202B88"/>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atin typeface="思源黑体" panose="020F0502020204030204" charset="-122"/>
              <a:ea typeface="思源黑体" panose="020F0502020204030204" charset="-122"/>
              <a:cs typeface="思源黑体" panose="020F0502020204030204" charset="-122"/>
            </a:endParaRPr>
          </a:p>
        </p:txBody>
      </p:sp>
      <p:pic>
        <p:nvPicPr>
          <p:cNvPr id="7" name="图片 6" descr="形状 3.png"/>
          <p:cNvPicPr>
            <a:picLocks noChangeAspect="1"/>
          </p:cNvPicPr>
          <p:nvPr userDrawn="1"/>
        </p:nvPicPr>
        <p:blipFill>
          <a:blip r:embed="rId2">
            <a:alphaModFix amt="64000"/>
            <a:extLst>
              <a:ext uri="{28A0092B-C50C-407E-A947-70E740481C1C}">
                <a14:useLocalDpi xmlns:a14="http://schemas.microsoft.com/office/drawing/2010/main" val="0"/>
              </a:ext>
            </a:extLst>
          </a:blip>
          <a:stretch>
            <a:fillRect/>
          </a:stretch>
        </p:blipFill>
        <p:spPr>
          <a:xfrm>
            <a:off x="0" y="4244314"/>
            <a:ext cx="9144000" cy="907676"/>
          </a:xfrm>
          <a:prstGeom prst="rect">
            <a:avLst/>
          </a:prstGeom>
        </p:spPr>
      </p:pic>
      <p:pic>
        <p:nvPicPr>
          <p:cNvPr id="3" name="图片 2"/>
          <p:cNvPicPr>
            <a:picLocks noChangeAspect="1"/>
          </p:cNvPicPr>
          <p:nvPr userDrawn="1"/>
        </p:nvPicPr>
        <p:blipFill>
          <a:blip r:embed="rId3"/>
          <a:stretch>
            <a:fillRect/>
          </a:stretch>
        </p:blipFill>
        <p:spPr>
          <a:xfrm>
            <a:off x="1057275" y="2124075"/>
            <a:ext cx="7029450" cy="895350"/>
          </a:xfrm>
          <a:prstGeom prst="rect">
            <a:avLst/>
          </a:prstGeom>
        </p:spPr>
      </p:pic>
      <p:sp>
        <p:nvSpPr>
          <p:cNvPr id="27" name="文本占位符 26"/>
          <p:cNvSpPr>
            <a:spLocks noGrp="1"/>
          </p:cNvSpPr>
          <p:nvPr>
            <p:ph type="body" sz="quarter" idx="10" hasCustomPrompt="1"/>
          </p:nvPr>
        </p:nvSpPr>
        <p:spPr>
          <a:xfrm>
            <a:off x="1057275" y="1146724"/>
            <a:ext cx="6524474" cy="1954701"/>
          </a:xfrm>
        </p:spPr>
        <p:txBody>
          <a:bodyPr/>
          <a:lstStyle>
            <a:lvl1pPr marL="171450" indent="-171450">
              <a:lnSpc>
                <a:spcPct val="150000"/>
              </a:lnSpc>
              <a:buClr>
                <a:srgbClr val="CFA967"/>
              </a:buClr>
              <a:buSzPct val="100000"/>
              <a:buFont typeface="Arial" panose="020B0604020202020204"/>
              <a:buChar char="•"/>
              <a:defRPr sz="2400" b="0" i="0">
                <a:solidFill>
                  <a:srgbClr val="202B88"/>
                </a:solidFill>
                <a:latin typeface="微软雅黑" panose="020B0503020204020204" pitchFamily="34" charset="-122"/>
                <a:ea typeface="微软雅黑" panose="020B0503020204020204" pitchFamily="34" charset="-122"/>
                <a:cs typeface="微软雅黑" panose="020B0503020204020204" pitchFamily="34" charset="-122"/>
              </a:defRPr>
            </a:lvl1pPr>
            <a:lvl2pPr marL="342900" indent="0">
              <a:lnSpc>
                <a:spcPct val="150000"/>
              </a:lnSpc>
              <a:buClr>
                <a:schemeClr val="accent4"/>
              </a:buClr>
              <a:buFont typeface="Wingdings" panose="05000000000000000000" pitchFamily="2" charset="2"/>
              <a:buNone/>
              <a:defRPr b="0" i="0">
                <a:solidFill>
                  <a:schemeClr val="bg1"/>
                </a:solidFill>
                <a:latin typeface="思源黑体 CN Normal" panose="020B0400000000000000" pitchFamily="34" charset="-128"/>
                <a:ea typeface="思源黑体 CN Normal" panose="020B0400000000000000" pitchFamily="34" charset="-128"/>
              </a:defRPr>
            </a:lvl2pPr>
            <a:lvl3pPr marL="857250" indent="-171450">
              <a:lnSpc>
                <a:spcPct val="150000"/>
              </a:lnSpc>
              <a:buClr>
                <a:schemeClr val="accent4"/>
              </a:buClr>
              <a:buFont typeface="Wingdings" panose="05000000000000000000" pitchFamily="2" charset="2"/>
              <a:buChar char="n"/>
              <a:defRPr b="0" i="0">
                <a:solidFill>
                  <a:schemeClr val="bg1"/>
                </a:solidFill>
                <a:latin typeface="思源黑体 CN Normal" panose="020B0400000000000000" pitchFamily="34" charset="-128"/>
                <a:ea typeface="思源黑体 CN Normal" panose="020B0400000000000000" pitchFamily="34" charset="-128"/>
              </a:defRPr>
            </a:lvl3pPr>
            <a:lvl4pPr marL="1200150" indent="-171450">
              <a:lnSpc>
                <a:spcPct val="150000"/>
              </a:lnSpc>
              <a:buClr>
                <a:schemeClr val="accent4"/>
              </a:buClr>
              <a:buFont typeface="Wingdings" panose="05000000000000000000" pitchFamily="2" charset="2"/>
              <a:buChar char="n"/>
              <a:defRPr b="0" i="0">
                <a:solidFill>
                  <a:schemeClr val="bg1"/>
                </a:solidFill>
                <a:latin typeface="思源黑体 CN Normal" panose="020B0400000000000000" pitchFamily="34" charset="-128"/>
                <a:ea typeface="思源黑体 CN Normal" panose="020B0400000000000000" pitchFamily="34" charset="-128"/>
              </a:defRPr>
            </a:lvl4pPr>
            <a:lvl5pPr marL="1543050" indent="-171450">
              <a:lnSpc>
                <a:spcPct val="150000"/>
              </a:lnSpc>
              <a:buClr>
                <a:schemeClr val="accent4"/>
              </a:buClr>
              <a:buFont typeface="Wingdings" panose="05000000000000000000" pitchFamily="2" charset="2"/>
              <a:buChar char="n"/>
              <a:defRPr b="0" i="0">
                <a:solidFill>
                  <a:schemeClr val="bg1"/>
                </a:solidFill>
                <a:latin typeface="思源黑体 CN Normal" panose="020B0400000000000000" pitchFamily="34" charset="-128"/>
                <a:ea typeface="思源黑体 CN Normal" panose="020B0400000000000000" pitchFamily="34" charset="-128"/>
              </a:defRPr>
            </a:lvl5pPr>
          </a:lstStyle>
          <a:p>
            <a:pPr lvl="0"/>
            <a:r>
              <a:rPr kumimoji="1" lang="zh-CN" altLang="en-US" dirty="0"/>
              <a:t> 单击此处编辑母版文本样式</a:t>
            </a:r>
            <a:endParaRPr kumimoji="1" lang="en-US" altLang="zh-CN" dirty="0"/>
          </a:p>
          <a:p>
            <a:pPr lvl="0"/>
            <a:r>
              <a:rPr kumimoji="1" lang="zh-CN" altLang="en-US" dirty="0"/>
              <a:t> 单击此处编辑母版文本样式</a:t>
            </a:r>
            <a:endParaRPr kumimoji="1" lang="en-US" altLang="zh-CN" dirty="0"/>
          </a:p>
          <a:p>
            <a:pPr lvl="0"/>
            <a:r>
              <a:rPr kumimoji="1" lang="zh-CN" altLang="en-US" dirty="0"/>
              <a:t> 单击此处编辑母版文本样式</a:t>
            </a:r>
          </a:p>
        </p:txBody>
      </p:sp>
      <p:grpSp>
        <p:nvGrpSpPr>
          <p:cNvPr id="2" name="组合 1"/>
          <p:cNvGrpSpPr/>
          <p:nvPr userDrawn="1"/>
        </p:nvGrpSpPr>
        <p:grpSpPr>
          <a:xfrm>
            <a:off x="-86810" y="357173"/>
            <a:ext cx="1058582" cy="341703"/>
            <a:chOff x="-86810" y="357173"/>
            <a:chExt cx="1058582" cy="341703"/>
          </a:xfrm>
        </p:grpSpPr>
        <p:sp>
          <p:nvSpPr>
            <p:cNvPr id="32" name="圆角矩形 31"/>
            <p:cNvSpPr/>
            <p:nvPr userDrawn="1"/>
          </p:nvSpPr>
          <p:spPr>
            <a:xfrm>
              <a:off x="-86810" y="357173"/>
              <a:ext cx="742758" cy="341703"/>
            </a:xfrm>
            <a:prstGeom prst="roundRect">
              <a:avLst>
                <a:gd name="adj" fmla="val 10047"/>
              </a:avLst>
            </a:prstGeom>
            <a:solidFill>
              <a:srgbClr val="202B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100" b="0" i="0" dirty="0">
                <a:solidFill>
                  <a:srgbClr val="1D242E"/>
                </a:solidFill>
                <a:latin typeface="思源黑体" panose="020F0502020204030204" charset="-122"/>
                <a:ea typeface="思源黑体" panose="020F0502020204030204" charset="-122"/>
                <a:cs typeface="思源黑体" panose="020F0502020204030204" charset="-122"/>
              </a:endParaRPr>
            </a:p>
          </p:txBody>
        </p:sp>
        <p:sp>
          <p:nvSpPr>
            <p:cNvPr id="33" name="燕尾形 32"/>
            <p:cNvSpPr/>
            <p:nvPr userDrawn="1"/>
          </p:nvSpPr>
          <p:spPr>
            <a:xfrm>
              <a:off x="709555" y="357173"/>
              <a:ext cx="262217" cy="341703"/>
            </a:xfrm>
            <a:prstGeom prst="chevron">
              <a:avLst/>
            </a:prstGeom>
            <a:solidFill>
              <a:srgbClr val="CFA9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5">
                <a:solidFill>
                  <a:srgbClr val="6880B1"/>
                </a:solidFill>
                <a:latin typeface="思源黑体" panose="020F0502020204030204" charset="-122"/>
                <a:ea typeface="思源黑体" panose="020F0502020204030204" charset="-122"/>
                <a:cs typeface="思源黑体" panose="020F0502020204030204" charset="-122"/>
              </a:endParaRPr>
            </a:p>
          </p:txBody>
        </p:sp>
        <p:sp>
          <p:nvSpPr>
            <p:cNvPr id="34" name="燕尾形 33"/>
            <p:cNvSpPr/>
            <p:nvPr userDrawn="1"/>
          </p:nvSpPr>
          <p:spPr>
            <a:xfrm>
              <a:off x="524839" y="357173"/>
              <a:ext cx="262217" cy="341703"/>
            </a:xfrm>
            <a:prstGeom prst="chevron">
              <a:avLst/>
            </a:prstGeom>
            <a:solidFill>
              <a:srgbClr val="202B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5">
                <a:solidFill>
                  <a:srgbClr val="FFC600"/>
                </a:solidFill>
                <a:latin typeface="思源黑体" panose="020F0502020204030204" charset="-122"/>
                <a:ea typeface="思源黑体" panose="020F0502020204030204" charset="-122"/>
                <a:cs typeface="思源黑体" panose="020F0502020204030204" charset="-122"/>
              </a:endParaRPr>
            </a:p>
          </p:txBody>
        </p:sp>
      </p:grpSp>
      <p:sp>
        <p:nvSpPr>
          <p:cNvPr id="35" name="文本框 34"/>
          <p:cNvSpPr txBox="1"/>
          <p:nvPr userDrawn="1"/>
        </p:nvSpPr>
        <p:spPr>
          <a:xfrm>
            <a:off x="0" y="328930"/>
            <a:ext cx="786130" cy="398780"/>
          </a:xfrm>
          <a:prstGeom prst="rect">
            <a:avLst/>
          </a:prstGeom>
          <a:noFill/>
        </p:spPr>
        <p:txBody>
          <a:bodyPr wrap="square" rtlCol="0">
            <a:spAutoFit/>
          </a:bodyPr>
          <a:lstStyle/>
          <a:p>
            <a:r>
              <a:rPr kumimoji="1" lang="zh-CN" altLang="en-US" sz="2000" b="1" i="0" dirty="0">
                <a:solidFill>
                  <a:schemeClr val="bg1"/>
                </a:solidFill>
                <a:latin typeface="思源黑体 Medium" panose="020B0600000000000000" charset="-122"/>
                <a:ea typeface="思源黑体 Medium" panose="020B0600000000000000" charset="-122"/>
                <a:cs typeface="思源黑体" panose="020F0502020204030204" charset="-122"/>
              </a:rPr>
              <a:t>目录</a:t>
            </a:r>
          </a:p>
        </p:txBody>
      </p:sp>
      <p:pic>
        <p:nvPicPr>
          <p:cNvPr id="4" name="图片 3">
            <a:extLst>
              <a:ext uri="{FF2B5EF4-FFF2-40B4-BE49-F238E27FC236}">
                <a16:creationId xmlns:a16="http://schemas.microsoft.com/office/drawing/2014/main" id="{EBC51939-329D-FAE7-273D-282F3641134F}"/>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517710" y="4461938"/>
            <a:ext cx="1417284" cy="472428"/>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_内容页标准版式">
    <p:spTree>
      <p:nvGrpSpPr>
        <p:cNvPr id="1" name=""/>
        <p:cNvGrpSpPr/>
        <p:nvPr/>
      </p:nvGrpSpPr>
      <p:grpSpPr>
        <a:xfrm>
          <a:off x="0" y="0"/>
          <a:ext cx="0" cy="0"/>
          <a:chOff x="0" y="0"/>
          <a:chExt cx="0" cy="0"/>
        </a:xfrm>
      </p:grpSpPr>
      <p:sp>
        <p:nvSpPr>
          <p:cNvPr id="10" name="标题 18"/>
          <p:cNvSpPr>
            <a:spLocks noGrp="1"/>
          </p:cNvSpPr>
          <p:nvPr>
            <p:ph type="title"/>
          </p:nvPr>
        </p:nvSpPr>
        <p:spPr>
          <a:xfrm>
            <a:off x="582038" y="280792"/>
            <a:ext cx="7357005" cy="523875"/>
          </a:xfrm>
        </p:spPr>
        <p:txBody>
          <a:bodyPr>
            <a:noAutofit/>
          </a:bodyPr>
          <a:lstStyle>
            <a:lvl1pPr marL="0" indent="0" algn="l">
              <a:buClr>
                <a:schemeClr val="accent4"/>
              </a:buClr>
              <a:buFontTx/>
              <a:buNone/>
              <a:defRPr sz="2800" b="1" i="0">
                <a:solidFill>
                  <a:srgbClr val="0070C0"/>
                </a:solidFill>
                <a:latin typeface="Microsoft YaHei" panose="020B0503020204020204" pitchFamily="34" charset="-122"/>
                <a:ea typeface="Microsoft YaHei" panose="020B0503020204020204" pitchFamily="34" charset="-122"/>
              </a:defRPr>
            </a:lvl1pPr>
          </a:lstStyle>
          <a:p>
            <a:r>
              <a:rPr kumimoji="1" lang="zh-CN" altLang="en-US" dirty="0"/>
              <a:t>单击此处编辑母版标题样式</a:t>
            </a:r>
          </a:p>
        </p:txBody>
      </p:sp>
      <p:grpSp>
        <p:nvGrpSpPr>
          <p:cNvPr id="13" name="组合 19"/>
          <p:cNvGrpSpPr/>
          <p:nvPr userDrawn="1"/>
        </p:nvGrpSpPr>
        <p:grpSpPr>
          <a:xfrm>
            <a:off x="-139481" y="372601"/>
            <a:ext cx="631650" cy="341703"/>
            <a:chOff x="883264" y="476230"/>
            <a:chExt cx="842200" cy="455604"/>
          </a:xfrm>
          <a:solidFill>
            <a:srgbClr val="FFC600"/>
          </a:solidFill>
        </p:grpSpPr>
        <p:sp>
          <p:nvSpPr>
            <p:cNvPr id="15" name="圆角矩形 14"/>
            <p:cNvSpPr/>
            <p:nvPr userDrawn="1"/>
          </p:nvSpPr>
          <p:spPr>
            <a:xfrm>
              <a:off x="883264" y="476230"/>
              <a:ext cx="421100" cy="455604"/>
            </a:xfrm>
            <a:prstGeom prst="roundRect">
              <a:avLst>
                <a:gd name="adj" fmla="val 10047"/>
              </a:avLst>
            </a:prstGeom>
            <a:solidFill>
              <a:srgbClr val="242C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100" b="0" i="0" dirty="0">
                <a:solidFill>
                  <a:srgbClr val="6880B1"/>
                </a:solidFill>
                <a:latin typeface="思源黑体" panose="020F0502020204030204" charset="-122"/>
                <a:ea typeface="思源黑体" panose="020F0502020204030204" charset="-122"/>
                <a:cs typeface="思源黑体" panose="020F0502020204030204" charset="-122"/>
              </a:endParaRPr>
            </a:p>
          </p:txBody>
        </p:sp>
        <p:sp>
          <p:nvSpPr>
            <p:cNvPr id="16" name="燕尾形 15"/>
            <p:cNvSpPr/>
            <p:nvPr userDrawn="1"/>
          </p:nvSpPr>
          <p:spPr>
            <a:xfrm>
              <a:off x="1375841" y="476230"/>
              <a:ext cx="349623" cy="455604"/>
            </a:xfrm>
            <a:prstGeom prst="chevron">
              <a:avLst/>
            </a:prstGeom>
            <a:solidFill>
              <a:srgbClr val="6880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5">
                <a:solidFill>
                  <a:schemeClr val="tx1"/>
                </a:solidFill>
                <a:latin typeface="思源黑体" panose="020F0502020204030204" charset="-122"/>
                <a:ea typeface="思源黑体" panose="020F0502020204030204" charset="-122"/>
                <a:cs typeface="思源黑体" panose="020F0502020204030204" charset="-122"/>
              </a:endParaRPr>
            </a:p>
          </p:txBody>
        </p:sp>
        <p:sp>
          <p:nvSpPr>
            <p:cNvPr id="17" name="燕尾形 16"/>
            <p:cNvSpPr/>
            <p:nvPr userDrawn="1"/>
          </p:nvSpPr>
          <p:spPr>
            <a:xfrm>
              <a:off x="1129553" y="476230"/>
              <a:ext cx="349623" cy="455604"/>
            </a:xfrm>
            <a:prstGeom prst="chevron">
              <a:avLst/>
            </a:prstGeom>
            <a:solidFill>
              <a:srgbClr val="242C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5">
                <a:solidFill>
                  <a:schemeClr val="tx1"/>
                </a:solidFill>
                <a:latin typeface="思源黑体" panose="020F0502020204030204" charset="-122"/>
                <a:ea typeface="思源黑体" panose="020F0502020204030204" charset="-122"/>
                <a:cs typeface="思源黑体" panose="020F0502020204030204" charset="-122"/>
              </a:endParaRPr>
            </a:p>
          </p:txBody>
        </p:sp>
      </p:grpSp>
      <p:sp>
        <p:nvSpPr>
          <p:cNvPr id="8" name="文本占位符 26"/>
          <p:cNvSpPr>
            <a:spLocks noGrp="1"/>
          </p:cNvSpPr>
          <p:nvPr>
            <p:ph type="body" sz="quarter" idx="10" hasCustomPrompt="1"/>
          </p:nvPr>
        </p:nvSpPr>
        <p:spPr>
          <a:xfrm>
            <a:off x="582038" y="1278636"/>
            <a:ext cx="7128035" cy="2233865"/>
          </a:xfrm>
        </p:spPr>
        <p:txBody>
          <a:bodyPr/>
          <a:lstStyle>
            <a:lvl1pPr marL="171450" indent="-171450">
              <a:lnSpc>
                <a:spcPct val="150000"/>
              </a:lnSpc>
              <a:buClr>
                <a:srgbClr val="FFC600"/>
              </a:buClr>
              <a:buSzPct val="100000"/>
              <a:buFont typeface="Arial" panose="020B0604020202020204"/>
              <a:buChar char="•"/>
              <a:defRPr sz="2400" b="0" i="0">
                <a:solidFill>
                  <a:srgbClr val="242C52"/>
                </a:solidFill>
                <a:latin typeface="Microsoft YaHei" panose="020B0503020204020204" pitchFamily="34" charset="-122"/>
                <a:ea typeface="Microsoft YaHei" panose="020B0503020204020204" pitchFamily="34" charset="-122"/>
                <a:cs typeface="Microsoft YaHei" panose="020B0503020204020204" pitchFamily="34" charset="-122"/>
              </a:defRPr>
            </a:lvl1pPr>
            <a:lvl2pPr marL="514350" indent="-171450">
              <a:lnSpc>
                <a:spcPct val="150000"/>
              </a:lnSpc>
              <a:buClr>
                <a:srgbClr val="FFC600"/>
              </a:buClr>
              <a:buFont typeface="Arial" panose="020B0604020202020204"/>
              <a:buChar char="•"/>
              <a:defRPr b="0" i="0">
                <a:solidFill>
                  <a:srgbClr val="242C52"/>
                </a:solidFill>
                <a:latin typeface="Microsoft YaHei" panose="020B0503020204020204" pitchFamily="34" charset="-122"/>
                <a:ea typeface="Microsoft YaHei" panose="020B0503020204020204" pitchFamily="34" charset="-122"/>
                <a:cs typeface="Microsoft YaHei" panose="020B0503020204020204" pitchFamily="34" charset="-122"/>
              </a:defRPr>
            </a:lvl2pPr>
            <a:lvl3pPr marL="857250" indent="-171450">
              <a:lnSpc>
                <a:spcPct val="150000"/>
              </a:lnSpc>
              <a:buClr>
                <a:srgbClr val="FFC600"/>
              </a:buClr>
              <a:buFont typeface="Arial" panose="020B0604020202020204"/>
              <a:buChar char="•"/>
              <a:defRPr sz="1600" b="0" i="0">
                <a:solidFill>
                  <a:srgbClr val="242C52"/>
                </a:solidFill>
                <a:latin typeface="Microsoft YaHei" panose="020B0503020204020204" pitchFamily="34" charset="-122"/>
                <a:ea typeface="Microsoft YaHei" panose="020B0503020204020204" pitchFamily="34" charset="-122"/>
                <a:cs typeface="Microsoft YaHei" panose="020B0503020204020204" pitchFamily="34" charset="-122"/>
              </a:defRPr>
            </a:lvl3pPr>
            <a:lvl4pPr marL="1200150" indent="-171450">
              <a:lnSpc>
                <a:spcPct val="150000"/>
              </a:lnSpc>
              <a:buClr>
                <a:srgbClr val="FFC600"/>
              </a:buClr>
              <a:buFont typeface="Arial" panose="020B0604020202020204"/>
              <a:buChar char="•"/>
              <a:defRPr sz="1400" b="0" i="0">
                <a:solidFill>
                  <a:srgbClr val="242C52"/>
                </a:solidFill>
                <a:latin typeface="Microsoft YaHei" panose="020B0503020204020204" pitchFamily="34" charset="-122"/>
                <a:ea typeface="Microsoft YaHei" panose="020B0503020204020204" pitchFamily="34" charset="-122"/>
                <a:cs typeface="Microsoft YaHei" panose="020B0503020204020204" pitchFamily="34" charset="-122"/>
              </a:defRPr>
            </a:lvl4pPr>
            <a:lvl5pPr marL="1371600" indent="0">
              <a:lnSpc>
                <a:spcPct val="150000"/>
              </a:lnSpc>
              <a:buClr>
                <a:srgbClr val="FFC600"/>
              </a:buClr>
              <a:buFont typeface="Arial" panose="020B0604020202020204"/>
              <a:buNone/>
              <a:defRPr sz="1600" b="0" i="0">
                <a:solidFill>
                  <a:srgbClr val="242C52"/>
                </a:solidFill>
                <a:latin typeface="Microsoft YaHei" panose="020B0503020204020204" pitchFamily="34" charset="-122"/>
                <a:ea typeface="Microsoft YaHei" panose="020B0503020204020204" pitchFamily="34" charset="-122"/>
                <a:cs typeface="Microsoft YaHei" panose="020B0503020204020204" pitchFamily="34" charset="-122"/>
              </a:defRPr>
            </a:lvl5pPr>
          </a:lstStyle>
          <a:p>
            <a:pPr lvl="0"/>
            <a:r>
              <a:rPr kumimoji="1" lang="zh-CN" altLang="en-US" dirty="0"/>
              <a:t> 单击此处编辑母版文本样式</a:t>
            </a:r>
          </a:p>
          <a:p>
            <a:pPr lvl="1"/>
            <a:r>
              <a:rPr kumimoji="1" lang="zh-CN" altLang="en-US" dirty="0"/>
              <a:t> 二级</a:t>
            </a:r>
          </a:p>
          <a:p>
            <a:pPr lvl="2"/>
            <a:r>
              <a:rPr kumimoji="1" lang="zh-CN" altLang="en-US" dirty="0"/>
              <a:t> 三级</a:t>
            </a:r>
          </a:p>
          <a:p>
            <a:pPr lvl="3"/>
            <a:r>
              <a:rPr kumimoji="1" lang="zh-CN" altLang="en-US" dirty="0"/>
              <a:t> 四级</a:t>
            </a:r>
          </a:p>
        </p:txBody>
      </p:sp>
      <p:sp>
        <p:nvSpPr>
          <p:cNvPr id="11" name="矩形 10"/>
          <p:cNvSpPr/>
          <p:nvPr userDrawn="1"/>
        </p:nvSpPr>
        <p:spPr>
          <a:xfrm flipV="1">
            <a:off x="0" y="5070928"/>
            <a:ext cx="9144000" cy="118287"/>
          </a:xfrm>
          <a:prstGeom prst="rect">
            <a:avLst/>
          </a:prstGeom>
          <a:solidFill>
            <a:srgbClr val="242C5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highlight>
                <a:srgbClr val="242C52"/>
              </a:highlight>
              <a:latin typeface="思源黑体" panose="020F0502020204030204" charset="-122"/>
              <a:ea typeface="思源黑体" panose="020F0502020204030204" charset="-122"/>
              <a:cs typeface="思源黑体" panose="020F0502020204030204" charset="-122"/>
            </a:endParaRPr>
          </a:p>
        </p:txBody>
      </p:sp>
      <p:pic>
        <p:nvPicPr>
          <p:cNvPr id="3" name="图片 2">
            <a:extLst>
              <a:ext uri="{FF2B5EF4-FFF2-40B4-BE49-F238E27FC236}">
                <a16:creationId xmlns:a16="http://schemas.microsoft.com/office/drawing/2014/main" id="{3AE9EF5C-CB56-40EE-620D-C8B40FB83375}"/>
              </a:ext>
            </a:extLst>
          </p:cNvPr>
          <p:cNvPicPr>
            <a:picLocks noChangeAspect="1"/>
          </p:cNvPicPr>
          <p:nvPr userDrawn="1"/>
        </p:nvPicPr>
        <p:blipFill>
          <a:blip r:embed="rId2"/>
          <a:stretch>
            <a:fillRect/>
          </a:stretch>
        </p:blipFill>
        <p:spPr>
          <a:xfrm>
            <a:off x="7502253" y="4579468"/>
            <a:ext cx="1519827" cy="386943"/>
          </a:xfrm>
          <a:prstGeom prst="rect">
            <a:avLst/>
          </a:prstGeom>
        </p:spPr>
      </p:pic>
    </p:spTree>
    <p:extLst>
      <p:ext uri="{BB962C8B-B14F-4D97-AF65-F5344CB8AC3E}">
        <p14:creationId xmlns:p14="http://schemas.microsoft.com/office/powerpoint/2010/main" val="335585317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cSld name="节标题">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stretch>
            <a:fillRect/>
          </a:stretch>
        </p:blipFill>
        <p:spPr>
          <a:xfrm>
            <a:off x="0" y="1773460"/>
            <a:ext cx="9144000" cy="1171575"/>
          </a:xfrm>
          <a:prstGeom prst="rect">
            <a:avLst/>
          </a:prstGeom>
        </p:spPr>
      </p:pic>
      <p:sp>
        <p:nvSpPr>
          <p:cNvPr id="2" name="矩形 1">
            <a:extLst>
              <a:ext uri="{FF2B5EF4-FFF2-40B4-BE49-F238E27FC236}">
                <a16:creationId xmlns:a16="http://schemas.microsoft.com/office/drawing/2014/main" id="{4075B709-553C-2F31-0AC6-3CD7BEB5F72A}"/>
              </a:ext>
            </a:extLst>
          </p:cNvPr>
          <p:cNvSpPr/>
          <p:nvPr userDrawn="1"/>
        </p:nvSpPr>
        <p:spPr>
          <a:xfrm>
            <a:off x="0" y="4961614"/>
            <a:ext cx="9144000" cy="181886"/>
          </a:xfrm>
          <a:prstGeom prst="rect">
            <a:avLst/>
          </a:prstGeom>
          <a:solidFill>
            <a:srgbClr val="202B88"/>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atin typeface="思源黑体" panose="020F0502020204030204" charset="-122"/>
              <a:ea typeface="思源黑体" panose="020F0502020204030204" charset="-122"/>
              <a:cs typeface="思源黑体" panose="020F0502020204030204" charset="-122"/>
            </a:endParaRPr>
          </a:p>
        </p:txBody>
      </p:sp>
      <p:pic>
        <p:nvPicPr>
          <p:cNvPr id="3" name="图片 2" descr="形状 3.png">
            <a:extLst>
              <a:ext uri="{FF2B5EF4-FFF2-40B4-BE49-F238E27FC236}">
                <a16:creationId xmlns:a16="http://schemas.microsoft.com/office/drawing/2014/main" id="{392AD8B5-C0BE-D767-84D9-E93FB6F13215}"/>
              </a:ext>
            </a:extLst>
          </p:cNvPr>
          <p:cNvPicPr>
            <a:picLocks noChangeAspect="1"/>
          </p:cNvPicPr>
          <p:nvPr userDrawn="1"/>
        </p:nvPicPr>
        <p:blipFill>
          <a:blip r:embed="rId3">
            <a:alphaModFix amt="64000"/>
            <a:extLst>
              <a:ext uri="{28A0092B-C50C-407E-A947-70E740481C1C}">
                <a14:useLocalDpi xmlns:a14="http://schemas.microsoft.com/office/drawing/2010/main" val="0"/>
              </a:ext>
            </a:extLst>
          </a:blip>
          <a:stretch>
            <a:fillRect/>
          </a:stretch>
        </p:blipFill>
        <p:spPr>
          <a:xfrm>
            <a:off x="0" y="1"/>
            <a:ext cx="9144000" cy="683812"/>
          </a:xfrm>
          <a:prstGeom prst="rect">
            <a:avLst/>
          </a:prstGeom>
        </p:spPr>
      </p:pic>
      <p:pic>
        <p:nvPicPr>
          <p:cNvPr id="4" name="图片 3">
            <a:extLst>
              <a:ext uri="{FF2B5EF4-FFF2-40B4-BE49-F238E27FC236}">
                <a16:creationId xmlns:a16="http://schemas.microsoft.com/office/drawing/2014/main" id="{A383A833-E148-B64F-D7B3-8453CEFD81CE}"/>
              </a:ext>
            </a:extLst>
          </p:cNvPr>
          <p:cNvPicPr>
            <a:picLocks noChangeAspect="1"/>
          </p:cNvPicPr>
          <p:nvPr userDrawn="1"/>
        </p:nvPicPr>
        <p:blipFill>
          <a:blip r:embed="rId4">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7501807" y="105693"/>
            <a:ext cx="1417284" cy="472428"/>
          </a:xfrm>
          <a:prstGeom prst="rect">
            <a:avLst/>
          </a:prstGeom>
        </p:spPr>
      </p:pic>
    </p:spTree>
    <p:extLst>
      <p:ext uri="{BB962C8B-B14F-4D97-AF65-F5344CB8AC3E}">
        <p14:creationId xmlns:p14="http://schemas.microsoft.com/office/powerpoint/2010/main" val="150622361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545777" y="290547"/>
            <a:ext cx="5323576" cy="440460"/>
          </a:xfrm>
        </p:spPr>
        <p:txBody>
          <a:bodyPr>
            <a:normAutofit/>
          </a:bodyPr>
          <a:lstStyle>
            <a:lvl1pPr marL="0" indent="0" algn="l" defTabSz="685800" rtl="0" eaLnBrk="1" latinLnBrk="0" hangingPunct="1">
              <a:lnSpc>
                <a:spcPct val="90000"/>
              </a:lnSpc>
              <a:spcBef>
                <a:spcPct val="0"/>
              </a:spcBef>
              <a:buClr>
                <a:schemeClr val="accent4"/>
              </a:buClr>
              <a:buFontTx/>
              <a:buNone/>
              <a:defRPr kumimoji="1" lang="zh-CN" altLang="en-US" sz="2800" b="1" i="0" kern="1200" dirty="0">
                <a:solidFill>
                  <a:srgbClr val="0070C0"/>
                </a:solidFill>
                <a:latin typeface="Microsoft YaHei" panose="020B0503020204020204" pitchFamily="34" charset="-122"/>
                <a:ea typeface="Microsoft YaHei" panose="020B0503020204020204" pitchFamily="34" charset="-122"/>
                <a:cs typeface="思源黑体" panose="020F0502020204030204" charset="-122"/>
              </a:defRPr>
            </a:lvl1pPr>
          </a:lstStyle>
          <a:p>
            <a:r>
              <a:rPr lang="zh-CN" altLang="en-US" dirty="0"/>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灯片编号占位符 4"/>
          <p:cNvSpPr>
            <a:spLocks noGrp="1"/>
          </p:cNvSpPr>
          <p:nvPr>
            <p:ph type="sldNum" sz="quarter" idx="10"/>
          </p:nvPr>
        </p:nvSpPr>
        <p:spPr>
          <a:xfrm>
            <a:off x="0" y="4908948"/>
            <a:ext cx="9144000" cy="201215"/>
          </a:xfrm>
          <a:prstGeom prst="rect">
            <a:avLst/>
          </a:prstGeom>
        </p:spPr>
        <p:txBody>
          <a:bodyPr/>
          <a:lstStyle>
            <a:lvl1pPr>
              <a:defRPr/>
            </a:lvl1pPr>
          </a:lstStyle>
          <a:p>
            <a:fld id="{DBE2DA07-CE19-4C9B-A0EC-06D3955056CF}" type="slidenum">
              <a:rPr lang="en-US" altLang="zh-CN"/>
              <a:pPr/>
              <a:t>‹#›</a:t>
            </a:fld>
            <a:endParaRPr lang="en-US" altLang="zh-CN"/>
          </a:p>
        </p:txBody>
      </p:sp>
      <p:sp>
        <p:nvSpPr>
          <p:cNvPr id="5" name="矩形 4">
            <a:extLst>
              <a:ext uri="{FF2B5EF4-FFF2-40B4-BE49-F238E27FC236}">
                <a16:creationId xmlns:a16="http://schemas.microsoft.com/office/drawing/2014/main" id="{69B0EE9B-6B9B-6D36-DC14-D42A54D3639E}"/>
              </a:ext>
            </a:extLst>
          </p:cNvPr>
          <p:cNvSpPr/>
          <p:nvPr userDrawn="1"/>
        </p:nvSpPr>
        <p:spPr>
          <a:xfrm flipV="1">
            <a:off x="0" y="5070928"/>
            <a:ext cx="9144000" cy="118287"/>
          </a:xfrm>
          <a:prstGeom prst="rect">
            <a:avLst/>
          </a:prstGeom>
          <a:solidFill>
            <a:srgbClr val="242C5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highlight>
                <a:srgbClr val="242C52"/>
              </a:highlight>
              <a:latin typeface="思源黑体" panose="020F0502020204030204" charset="-122"/>
              <a:ea typeface="思源黑体" panose="020F0502020204030204" charset="-122"/>
              <a:cs typeface="思源黑体" panose="020F0502020204030204" charset="-122"/>
            </a:endParaRPr>
          </a:p>
        </p:txBody>
      </p:sp>
      <p:pic>
        <p:nvPicPr>
          <p:cNvPr id="6" name="图片 5">
            <a:extLst>
              <a:ext uri="{FF2B5EF4-FFF2-40B4-BE49-F238E27FC236}">
                <a16:creationId xmlns:a16="http://schemas.microsoft.com/office/drawing/2014/main" id="{1F0AD544-1FCB-9A90-1B96-C8D672639A74}"/>
              </a:ext>
            </a:extLst>
          </p:cNvPr>
          <p:cNvPicPr>
            <a:picLocks noChangeAspect="1"/>
          </p:cNvPicPr>
          <p:nvPr userDrawn="1"/>
        </p:nvPicPr>
        <p:blipFill>
          <a:blip r:embed="rId2"/>
          <a:stretch>
            <a:fillRect/>
          </a:stretch>
        </p:blipFill>
        <p:spPr>
          <a:xfrm>
            <a:off x="7502253" y="4579468"/>
            <a:ext cx="1519827" cy="386943"/>
          </a:xfrm>
          <a:prstGeom prst="rect">
            <a:avLst/>
          </a:prstGeom>
        </p:spPr>
      </p:pic>
      <p:grpSp>
        <p:nvGrpSpPr>
          <p:cNvPr id="7" name="组合 19">
            <a:extLst>
              <a:ext uri="{FF2B5EF4-FFF2-40B4-BE49-F238E27FC236}">
                <a16:creationId xmlns:a16="http://schemas.microsoft.com/office/drawing/2014/main" id="{7C46AD2D-01F3-B9E9-519C-DFE50BD5107B}"/>
              </a:ext>
            </a:extLst>
          </p:cNvPr>
          <p:cNvGrpSpPr/>
          <p:nvPr userDrawn="1"/>
        </p:nvGrpSpPr>
        <p:grpSpPr>
          <a:xfrm>
            <a:off x="-139481" y="372601"/>
            <a:ext cx="631650" cy="341703"/>
            <a:chOff x="883264" y="476230"/>
            <a:chExt cx="842200" cy="455604"/>
          </a:xfrm>
          <a:solidFill>
            <a:srgbClr val="FFC600"/>
          </a:solidFill>
        </p:grpSpPr>
        <p:sp>
          <p:nvSpPr>
            <p:cNvPr id="8" name="圆角矩形 7">
              <a:extLst>
                <a:ext uri="{FF2B5EF4-FFF2-40B4-BE49-F238E27FC236}">
                  <a16:creationId xmlns:a16="http://schemas.microsoft.com/office/drawing/2014/main" id="{AC401C3C-450D-9029-3BD2-50AAF4EC4DF5}"/>
                </a:ext>
              </a:extLst>
            </p:cNvPr>
            <p:cNvSpPr/>
            <p:nvPr userDrawn="1"/>
          </p:nvSpPr>
          <p:spPr>
            <a:xfrm>
              <a:off x="883264" y="476230"/>
              <a:ext cx="421100" cy="455604"/>
            </a:xfrm>
            <a:prstGeom prst="roundRect">
              <a:avLst>
                <a:gd name="adj" fmla="val 10047"/>
              </a:avLst>
            </a:prstGeom>
            <a:solidFill>
              <a:srgbClr val="242C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100" b="0" i="0" dirty="0">
                <a:solidFill>
                  <a:srgbClr val="6880B1"/>
                </a:solidFill>
                <a:latin typeface="思源黑体" panose="020F0502020204030204" charset="-122"/>
                <a:ea typeface="思源黑体" panose="020F0502020204030204" charset="-122"/>
                <a:cs typeface="思源黑体" panose="020F0502020204030204" charset="-122"/>
              </a:endParaRPr>
            </a:p>
          </p:txBody>
        </p:sp>
        <p:sp>
          <p:nvSpPr>
            <p:cNvPr id="9" name="燕尾形 8">
              <a:extLst>
                <a:ext uri="{FF2B5EF4-FFF2-40B4-BE49-F238E27FC236}">
                  <a16:creationId xmlns:a16="http://schemas.microsoft.com/office/drawing/2014/main" id="{F9A4D05B-D2BF-0A15-1AAD-817FB2F7E3E6}"/>
                </a:ext>
              </a:extLst>
            </p:cNvPr>
            <p:cNvSpPr/>
            <p:nvPr userDrawn="1"/>
          </p:nvSpPr>
          <p:spPr>
            <a:xfrm>
              <a:off x="1375841" y="476230"/>
              <a:ext cx="349623" cy="455604"/>
            </a:xfrm>
            <a:prstGeom prst="chevron">
              <a:avLst/>
            </a:prstGeom>
            <a:solidFill>
              <a:srgbClr val="6880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5">
                <a:solidFill>
                  <a:schemeClr val="tx1"/>
                </a:solidFill>
                <a:latin typeface="思源黑体" panose="020F0502020204030204" charset="-122"/>
                <a:ea typeface="思源黑体" panose="020F0502020204030204" charset="-122"/>
                <a:cs typeface="思源黑体" panose="020F0502020204030204" charset="-122"/>
              </a:endParaRPr>
            </a:p>
          </p:txBody>
        </p:sp>
        <p:sp>
          <p:nvSpPr>
            <p:cNvPr id="10" name="燕尾形 9">
              <a:extLst>
                <a:ext uri="{FF2B5EF4-FFF2-40B4-BE49-F238E27FC236}">
                  <a16:creationId xmlns:a16="http://schemas.microsoft.com/office/drawing/2014/main" id="{9862DA2A-F3C3-AD47-5811-055E75F121E5}"/>
                </a:ext>
              </a:extLst>
            </p:cNvPr>
            <p:cNvSpPr/>
            <p:nvPr userDrawn="1"/>
          </p:nvSpPr>
          <p:spPr>
            <a:xfrm>
              <a:off x="1129553" y="476230"/>
              <a:ext cx="349623" cy="455604"/>
            </a:xfrm>
            <a:prstGeom prst="chevron">
              <a:avLst/>
            </a:prstGeom>
            <a:solidFill>
              <a:srgbClr val="242C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5">
                <a:solidFill>
                  <a:schemeClr val="tx1"/>
                </a:solidFill>
                <a:latin typeface="思源黑体" panose="020F0502020204030204" charset="-122"/>
                <a:ea typeface="思源黑体" panose="020F0502020204030204" charset="-122"/>
                <a:cs typeface="思源黑体" panose="020F0502020204030204" charset="-122"/>
              </a:endParaRPr>
            </a:p>
          </p:txBody>
        </p:sp>
      </p:grpSp>
    </p:spTree>
    <p:extLst>
      <p:ext uri="{BB962C8B-B14F-4D97-AF65-F5344CB8AC3E}">
        <p14:creationId xmlns:p14="http://schemas.microsoft.com/office/powerpoint/2010/main" val="88327222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545777" y="297091"/>
            <a:ext cx="6098875" cy="505944"/>
          </a:xfrm>
        </p:spPr>
        <p:txBody>
          <a:bodyPr>
            <a:normAutofit/>
          </a:bodyPr>
          <a:lstStyle>
            <a:lvl1pPr marL="0" indent="0" algn="l" defTabSz="685800" rtl="0" eaLnBrk="1" latinLnBrk="0" hangingPunct="1">
              <a:lnSpc>
                <a:spcPct val="90000"/>
              </a:lnSpc>
              <a:spcBef>
                <a:spcPct val="0"/>
              </a:spcBef>
              <a:buClr>
                <a:schemeClr val="accent4"/>
              </a:buClr>
              <a:buFontTx/>
              <a:buNone/>
              <a:defRPr kumimoji="1" lang="zh-CN" altLang="en-US" sz="2800" b="1" i="0" kern="1200" dirty="0">
                <a:solidFill>
                  <a:srgbClr val="0070C0"/>
                </a:solidFill>
                <a:latin typeface="Microsoft YaHei" panose="020B0503020204020204" pitchFamily="34" charset="-122"/>
                <a:ea typeface="Microsoft YaHei" panose="020B0503020204020204" pitchFamily="34" charset="-122"/>
                <a:cs typeface="思源黑体" panose="020F0502020204030204" charset="-122"/>
              </a:defRPr>
            </a:lvl1pPr>
          </a:lstStyle>
          <a:p>
            <a:r>
              <a:rPr lang="en-US" altLang="zh-CN" dirty="0"/>
              <a:t>Click to edit Master title style</a:t>
            </a:r>
            <a:endParaRPr lang="zh-CN" altLang="en-US" dirty="0"/>
          </a:p>
        </p:txBody>
      </p:sp>
      <p:sp>
        <p:nvSpPr>
          <p:cNvPr id="9" name="矩形 8">
            <a:extLst>
              <a:ext uri="{FF2B5EF4-FFF2-40B4-BE49-F238E27FC236}">
                <a16:creationId xmlns:a16="http://schemas.microsoft.com/office/drawing/2014/main" id="{7F0FF300-E99C-2B0B-4598-253FDE3E2243}"/>
              </a:ext>
            </a:extLst>
          </p:cNvPr>
          <p:cNvSpPr/>
          <p:nvPr userDrawn="1"/>
        </p:nvSpPr>
        <p:spPr>
          <a:xfrm flipV="1">
            <a:off x="0" y="5070928"/>
            <a:ext cx="9144000" cy="118287"/>
          </a:xfrm>
          <a:prstGeom prst="rect">
            <a:avLst/>
          </a:prstGeom>
          <a:solidFill>
            <a:srgbClr val="242C5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highlight>
                <a:srgbClr val="242C52"/>
              </a:highlight>
              <a:latin typeface="思源黑体" panose="020F0502020204030204" charset="-122"/>
              <a:ea typeface="思源黑体" panose="020F0502020204030204" charset="-122"/>
              <a:cs typeface="思源黑体" panose="020F0502020204030204" charset="-122"/>
            </a:endParaRPr>
          </a:p>
        </p:txBody>
      </p:sp>
      <p:grpSp>
        <p:nvGrpSpPr>
          <p:cNvPr id="11" name="组合 19">
            <a:extLst>
              <a:ext uri="{FF2B5EF4-FFF2-40B4-BE49-F238E27FC236}">
                <a16:creationId xmlns:a16="http://schemas.microsoft.com/office/drawing/2014/main" id="{49BC6EEE-EAB6-F2F8-6B09-944A267161A5}"/>
              </a:ext>
            </a:extLst>
          </p:cNvPr>
          <p:cNvGrpSpPr/>
          <p:nvPr userDrawn="1"/>
        </p:nvGrpSpPr>
        <p:grpSpPr>
          <a:xfrm>
            <a:off x="-139481" y="372601"/>
            <a:ext cx="631650" cy="341703"/>
            <a:chOff x="883264" y="476230"/>
            <a:chExt cx="842200" cy="455604"/>
          </a:xfrm>
          <a:solidFill>
            <a:srgbClr val="FFC600"/>
          </a:solidFill>
        </p:grpSpPr>
        <p:sp>
          <p:nvSpPr>
            <p:cNvPr id="12" name="圆角矩形 11">
              <a:extLst>
                <a:ext uri="{FF2B5EF4-FFF2-40B4-BE49-F238E27FC236}">
                  <a16:creationId xmlns:a16="http://schemas.microsoft.com/office/drawing/2014/main" id="{C435DA2A-04CF-8241-4BCE-B2865B4743EA}"/>
                </a:ext>
              </a:extLst>
            </p:cNvPr>
            <p:cNvSpPr/>
            <p:nvPr userDrawn="1"/>
          </p:nvSpPr>
          <p:spPr>
            <a:xfrm>
              <a:off x="883264" y="476230"/>
              <a:ext cx="421100" cy="455604"/>
            </a:xfrm>
            <a:prstGeom prst="roundRect">
              <a:avLst>
                <a:gd name="adj" fmla="val 10047"/>
              </a:avLst>
            </a:prstGeom>
            <a:solidFill>
              <a:srgbClr val="242C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100" b="0" i="0" dirty="0">
                <a:solidFill>
                  <a:srgbClr val="6880B1"/>
                </a:solidFill>
                <a:latin typeface="思源黑体" panose="020F0502020204030204" charset="-122"/>
                <a:ea typeface="思源黑体" panose="020F0502020204030204" charset="-122"/>
                <a:cs typeface="思源黑体" panose="020F0502020204030204" charset="-122"/>
              </a:endParaRPr>
            </a:p>
          </p:txBody>
        </p:sp>
        <p:sp>
          <p:nvSpPr>
            <p:cNvPr id="13" name="燕尾形 12">
              <a:extLst>
                <a:ext uri="{FF2B5EF4-FFF2-40B4-BE49-F238E27FC236}">
                  <a16:creationId xmlns:a16="http://schemas.microsoft.com/office/drawing/2014/main" id="{86DE82C4-B848-4744-728F-0A87DC7E134C}"/>
                </a:ext>
              </a:extLst>
            </p:cNvPr>
            <p:cNvSpPr/>
            <p:nvPr userDrawn="1"/>
          </p:nvSpPr>
          <p:spPr>
            <a:xfrm>
              <a:off x="1375841" y="476230"/>
              <a:ext cx="349623" cy="455604"/>
            </a:xfrm>
            <a:prstGeom prst="chevron">
              <a:avLst/>
            </a:prstGeom>
            <a:solidFill>
              <a:srgbClr val="6880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5">
                <a:solidFill>
                  <a:schemeClr val="tx1"/>
                </a:solidFill>
                <a:latin typeface="思源黑体" panose="020F0502020204030204" charset="-122"/>
                <a:ea typeface="思源黑体" panose="020F0502020204030204" charset="-122"/>
                <a:cs typeface="思源黑体" panose="020F0502020204030204" charset="-122"/>
              </a:endParaRPr>
            </a:p>
          </p:txBody>
        </p:sp>
        <p:sp>
          <p:nvSpPr>
            <p:cNvPr id="14" name="燕尾形 13">
              <a:extLst>
                <a:ext uri="{FF2B5EF4-FFF2-40B4-BE49-F238E27FC236}">
                  <a16:creationId xmlns:a16="http://schemas.microsoft.com/office/drawing/2014/main" id="{E3B8FD85-E5EE-5FBC-8231-8600F8063E1C}"/>
                </a:ext>
              </a:extLst>
            </p:cNvPr>
            <p:cNvSpPr/>
            <p:nvPr userDrawn="1"/>
          </p:nvSpPr>
          <p:spPr>
            <a:xfrm>
              <a:off x="1129553" y="476230"/>
              <a:ext cx="349623" cy="455604"/>
            </a:xfrm>
            <a:prstGeom prst="chevron">
              <a:avLst/>
            </a:prstGeom>
            <a:solidFill>
              <a:srgbClr val="242C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5">
                <a:solidFill>
                  <a:schemeClr val="tx1"/>
                </a:solidFill>
                <a:latin typeface="思源黑体" panose="020F0502020204030204" charset="-122"/>
                <a:ea typeface="思源黑体" panose="020F0502020204030204" charset="-122"/>
                <a:cs typeface="思源黑体" panose="020F0502020204030204" charset="-122"/>
              </a:endParaRPr>
            </a:p>
          </p:txBody>
        </p:sp>
      </p:grpSp>
    </p:spTree>
    <p:extLst>
      <p:ext uri="{BB962C8B-B14F-4D97-AF65-F5344CB8AC3E}">
        <p14:creationId xmlns:p14="http://schemas.microsoft.com/office/powerpoint/2010/main" val="96200621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itle and Chart">
    <p:spTree>
      <p:nvGrpSpPr>
        <p:cNvPr id="1" name=""/>
        <p:cNvGrpSpPr/>
        <p:nvPr/>
      </p:nvGrpSpPr>
      <p:grpSpPr>
        <a:xfrm>
          <a:off x="0" y="0"/>
          <a:ext cx="0" cy="0"/>
          <a:chOff x="0" y="0"/>
          <a:chExt cx="0" cy="0"/>
        </a:xfrm>
      </p:grpSpPr>
      <p:sp>
        <p:nvSpPr>
          <p:cNvPr id="2" name="Title 1"/>
          <p:cNvSpPr>
            <a:spLocks noGrp="1"/>
          </p:cNvSpPr>
          <p:nvPr>
            <p:ph type="title"/>
          </p:nvPr>
        </p:nvSpPr>
        <p:spPr>
          <a:xfrm>
            <a:off x="538588" y="290480"/>
            <a:ext cx="5883215" cy="505944"/>
          </a:xfrm>
        </p:spPr>
        <p:txBody>
          <a:bodyPr>
            <a:normAutofit/>
          </a:bodyPr>
          <a:lstStyle>
            <a:lvl1pPr marL="0" indent="0" algn="l" defTabSz="685800" rtl="0" eaLnBrk="1" latinLnBrk="0" hangingPunct="1">
              <a:lnSpc>
                <a:spcPct val="90000"/>
              </a:lnSpc>
              <a:spcBef>
                <a:spcPct val="0"/>
              </a:spcBef>
              <a:buClr>
                <a:schemeClr val="accent4"/>
              </a:buClr>
              <a:buFontTx/>
              <a:buNone/>
              <a:defRPr kumimoji="1" lang="zh-CN" altLang="en-US" sz="2800" b="1" i="0" kern="1200" dirty="0">
                <a:solidFill>
                  <a:srgbClr val="0070C0"/>
                </a:solidFill>
                <a:latin typeface="Microsoft YaHei" panose="020B0503020204020204" pitchFamily="34" charset="-122"/>
                <a:ea typeface="Microsoft YaHei" panose="020B0503020204020204" pitchFamily="34" charset="-122"/>
                <a:cs typeface="思源黑体" panose="020F0502020204030204" charset="-122"/>
              </a:defRPr>
            </a:lvl1pPr>
          </a:lstStyle>
          <a:p>
            <a:r>
              <a:rPr lang="en-US" altLang="zh-CN" dirty="0"/>
              <a:t>Click to edit Master title style</a:t>
            </a:r>
            <a:endParaRPr lang="zh-CN" altLang="en-US" dirty="0"/>
          </a:p>
        </p:txBody>
      </p:sp>
      <p:sp>
        <p:nvSpPr>
          <p:cNvPr id="5" name="Rectangle 10"/>
          <p:cNvSpPr>
            <a:spLocks noGrp="1" noChangeArrowheads="1"/>
          </p:cNvSpPr>
          <p:nvPr>
            <p:ph type="ftr" sz="quarter" idx="11"/>
          </p:nvPr>
        </p:nvSpPr>
        <p:spPr>
          <a:xfrm>
            <a:off x="3352800" y="4686300"/>
            <a:ext cx="2971800" cy="342900"/>
          </a:xfrm>
          <a:prstGeom prst="rect">
            <a:avLst/>
          </a:prstGeom>
          <a:ln/>
        </p:spPr>
        <p:txBody>
          <a:bodyPr/>
          <a:lstStyle>
            <a:lvl1pPr>
              <a:defRPr/>
            </a:lvl1pPr>
          </a:lstStyle>
          <a:p>
            <a:pPr>
              <a:defRPr/>
            </a:pPr>
            <a:endParaRPr lang="en-US" altLang="zh-CN" dirty="0"/>
          </a:p>
        </p:txBody>
      </p:sp>
      <p:sp>
        <p:nvSpPr>
          <p:cNvPr id="6" name="Rectangle 11"/>
          <p:cNvSpPr>
            <a:spLocks noGrp="1" noChangeArrowheads="1"/>
          </p:cNvSpPr>
          <p:nvPr>
            <p:ph type="sldNum" sz="quarter" idx="12"/>
          </p:nvPr>
        </p:nvSpPr>
        <p:spPr>
          <a:ln/>
        </p:spPr>
        <p:txBody>
          <a:bodyPr/>
          <a:lstStyle>
            <a:lvl1pPr>
              <a:defRPr/>
            </a:lvl1pPr>
          </a:lstStyle>
          <a:p>
            <a:pPr>
              <a:defRPr/>
            </a:pPr>
            <a:fld id="{D8BF55B7-066E-4984-AE09-AD3C6D723B67}" type="slidenum">
              <a:rPr lang="zh-CN" altLang="en-US"/>
              <a:pPr>
                <a:defRPr/>
              </a:pPr>
              <a:t>‹#›</a:t>
            </a:fld>
            <a:endParaRPr lang="en-US" altLang="zh-CN"/>
          </a:p>
        </p:txBody>
      </p:sp>
      <p:sp>
        <p:nvSpPr>
          <p:cNvPr id="7" name="矩形 6">
            <a:extLst>
              <a:ext uri="{FF2B5EF4-FFF2-40B4-BE49-F238E27FC236}">
                <a16:creationId xmlns:a16="http://schemas.microsoft.com/office/drawing/2014/main" id="{88C69C8F-61B3-815E-ADD5-AD38E3A227C5}"/>
              </a:ext>
            </a:extLst>
          </p:cNvPr>
          <p:cNvSpPr/>
          <p:nvPr userDrawn="1"/>
        </p:nvSpPr>
        <p:spPr>
          <a:xfrm flipV="1">
            <a:off x="0" y="5070928"/>
            <a:ext cx="9144000" cy="118287"/>
          </a:xfrm>
          <a:prstGeom prst="rect">
            <a:avLst/>
          </a:prstGeom>
          <a:solidFill>
            <a:srgbClr val="242C5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highlight>
                <a:srgbClr val="242C52"/>
              </a:highlight>
              <a:latin typeface="思源黑体" panose="020F0502020204030204" charset="-122"/>
              <a:ea typeface="思源黑体" panose="020F0502020204030204" charset="-122"/>
              <a:cs typeface="思源黑体" panose="020F0502020204030204" charset="-122"/>
            </a:endParaRPr>
          </a:p>
        </p:txBody>
      </p:sp>
      <p:pic>
        <p:nvPicPr>
          <p:cNvPr id="8" name="图片 7">
            <a:extLst>
              <a:ext uri="{FF2B5EF4-FFF2-40B4-BE49-F238E27FC236}">
                <a16:creationId xmlns:a16="http://schemas.microsoft.com/office/drawing/2014/main" id="{7ECF6F38-A00B-F468-A7FC-B0CA120DF0F1}"/>
              </a:ext>
            </a:extLst>
          </p:cNvPr>
          <p:cNvPicPr>
            <a:picLocks noChangeAspect="1"/>
          </p:cNvPicPr>
          <p:nvPr userDrawn="1"/>
        </p:nvPicPr>
        <p:blipFill>
          <a:blip r:embed="rId2"/>
          <a:stretch>
            <a:fillRect/>
          </a:stretch>
        </p:blipFill>
        <p:spPr>
          <a:xfrm>
            <a:off x="7502253" y="4579468"/>
            <a:ext cx="1519827" cy="386943"/>
          </a:xfrm>
          <a:prstGeom prst="rect">
            <a:avLst/>
          </a:prstGeom>
        </p:spPr>
      </p:pic>
      <p:grpSp>
        <p:nvGrpSpPr>
          <p:cNvPr id="9" name="组合 19">
            <a:extLst>
              <a:ext uri="{FF2B5EF4-FFF2-40B4-BE49-F238E27FC236}">
                <a16:creationId xmlns:a16="http://schemas.microsoft.com/office/drawing/2014/main" id="{E2DBC7EC-E84E-E362-E6B1-5342E0F2CE5D}"/>
              </a:ext>
            </a:extLst>
          </p:cNvPr>
          <p:cNvGrpSpPr/>
          <p:nvPr userDrawn="1"/>
        </p:nvGrpSpPr>
        <p:grpSpPr>
          <a:xfrm>
            <a:off x="-139481" y="372601"/>
            <a:ext cx="631650" cy="341703"/>
            <a:chOff x="883264" y="476230"/>
            <a:chExt cx="842200" cy="455604"/>
          </a:xfrm>
          <a:solidFill>
            <a:srgbClr val="FFC600"/>
          </a:solidFill>
        </p:grpSpPr>
        <p:sp>
          <p:nvSpPr>
            <p:cNvPr id="10" name="圆角矩形 9">
              <a:extLst>
                <a:ext uri="{FF2B5EF4-FFF2-40B4-BE49-F238E27FC236}">
                  <a16:creationId xmlns:a16="http://schemas.microsoft.com/office/drawing/2014/main" id="{242536CF-948C-A868-80DE-7FD63336EA6D}"/>
                </a:ext>
              </a:extLst>
            </p:cNvPr>
            <p:cNvSpPr/>
            <p:nvPr userDrawn="1"/>
          </p:nvSpPr>
          <p:spPr>
            <a:xfrm>
              <a:off x="883264" y="476230"/>
              <a:ext cx="421100" cy="455604"/>
            </a:xfrm>
            <a:prstGeom prst="roundRect">
              <a:avLst>
                <a:gd name="adj" fmla="val 10047"/>
              </a:avLst>
            </a:prstGeom>
            <a:solidFill>
              <a:srgbClr val="242C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100" b="0" i="0" dirty="0">
                <a:solidFill>
                  <a:srgbClr val="6880B1"/>
                </a:solidFill>
                <a:latin typeface="思源黑体" panose="020F0502020204030204" charset="-122"/>
                <a:ea typeface="思源黑体" panose="020F0502020204030204" charset="-122"/>
                <a:cs typeface="思源黑体" panose="020F0502020204030204" charset="-122"/>
              </a:endParaRPr>
            </a:p>
          </p:txBody>
        </p:sp>
        <p:sp>
          <p:nvSpPr>
            <p:cNvPr id="11" name="燕尾形 10">
              <a:extLst>
                <a:ext uri="{FF2B5EF4-FFF2-40B4-BE49-F238E27FC236}">
                  <a16:creationId xmlns:a16="http://schemas.microsoft.com/office/drawing/2014/main" id="{3196F6AC-4A74-188E-A842-9784F38CEA44}"/>
                </a:ext>
              </a:extLst>
            </p:cNvPr>
            <p:cNvSpPr/>
            <p:nvPr userDrawn="1"/>
          </p:nvSpPr>
          <p:spPr>
            <a:xfrm>
              <a:off x="1375841" y="476230"/>
              <a:ext cx="349623" cy="455604"/>
            </a:xfrm>
            <a:prstGeom prst="chevron">
              <a:avLst/>
            </a:prstGeom>
            <a:solidFill>
              <a:srgbClr val="6880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5">
                <a:solidFill>
                  <a:schemeClr val="tx1"/>
                </a:solidFill>
                <a:latin typeface="思源黑体" panose="020F0502020204030204" charset="-122"/>
                <a:ea typeface="思源黑体" panose="020F0502020204030204" charset="-122"/>
                <a:cs typeface="思源黑体" panose="020F0502020204030204" charset="-122"/>
              </a:endParaRPr>
            </a:p>
          </p:txBody>
        </p:sp>
        <p:sp>
          <p:nvSpPr>
            <p:cNvPr id="12" name="燕尾形 11">
              <a:extLst>
                <a:ext uri="{FF2B5EF4-FFF2-40B4-BE49-F238E27FC236}">
                  <a16:creationId xmlns:a16="http://schemas.microsoft.com/office/drawing/2014/main" id="{AABE6BC2-617E-8D72-60AB-4C10C4012B19}"/>
                </a:ext>
              </a:extLst>
            </p:cNvPr>
            <p:cNvSpPr/>
            <p:nvPr userDrawn="1"/>
          </p:nvSpPr>
          <p:spPr>
            <a:xfrm>
              <a:off x="1129553" y="476230"/>
              <a:ext cx="349623" cy="455604"/>
            </a:xfrm>
            <a:prstGeom prst="chevron">
              <a:avLst/>
            </a:prstGeom>
            <a:solidFill>
              <a:srgbClr val="242C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5">
                <a:solidFill>
                  <a:schemeClr val="tx1"/>
                </a:solidFill>
                <a:latin typeface="思源黑体" panose="020F0502020204030204" charset="-122"/>
                <a:ea typeface="思源黑体" panose="020F0502020204030204" charset="-122"/>
                <a:cs typeface="思源黑体" panose="020F0502020204030204" charset="-122"/>
              </a:endParaRPr>
            </a:p>
          </p:txBody>
        </p:sp>
      </p:grpSp>
    </p:spTree>
    <p:extLst>
      <p:ext uri="{BB962C8B-B14F-4D97-AF65-F5344CB8AC3E}">
        <p14:creationId xmlns:p14="http://schemas.microsoft.com/office/powerpoint/2010/main" val="5898649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内容页标准版式">
    <p:spTree>
      <p:nvGrpSpPr>
        <p:cNvPr id="1" name=""/>
        <p:cNvGrpSpPr/>
        <p:nvPr/>
      </p:nvGrpSpPr>
      <p:grpSpPr>
        <a:xfrm>
          <a:off x="0" y="0"/>
          <a:ext cx="0" cy="0"/>
          <a:chOff x="0" y="0"/>
          <a:chExt cx="0" cy="0"/>
        </a:xfrm>
      </p:grpSpPr>
      <p:sp>
        <p:nvSpPr>
          <p:cNvPr id="10" name="标题 18"/>
          <p:cNvSpPr>
            <a:spLocks noGrp="1"/>
          </p:cNvSpPr>
          <p:nvPr>
            <p:ph type="title"/>
          </p:nvPr>
        </p:nvSpPr>
        <p:spPr>
          <a:xfrm>
            <a:off x="582038" y="280792"/>
            <a:ext cx="8161119" cy="523875"/>
          </a:xfrm>
        </p:spPr>
        <p:txBody>
          <a:bodyPr>
            <a:noAutofit/>
          </a:bodyPr>
          <a:lstStyle>
            <a:lvl1pPr marL="0" indent="0" algn="l">
              <a:buClr>
                <a:schemeClr val="accent4"/>
              </a:buClr>
              <a:buFontTx/>
              <a:buNone/>
              <a:defRPr sz="2800" b="0" i="0">
                <a:solidFill>
                  <a:srgbClr val="242C52"/>
                </a:solidFill>
                <a:latin typeface="思源黑体 Medium" panose="020B0600000000000000" charset="-122"/>
                <a:ea typeface="思源黑体 Medium" panose="020B0600000000000000" charset="-122"/>
              </a:defRPr>
            </a:lvl1pPr>
          </a:lstStyle>
          <a:p>
            <a:r>
              <a:rPr kumimoji="1" lang="zh-CN" altLang="en-US" dirty="0"/>
              <a:t>单击此处编辑母版标题样式</a:t>
            </a:r>
          </a:p>
        </p:txBody>
      </p:sp>
      <p:grpSp>
        <p:nvGrpSpPr>
          <p:cNvPr id="13" name="组合 19"/>
          <p:cNvGrpSpPr/>
          <p:nvPr userDrawn="1"/>
        </p:nvGrpSpPr>
        <p:grpSpPr>
          <a:xfrm>
            <a:off x="-139481" y="372601"/>
            <a:ext cx="631650" cy="341703"/>
            <a:chOff x="883264" y="476230"/>
            <a:chExt cx="842200" cy="455604"/>
          </a:xfrm>
          <a:solidFill>
            <a:srgbClr val="FFC600"/>
          </a:solidFill>
        </p:grpSpPr>
        <p:sp>
          <p:nvSpPr>
            <p:cNvPr id="15" name="圆角矩形 14"/>
            <p:cNvSpPr/>
            <p:nvPr userDrawn="1"/>
          </p:nvSpPr>
          <p:spPr>
            <a:xfrm>
              <a:off x="883264" y="476230"/>
              <a:ext cx="421100" cy="455604"/>
            </a:xfrm>
            <a:prstGeom prst="roundRect">
              <a:avLst>
                <a:gd name="adj" fmla="val 10047"/>
              </a:avLst>
            </a:prstGeom>
            <a:solidFill>
              <a:srgbClr val="242C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100" b="0" i="0" dirty="0">
                <a:solidFill>
                  <a:srgbClr val="6880B1"/>
                </a:solidFill>
                <a:latin typeface="思源黑体" panose="020F0502020204030204" charset="-122"/>
                <a:ea typeface="思源黑体" panose="020F0502020204030204" charset="-122"/>
                <a:cs typeface="思源黑体" panose="020F0502020204030204" charset="-122"/>
              </a:endParaRPr>
            </a:p>
          </p:txBody>
        </p:sp>
        <p:sp>
          <p:nvSpPr>
            <p:cNvPr id="16" name="燕尾形 15"/>
            <p:cNvSpPr/>
            <p:nvPr userDrawn="1"/>
          </p:nvSpPr>
          <p:spPr>
            <a:xfrm>
              <a:off x="1375841" y="476230"/>
              <a:ext cx="349623" cy="455604"/>
            </a:xfrm>
            <a:prstGeom prst="chevron">
              <a:avLst/>
            </a:prstGeom>
            <a:solidFill>
              <a:srgbClr val="6880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5">
                <a:solidFill>
                  <a:schemeClr val="tx1"/>
                </a:solidFill>
                <a:latin typeface="思源黑体" panose="020F0502020204030204" charset="-122"/>
                <a:ea typeface="思源黑体" panose="020F0502020204030204" charset="-122"/>
                <a:cs typeface="思源黑体" panose="020F0502020204030204" charset="-122"/>
              </a:endParaRPr>
            </a:p>
          </p:txBody>
        </p:sp>
        <p:sp>
          <p:nvSpPr>
            <p:cNvPr id="17" name="燕尾形 16"/>
            <p:cNvSpPr/>
            <p:nvPr userDrawn="1"/>
          </p:nvSpPr>
          <p:spPr>
            <a:xfrm>
              <a:off x="1129553" y="476230"/>
              <a:ext cx="349623" cy="455604"/>
            </a:xfrm>
            <a:prstGeom prst="chevron">
              <a:avLst/>
            </a:prstGeom>
            <a:solidFill>
              <a:srgbClr val="242C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5">
                <a:solidFill>
                  <a:schemeClr val="tx1"/>
                </a:solidFill>
                <a:latin typeface="思源黑体" panose="020F0502020204030204" charset="-122"/>
                <a:ea typeface="思源黑体" panose="020F0502020204030204" charset="-122"/>
                <a:cs typeface="思源黑体" panose="020F0502020204030204" charset="-122"/>
              </a:endParaRPr>
            </a:p>
          </p:txBody>
        </p:sp>
      </p:grpSp>
      <p:sp>
        <p:nvSpPr>
          <p:cNvPr id="18" name="矩形 17"/>
          <p:cNvSpPr/>
          <p:nvPr userDrawn="1"/>
        </p:nvSpPr>
        <p:spPr>
          <a:xfrm flipV="1">
            <a:off x="0" y="5070928"/>
            <a:ext cx="9144000" cy="118287"/>
          </a:xfrm>
          <a:prstGeom prst="rect">
            <a:avLst/>
          </a:prstGeom>
          <a:solidFill>
            <a:srgbClr val="242C5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latin typeface="思源黑体" panose="020F0502020204030204" charset="-122"/>
              <a:ea typeface="思源黑体" panose="020F0502020204030204" charset="-122"/>
              <a:cs typeface="思源黑体" panose="020F0502020204030204" charset="-122"/>
            </a:endParaRPr>
          </a:p>
        </p:txBody>
      </p:sp>
      <p:pic>
        <p:nvPicPr>
          <p:cNvPr id="2" name="图片 1">
            <a:extLst>
              <a:ext uri="{FF2B5EF4-FFF2-40B4-BE49-F238E27FC236}">
                <a16:creationId xmlns:a16="http://schemas.microsoft.com/office/drawing/2014/main" id="{A277AB5A-2027-948E-5659-35FA3C398FC7}"/>
              </a:ext>
            </a:extLst>
          </p:cNvPr>
          <p:cNvPicPr>
            <a:picLocks noChangeAspect="1"/>
          </p:cNvPicPr>
          <p:nvPr userDrawn="1"/>
        </p:nvPicPr>
        <p:blipFill>
          <a:blip r:embed="rId2"/>
          <a:stretch>
            <a:fillRect/>
          </a:stretch>
        </p:blipFill>
        <p:spPr>
          <a:xfrm>
            <a:off x="7502253" y="4579468"/>
            <a:ext cx="1519827" cy="386943"/>
          </a:xfrm>
          <a:prstGeom prst="rect">
            <a:avLst/>
          </a:prstGeom>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533400" y="372601"/>
            <a:ext cx="6400800" cy="365522"/>
          </a:xfrm>
        </p:spPr>
        <p:txBody>
          <a:bodyPr>
            <a:noAutofit/>
          </a:bodyPr>
          <a:lstStyle>
            <a:lvl1pPr marL="0" indent="0" algn="l" defTabSz="685800" rtl="0" eaLnBrk="1" latinLnBrk="0" hangingPunct="1">
              <a:lnSpc>
                <a:spcPct val="90000"/>
              </a:lnSpc>
              <a:spcBef>
                <a:spcPct val="0"/>
              </a:spcBef>
              <a:buClr>
                <a:schemeClr val="accent4"/>
              </a:buClr>
              <a:buFontTx/>
              <a:buNone/>
              <a:defRPr kumimoji="1" lang="zh-CN" altLang="en-US" sz="2800" b="1" i="0" kern="1200" dirty="0">
                <a:solidFill>
                  <a:srgbClr val="0070C0"/>
                </a:solidFill>
                <a:latin typeface="Microsoft YaHei" panose="020B0503020204020204" pitchFamily="34" charset="-122"/>
                <a:ea typeface="Microsoft YaHei" panose="020B0503020204020204" pitchFamily="34" charset="-122"/>
                <a:cs typeface="思源黑体" panose="020F0502020204030204" charset="-122"/>
              </a:defRPr>
            </a:lvl1pPr>
          </a:lstStyle>
          <a:p>
            <a:r>
              <a:rPr lang="zh-CN" altLang="en-US" dirty="0"/>
              <a:t>单击此处编辑母版标题样式</a:t>
            </a:r>
          </a:p>
        </p:txBody>
      </p:sp>
      <p:sp>
        <p:nvSpPr>
          <p:cNvPr id="3" name="文本占位符 2"/>
          <p:cNvSpPr>
            <a:spLocks noGrp="1"/>
          </p:cNvSpPr>
          <p:nvPr>
            <p:ph type="body" sz="half" idx="1"/>
          </p:nvPr>
        </p:nvSpPr>
        <p:spPr>
          <a:xfrm>
            <a:off x="533400" y="1208485"/>
            <a:ext cx="4019550" cy="353496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705350" y="1208485"/>
            <a:ext cx="4019550" cy="353496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8" name="矩形 7">
            <a:extLst>
              <a:ext uri="{FF2B5EF4-FFF2-40B4-BE49-F238E27FC236}">
                <a16:creationId xmlns:a16="http://schemas.microsoft.com/office/drawing/2014/main" id="{C93A4AE7-ABCC-C1A1-5E7F-11486C72571C}"/>
              </a:ext>
            </a:extLst>
          </p:cNvPr>
          <p:cNvSpPr/>
          <p:nvPr userDrawn="1"/>
        </p:nvSpPr>
        <p:spPr>
          <a:xfrm flipV="1">
            <a:off x="0" y="5070928"/>
            <a:ext cx="9144000" cy="118287"/>
          </a:xfrm>
          <a:prstGeom prst="rect">
            <a:avLst/>
          </a:prstGeom>
          <a:solidFill>
            <a:srgbClr val="242C5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highlight>
                <a:srgbClr val="242C52"/>
              </a:highlight>
              <a:latin typeface="思源黑体" panose="020F0502020204030204" charset="-122"/>
              <a:ea typeface="思源黑体" panose="020F0502020204030204" charset="-122"/>
              <a:cs typeface="思源黑体" panose="020F0502020204030204" charset="-122"/>
            </a:endParaRPr>
          </a:p>
        </p:txBody>
      </p:sp>
      <p:pic>
        <p:nvPicPr>
          <p:cNvPr id="9" name="图片 8">
            <a:extLst>
              <a:ext uri="{FF2B5EF4-FFF2-40B4-BE49-F238E27FC236}">
                <a16:creationId xmlns:a16="http://schemas.microsoft.com/office/drawing/2014/main" id="{A9DFA8A5-E9CF-92AA-8CA2-1A4386944815}"/>
              </a:ext>
            </a:extLst>
          </p:cNvPr>
          <p:cNvPicPr>
            <a:picLocks noChangeAspect="1"/>
          </p:cNvPicPr>
          <p:nvPr userDrawn="1"/>
        </p:nvPicPr>
        <p:blipFill>
          <a:blip r:embed="rId2"/>
          <a:stretch>
            <a:fillRect/>
          </a:stretch>
        </p:blipFill>
        <p:spPr>
          <a:xfrm>
            <a:off x="7502253" y="4579468"/>
            <a:ext cx="1519827" cy="386943"/>
          </a:xfrm>
          <a:prstGeom prst="rect">
            <a:avLst/>
          </a:prstGeom>
        </p:spPr>
      </p:pic>
      <p:grpSp>
        <p:nvGrpSpPr>
          <p:cNvPr id="10" name="组合 19">
            <a:extLst>
              <a:ext uri="{FF2B5EF4-FFF2-40B4-BE49-F238E27FC236}">
                <a16:creationId xmlns:a16="http://schemas.microsoft.com/office/drawing/2014/main" id="{3165EBBA-F5CB-FD14-D97E-0702554BA94C}"/>
              </a:ext>
            </a:extLst>
          </p:cNvPr>
          <p:cNvGrpSpPr/>
          <p:nvPr userDrawn="1"/>
        </p:nvGrpSpPr>
        <p:grpSpPr>
          <a:xfrm>
            <a:off x="-139481" y="372601"/>
            <a:ext cx="631650" cy="341703"/>
            <a:chOff x="883264" y="476230"/>
            <a:chExt cx="842200" cy="455604"/>
          </a:xfrm>
          <a:solidFill>
            <a:srgbClr val="FFC600"/>
          </a:solidFill>
        </p:grpSpPr>
        <p:sp>
          <p:nvSpPr>
            <p:cNvPr id="11" name="圆角矩形 10">
              <a:extLst>
                <a:ext uri="{FF2B5EF4-FFF2-40B4-BE49-F238E27FC236}">
                  <a16:creationId xmlns:a16="http://schemas.microsoft.com/office/drawing/2014/main" id="{476F7F08-C5DB-E101-57B3-E3859FF999EE}"/>
                </a:ext>
              </a:extLst>
            </p:cNvPr>
            <p:cNvSpPr/>
            <p:nvPr userDrawn="1"/>
          </p:nvSpPr>
          <p:spPr>
            <a:xfrm>
              <a:off x="883264" y="476230"/>
              <a:ext cx="421100" cy="455604"/>
            </a:xfrm>
            <a:prstGeom prst="roundRect">
              <a:avLst>
                <a:gd name="adj" fmla="val 10047"/>
              </a:avLst>
            </a:prstGeom>
            <a:solidFill>
              <a:srgbClr val="242C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100" b="0" i="0" dirty="0">
                <a:solidFill>
                  <a:srgbClr val="6880B1"/>
                </a:solidFill>
                <a:latin typeface="思源黑体" panose="020F0502020204030204" charset="-122"/>
                <a:ea typeface="思源黑体" panose="020F0502020204030204" charset="-122"/>
                <a:cs typeface="思源黑体" panose="020F0502020204030204" charset="-122"/>
              </a:endParaRPr>
            </a:p>
          </p:txBody>
        </p:sp>
        <p:sp>
          <p:nvSpPr>
            <p:cNvPr id="12" name="燕尾形 11">
              <a:extLst>
                <a:ext uri="{FF2B5EF4-FFF2-40B4-BE49-F238E27FC236}">
                  <a16:creationId xmlns:a16="http://schemas.microsoft.com/office/drawing/2014/main" id="{E993D877-B094-1F1A-D0E0-B7C975B2E543}"/>
                </a:ext>
              </a:extLst>
            </p:cNvPr>
            <p:cNvSpPr/>
            <p:nvPr userDrawn="1"/>
          </p:nvSpPr>
          <p:spPr>
            <a:xfrm>
              <a:off x="1375841" y="476230"/>
              <a:ext cx="349623" cy="455604"/>
            </a:xfrm>
            <a:prstGeom prst="chevron">
              <a:avLst/>
            </a:prstGeom>
            <a:solidFill>
              <a:srgbClr val="6880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5">
                <a:solidFill>
                  <a:schemeClr val="tx1"/>
                </a:solidFill>
                <a:latin typeface="思源黑体" panose="020F0502020204030204" charset="-122"/>
                <a:ea typeface="思源黑体" panose="020F0502020204030204" charset="-122"/>
                <a:cs typeface="思源黑体" panose="020F0502020204030204" charset="-122"/>
              </a:endParaRPr>
            </a:p>
          </p:txBody>
        </p:sp>
        <p:sp>
          <p:nvSpPr>
            <p:cNvPr id="13" name="燕尾形 12">
              <a:extLst>
                <a:ext uri="{FF2B5EF4-FFF2-40B4-BE49-F238E27FC236}">
                  <a16:creationId xmlns:a16="http://schemas.microsoft.com/office/drawing/2014/main" id="{00D23070-7451-0B43-7234-ABCB0AC82652}"/>
                </a:ext>
              </a:extLst>
            </p:cNvPr>
            <p:cNvSpPr/>
            <p:nvPr userDrawn="1"/>
          </p:nvSpPr>
          <p:spPr>
            <a:xfrm>
              <a:off x="1129553" y="476230"/>
              <a:ext cx="349623" cy="455604"/>
            </a:xfrm>
            <a:prstGeom prst="chevron">
              <a:avLst/>
            </a:prstGeom>
            <a:solidFill>
              <a:srgbClr val="242C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5">
                <a:solidFill>
                  <a:schemeClr val="tx1"/>
                </a:solidFill>
                <a:latin typeface="思源黑体" panose="020F0502020204030204" charset="-122"/>
                <a:ea typeface="思源黑体" panose="020F0502020204030204" charset="-122"/>
                <a:cs typeface="思源黑体" panose="020F0502020204030204" charset="-122"/>
              </a:endParaRPr>
            </a:p>
          </p:txBody>
        </p:sp>
      </p:grpSp>
    </p:spTree>
    <p:extLst>
      <p:ext uri="{BB962C8B-B14F-4D97-AF65-F5344CB8AC3E}">
        <p14:creationId xmlns:p14="http://schemas.microsoft.com/office/powerpoint/2010/main" val="80542331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28650" y="273844"/>
            <a:ext cx="7117871" cy="571545"/>
          </a:xfrm>
        </p:spPr>
        <p:txBody>
          <a:bodyPr>
            <a:normAutofit/>
          </a:bodyPr>
          <a:lstStyle>
            <a:lvl1pPr marL="0" indent="0" algn="l" defTabSz="685800" rtl="0" eaLnBrk="1" latinLnBrk="0" hangingPunct="1">
              <a:lnSpc>
                <a:spcPct val="90000"/>
              </a:lnSpc>
              <a:spcBef>
                <a:spcPct val="0"/>
              </a:spcBef>
              <a:buClr>
                <a:schemeClr val="accent4"/>
              </a:buClr>
              <a:buFontTx/>
              <a:buNone/>
              <a:defRPr kumimoji="1" lang="zh-CN" altLang="en-US" sz="2800" b="1" i="0" kern="1200" dirty="0">
                <a:solidFill>
                  <a:srgbClr val="0070C0"/>
                </a:solidFill>
                <a:latin typeface="Microsoft YaHei" panose="020B0503020204020204" pitchFamily="34" charset="-122"/>
                <a:ea typeface="Microsoft YaHei" panose="020B0503020204020204" pitchFamily="34" charset="-122"/>
                <a:cs typeface="思源黑体" panose="020F0502020204030204" charset="-122"/>
              </a:defRPr>
            </a:lvl1pPr>
          </a:lstStyle>
          <a:p>
            <a:r>
              <a:rPr lang="zh-CN" altLang="en-US" dirty="0"/>
              <a:t>单击此处编辑母版标题样式</a:t>
            </a:r>
          </a:p>
        </p:txBody>
      </p:sp>
      <p:sp>
        <p:nvSpPr>
          <p:cNvPr id="4" name="灯片编号占位符 4"/>
          <p:cNvSpPr>
            <a:spLocks noGrp="1"/>
          </p:cNvSpPr>
          <p:nvPr>
            <p:ph type="sldNum" sz="quarter" idx="10"/>
          </p:nvPr>
        </p:nvSpPr>
        <p:spPr>
          <a:xfrm>
            <a:off x="0" y="4908948"/>
            <a:ext cx="9144000" cy="201216"/>
          </a:xfrm>
          <a:prstGeom prst="rect">
            <a:avLst/>
          </a:prstGeom>
        </p:spPr>
        <p:txBody>
          <a:bodyPr/>
          <a:lstStyle>
            <a:lvl1pPr algn="l">
              <a:defRPr/>
            </a:lvl1pPr>
          </a:lstStyle>
          <a:p>
            <a:fld id="{DBE2DA07-CE19-4C9B-A0EC-06D3955056CF}" type="slidenum">
              <a:rPr lang="en-US" altLang="zh-CN" smtClean="0"/>
              <a:pPr/>
              <a:t>‹#›</a:t>
            </a:fld>
            <a:endParaRPr lang="en-US" altLang="zh-CN"/>
          </a:p>
        </p:txBody>
      </p:sp>
      <p:grpSp>
        <p:nvGrpSpPr>
          <p:cNvPr id="5" name="组合 19">
            <a:extLst>
              <a:ext uri="{FF2B5EF4-FFF2-40B4-BE49-F238E27FC236}">
                <a16:creationId xmlns:a16="http://schemas.microsoft.com/office/drawing/2014/main" id="{EC69FC13-AC4D-F12E-E37C-711A71110FCC}"/>
              </a:ext>
            </a:extLst>
          </p:cNvPr>
          <p:cNvGrpSpPr/>
          <p:nvPr userDrawn="1"/>
        </p:nvGrpSpPr>
        <p:grpSpPr>
          <a:xfrm>
            <a:off x="-139481" y="372601"/>
            <a:ext cx="631650" cy="341703"/>
            <a:chOff x="883264" y="476230"/>
            <a:chExt cx="842200" cy="455604"/>
          </a:xfrm>
          <a:solidFill>
            <a:srgbClr val="FFC600"/>
          </a:solidFill>
        </p:grpSpPr>
        <p:sp>
          <p:nvSpPr>
            <p:cNvPr id="6" name="圆角矩形 5">
              <a:extLst>
                <a:ext uri="{FF2B5EF4-FFF2-40B4-BE49-F238E27FC236}">
                  <a16:creationId xmlns:a16="http://schemas.microsoft.com/office/drawing/2014/main" id="{FEA69B54-1524-A956-F925-ED4692754F43}"/>
                </a:ext>
              </a:extLst>
            </p:cNvPr>
            <p:cNvSpPr/>
            <p:nvPr userDrawn="1"/>
          </p:nvSpPr>
          <p:spPr>
            <a:xfrm>
              <a:off x="883264" y="476230"/>
              <a:ext cx="421100" cy="455604"/>
            </a:xfrm>
            <a:prstGeom prst="roundRect">
              <a:avLst>
                <a:gd name="adj" fmla="val 10047"/>
              </a:avLst>
            </a:prstGeom>
            <a:solidFill>
              <a:srgbClr val="242C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100" b="0" i="0" dirty="0">
                <a:solidFill>
                  <a:srgbClr val="6880B1"/>
                </a:solidFill>
                <a:latin typeface="思源黑体" panose="020F0502020204030204" charset="-122"/>
                <a:ea typeface="思源黑体" panose="020F0502020204030204" charset="-122"/>
                <a:cs typeface="思源黑体" panose="020F0502020204030204" charset="-122"/>
              </a:endParaRPr>
            </a:p>
          </p:txBody>
        </p:sp>
        <p:sp>
          <p:nvSpPr>
            <p:cNvPr id="7" name="燕尾形 6">
              <a:extLst>
                <a:ext uri="{FF2B5EF4-FFF2-40B4-BE49-F238E27FC236}">
                  <a16:creationId xmlns:a16="http://schemas.microsoft.com/office/drawing/2014/main" id="{6D43F717-4BFF-ADB8-FC3C-DC87E1E6B1AA}"/>
                </a:ext>
              </a:extLst>
            </p:cNvPr>
            <p:cNvSpPr/>
            <p:nvPr userDrawn="1"/>
          </p:nvSpPr>
          <p:spPr>
            <a:xfrm>
              <a:off x="1375841" y="476230"/>
              <a:ext cx="349623" cy="455604"/>
            </a:xfrm>
            <a:prstGeom prst="chevron">
              <a:avLst/>
            </a:prstGeom>
            <a:solidFill>
              <a:srgbClr val="6880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5">
                <a:solidFill>
                  <a:schemeClr val="tx1"/>
                </a:solidFill>
                <a:latin typeface="思源黑体" panose="020F0502020204030204" charset="-122"/>
                <a:ea typeface="思源黑体" panose="020F0502020204030204" charset="-122"/>
                <a:cs typeface="思源黑体" panose="020F0502020204030204" charset="-122"/>
              </a:endParaRPr>
            </a:p>
          </p:txBody>
        </p:sp>
        <p:sp>
          <p:nvSpPr>
            <p:cNvPr id="8" name="燕尾形 7">
              <a:extLst>
                <a:ext uri="{FF2B5EF4-FFF2-40B4-BE49-F238E27FC236}">
                  <a16:creationId xmlns:a16="http://schemas.microsoft.com/office/drawing/2014/main" id="{0088B8D7-8797-C398-64B6-9D333B7F71B8}"/>
                </a:ext>
              </a:extLst>
            </p:cNvPr>
            <p:cNvSpPr/>
            <p:nvPr userDrawn="1"/>
          </p:nvSpPr>
          <p:spPr>
            <a:xfrm>
              <a:off x="1129553" y="476230"/>
              <a:ext cx="349623" cy="455604"/>
            </a:xfrm>
            <a:prstGeom prst="chevron">
              <a:avLst/>
            </a:prstGeom>
            <a:solidFill>
              <a:srgbClr val="242C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5">
                <a:solidFill>
                  <a:schemeClr val="tx1"/>
                </a:solidFill>
                <a:latin typeface="思源黑体" panose="020F0502020204030204" charset="-122"/>
                <a:ea typeface="思源黑体" panose="020F0502020204030204" charset="-122"/>
                <a:cs typeface="思源黑体" panose="020F0502020204030204" charset="-122"/>
              </a:endParaRPr>
            </a:p>
          </p:txBody>
        </p:sp>
      </p:grpSp>
      <p:sp>
        <p:nvSpPr>
          <p:cNvPr id="9" name="文本占位符 26">
            <a:extLst>
              <a:ext uri="{FF2B5EF4-FFF2-40B4-BE49-F238E27FC236}">
                <a16:creationId xmlns:a16="http://schemas.microsoft.com/office/drawing/2014/main" id="{893646F8-FF0F-37C8-EC53-64F7BBC2A3D1}"/>
              </a:ext>
            </a:extLst>
          </p:cNvPr>
          <p:cNvSpPr>
            <a:spLocks noGrp="1"/>
          </p:cNvSpPr>
          <p:nvPr>
            <p:ph type="body" sz="quarter" idx="11" hasCustomPrompt="1"/>
          </p:nvPr>
        </p:nvSpPr>
        <p:spPr>
          <a:xfrm>
            <a:off x="582038" y="1278636"/>
            <a:ext cx="7357005" cy="2956934"/>
          </a:xfrm>
        </p:spPr>
        <p:txBody>
          <a:bodyPr/>
          <a:lstStyle>
            <a:lvl1pPr marL="171450" indent="-171450">
              <a:lnSpc>
                <a:spcPct val="150000"/>
              </a:lnSpc>
              <a:buClr>
                <a:srgbClr val="FFC600"/>
              </a:buClr>
              <a:buSzPct val="100000"/>
              <a:buFont typeface="Arial" panose="020B0604020202020204"/>
              <a:buChar char="•"/>
              <a:defRPr sz="2400" b="0" i="0">
                <a:solidFill>
                  <a:srgbClr val="242C52"/>
                </a:solidFill>
                <a:latin typeface="Microsoft YaHei" panose="020B0503020204020204" pitchFamily="34" charset="-122"/>
                <a:ea typeface="Microsoft YaHei" panose="020B0503020204020204" pitchFamily="34" charset="-122"/>
                <a:cs typeface="Microsoft YaHei" panose="020B0503020204020204" pitchFamily="34" charset="-122"/>
              </a:defRPr>
            </a:lvl1pPr>
            <a:lvl2pPr marL="514350" indent="-171450">
              <a:lnSpc>
                <a:spcPct val="150000"/>
              </a:lnSpc>
              <a:buClr>
                <a:srgbClr val="FFC600"/>
              </a:buClr>
              <a:buFont typeface="Arial" panose="020B0604020202020204"/>
              <a:buChar char="•"/>
              <a:defRPr b="0" i="0">
                <a:solidFill>
                  <a:srgbClr val="242C52"/>
                </a:solidFill>
                <a:latin typeface="Microsoft YaHei" panose="020B0503020204020204" pitchFamily="34" charset="-122"/>
                <a:ea typeface="Microsoft YaHei" panose="020B0503020204020204" pitchFamily="34" charset="-122"/>
                <a:cs typeface="Microsoft YaHei" panose="020B0503020204020204" pitchFamily="34" charset="-122"/>
              </a:defRPr>
            </a:lvl2pPr>
            <a:lvl3pPr marL="857250" indent="-171450">
              <a:lnSpc>
                <a:spcPct val="150000"/>
              </a:lnSpc>
              <a:buClr>
                <a:srgbClr val="FFC600"/>
              </a:buClr>
              <a:buFont typeface="Arial" panose="020B0604020202020204"/>
              <a:buChar char="•"/>
              <a:defRPr sz="1600" b="0" i="0">
                <a:solidFill>
                  <a:srgbClr val="242C52"/>
                </a:solidFill>
                <a:latin typeface="Microsoft YaHei" panose="020B0503020204020204" pitchFamily="34" charset="-122"/>
                <a:ea typeface="Microsoft YaHei" panose="020B0503020204020204" pitchFamily="34" charset="-122"/>
                <a:cs typeface="Microsoft YaHei" panose="020B0503020204020204" pitchFamily="34" charset="-122"/>
              </a:defRPr>
            </a:lvl3pPr>
            <a:lvl4pPr marL="1200150" indent="-171450">
              <a:lnSpc>
                <a:spcPct val="150000"/>
              </a:lnSpc>
              <a:buClr>
                <a:srgbClr val="FFC600"/>
              </a:buClr>
              <a:buFont typeface="Arial" panose="020B0604020202020204"/>
              <a:buChar char="•"/>
              <a:defRPr sz="1400" b="0" i="0">
                <a:solidFill>
                  <a:srgbClr val="242C52"/>
                </a:solidFill>
                <a:latin typeface="Microsoft YaHei" panose="020B0503020204020204" pitchFamily="34" charset="-122"/>
                <a:ea typeface="Microsoft YaHei" panose="020B0503020204020204" pitchFamily="34" charset="-122"/>
                <a:cs typeface="Microsoft YaHei" panose="020B0503020204020204" pitchFamily="34" charset="-122"/>
              </a:defRPr>
            </a:lvl4pPr>
            <a:lvl5pPr marL="1371600" indent="0">
              <a:lnSpc>
                <a:spcPct val="150000"/>
              </a:lnSpc>
              <a:buClr>
                <a:srgbClr val="FFC600"/>
              </a:buClr>
              <a:buFont typeface="Arial" panose="020B0604020202020204"/>
              <a:buNone/>
              <a:defRPr sz="1600" b="0" i="0">
                <a:solidFill>
                  <a:srgbClr val="242C52"/>
                </a:solidFill>
                <a:latin typeface="Microsoft YaHei" panose="020B0503020204020204" pitchFamily="34" charset="-122"/>
                <a:ea typeface="Microsoft YaHei" panose="020B0503020204020204" pitchFamily="34" charset="-122"/>
                <a:cs typeface="Microsoft YaHei" panose="020B0503020204020204" pitchFamily="34" charset="-122"/>
              </a:defRPr>
            </a:lvl5pPr>
          </a:lstStyle>
          <a:p>
            <a:pPr lvl="0"/>
            <a:r>
              <a:rPr kumimoji="1" lang="zh-CN" altLang="en-US" dirty="0"/>
              <a:t> 单击此处编辑母版文本样式</a:t>
            </a:r>
          </a:p>
          <a:p>
            <a:pPr lvl="1"/>
            <a:r>
              <a:rPr kumimoji="1" lang="zh-CN" altLang="en-US" dirty="0"/>
              <a:t> 二级</a:t>
            </a:r>
          </a:p>
          <a:p>
            <a:pPr lvl="2"/>
            <a:r>
              <a:rPr kumimoji="1" lang="zh-CN" altLang="en-US" dirty="0"/>
              <a:t> 三级</a:t>
            </a:r>
          </a:p>
          <a:p>
            <a:pPr lvl="3"/>
            <a:r>
              <a:rPr kumimoji="1" lang="zh-CN" altLang="en-US" dirty="0"/>
              <a:t> 四级</a:t>
            </a:r>
          </a:p>
        </p:txBody>
      </p:sp>
      <p:pic>
        <p:nvPicPr>
          <p:cNvPr id="10" name="图片 9">
            <a:extLst>
              <a:ext uri="{FF2B5EF4-FFF2-40B4-BE49-F238E27FC236}">
                <a16:creationId xmlns:a16="http://schemas.microsoft.com/office/drawing/2014/main" id="{A5BFE0F4-7A31-5E46-859D-7931E726D192}"/>
              </a:ext>
            </a:extLst>
          </p:cNvPr>
          <p:cNvPicPr>
            <a:picLocks noChangeAspect="1"/>
          </p:cNvPicPr>
          <p:nvPr userDrawn="1"/>
        </p:nvPicPr>
        <p:blipFill>
          <a:blip r:embed="rId2"/>
          <a:stretch>
            <a:fillRect/>
          </a:stretch>
        </p:blipFill>
        <p:spPr>
          <a:xfrm>
            <a:off x="7502253" y="4653090"/>
            <a:ext cx="1519827" cy="386943"/>
          </a:xfrm>
          <a:prstGeom prst="rect">
            <a:avLst/>
          </a:prstGeom>
        </p:spPr>
      </p:pic>
    </p:spTree>
    <p:extLst>
      <p:ext uri="{BB962C8B-B14F-4D97-AF65-F5344CB8AC3E}">
        <p14:creationId xmlns:p14="http://schemas.microsoft.com/office/powerpoint/2010/main" val="177285029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空白">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a:xfrm>
            <a:off x="0" y="4908948"/>
            <a:ext cx="9144000" cy="201216"/>
          </a:xfrm>
          <a:prstGeom prst="rect">
            <a:avLst/>
          </a:prstGeom>
        </p:spPr>
        <p:txBody>
          <a:bodyPr/>
          <a:lstStyle>
            <a:lvl1pPr>
              <a:defRPr/>
            </a:lvl1pPr>
          </a:lstStyle>
          <a:p>
            <a:fld id="{768BECB6-6F87-4AA7-A36C-D5289AC9CF42}" type="slidenum">
              <a:rPr lang="en-US" altLang="zh-CN"/>
              <a:pPr/>
              <a:t>‹#›</a:t>
            </a:fld>
            <a:endParaRPr lang="en-US" altLang="zh-CN"/>
          </a:p>
        </p:txBody>
      </p:sp>
      <p:grpSp>
        <p:nvGrpSpPr>
          <p:cNvPr id="3" name="组合 19">
            <a:extLst>
              <a:ext uri="{FF2B5EF4-FFF2-40B4-BE49-F238E27FC236}">
                <a16:creationId xmlns:a16="http://schemas.microsoft.com/office/drawing/2014/main" id="{6118ABC9-4F7D-5FCA-CC84-2F7BDFA101F1}"/>
              </a:ext>
            </a:extLst>
          </p:cNvPr>
          <p:cNvGrpSpPr/>
          <p:nvPr userDrawn="1"/>
        </p:nvGrpSpPr>
        <p:grpSpPr>
          <a:xfrm>
            <a:off x="-139481" y="372601"/>
            <a:ext cx="631650" cy="341703"/>
            <a:chOff x="883264" y="476230"/>
            <a:chExt cx="842200" cy="455604"/>
          </a:xfrm>
          <a:solidFill>
            <a:srgbClr val="FFC600"/>
          </a:solidFill>
        </p:grpSpPr>
        <p:sp>
          <p:nvSpPr>
            <p:cNvPr id="4" name="圆角矩形 3">
              <a:extLst>
                <a:ext uri="{FF2B5EF4-FFF2-40B4-BE49-F238E27FC236}">
                  <a16:creationId xmlns:a16="http://schemas.microsoft.com/office/drawing/2014/main" id="{307CF67F-2220-DA49-2E06-A860F7C16236}"/>
                </a:ext>
              </a:extLst>
            </p:cNvPr>
            <p:cNvSpPr/>
            <p:nvPr userDrawn="1"/>
          </p:nvSpPr>
          <p:spPr>
            <a:xfrm>
              <a:off x="883264" y="476230"/>
              <a:ext cx="421100" cy="455604"/>
            </a:xfrm>
            <a:prstGeom prst="roundRect">
              <a:avLst>
                <a:gd name="adj" fmla="val 10047"/>
              </a:avLst>
            </a:prstGeom>
            <a:solidFill>
              <a:srgbClr val="242C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100" b="0" i="0" dirty="0">
                <a:solidFill>
                  <a:srgbClr val="6880B1"/>
                </a:solidFill>
                <a:latin typeface="思源黑体" panose="020F0502020204030204" charset="-122"/>
                <a:ea typeface="思源黑体" panose="020F0502020204030204" charset="-122"/>
                <a:cs typeface="思源黑体" panose="020F0502020204030204" charset="-122"/>
              </a:endParaRPr>
            </a:p>
          </p:txBody>
        </p:sp>
        <p:sp>
          <p:nvSpPr>
            <p:cNvPr id="5" name="燕尾形 4">
              <a:extLst>
                <a:ext uri="{FF2B5EF4-FFF2-40B4-BE49-F238E27FC236}">
                  <a16:creationId xmlns:a16="http://schemas.microsoft.com/office/drawing/2014/main" id="{1E81558A-717B-0009-F939-A62E8F163642}"/>
                </a:ext>
              </a:extLst>
            </p:cNvPr>
            <p:cNvSpPr/>
            <p:nvPr userDrawn="1"/>
          </p:nvSpPr>
          <p:spPr>
            <a:xfrm>
              <a:off x="1375841" y="476230"/>
              <a:ext cx="349623" cy="455604"/>
            </a:xfrm>
            <a:prstGeom prst="chevron">
              <a:avLst/>
            </a:prstGeom>
            <a:solidFill>
              <a:srgbClr val="6880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5">
                <a:solidFill>
                  <a:schemeClr val="tx1"/>
                </a:solidFill>
                <a:latin typeface="思源黑体" panose="020F0502020204030204" charset="-122"/>
                <a:ea typeface="思源黑体" panose="020F0502020204030204" charset="-122"/>
                <a:cs typeface="思源黑体" panose="020F0502020204030204" charset="-122"/>
              </a:endParaRPr>
            </a:p>
          </p:txBody>
        </p:sp>
        <p:sp>
          <p:nvSpPr>
            <p:cNvPr id="6" name="燕尾形 5">
              <a:extLst>
                <a:ext uri="{FF2B5EF4-FFF2-40B4-BE49-F238E27FC236}">
                  <a16:creationId xmlns:a16="http://schemas.microsoft.com/office/drawing/2014/main" id="{DBCF7CB8-CB74-7924-7C11-9B998EDBDADA}"/>
                </a:ext>
              </a:extLst>
            </p:cNvPr>
            <p:cNvSpPr/>
            <p:nvPr userDrawn="1"/>
          </p:nvSpPr>
          <p:spPr>
            <a:xfrm>
              <a:off x="1129553" y="476230"/>
              <a:ext cx="349623" cy="455604"/>
            </a:xfrm>
            <a:prstGeom prst="chevron">
              <a:avLst/>
            </a:prstGeom>
            <a:solidFill>
              <a:srgbClr val="242C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5">
                <a:solidFill>
                  <a:schemeClr val="tx1"/>
                </a:solidFill>
                <a:latin typeface="思源黑体" panose="020F0502020204030204" charset="-122"/>
                <a:ea typeface="思源黑体" panose="020F0502020204030204" charset="-122"/>
                <a:cs typeface="思源黑体" panose="020F0502020204030204" charset="-122"/>
              </a:endParaRPr>
            </a:p>
          </p:txBody>
        </p:sp>
      </p:grpSp>
      <p:sp>
        <p:nvSpPr>
          <p:cNvPr id="7" name="标题 1">
            <a:extLst>
              <a:ext uri="{FF2B5EF4-FFF2-40B4-BE49-F238E27FC236}">
                <a16:creationId xmlns:a16="http://schemas.microsoft.com/office/drawing/2014/main" id="{1DEF6D5C-EA28-244B-C05B-B29FD05BA20A}"/>
              </a:ext>
            </a:extLst>
          </p:cNvPr>
          <p:cNvSpPr>
            <a:spLocks noGrp="1"/>
          </p:cNvSpPr>
          <p:nvPr>
            <p:ph type="title"/>
          </p:nvPr>
        </p:nvSpPr>
        <p:spPr>
          <a:xfrm>
            <a:off x="545777" y="232540"/>
            <a:ext cx="7338557" cy="600799"/>
          </a:xfrm>
        </p:spPr>
        <p:txBody>
          <a:bodyPr>
            <a:normAutofit/>
          </a:bodyPr>
          <a:lstStyle>
            <a:lvl1pPr marL="0" indent="0" algn="l" defTabSz="685800" rtl="0" eaLnBrk="1" latinLnBrk="0" hangingPunct="1">
              <a:lnSpc>
                <a:spcPct val="90000"/>
              </a:lnSpc>
              <a:spcBef>
                <a:spcPct val="0"/>
              </a:spcBef>
              <a:buClr>
                <a:schemeClr val="accent4"/>
              </a:buClr>
              <a:buFontTx/>
              <a:buNone/>
              <a:defRPr kumimoji="1" lang="zh-CN" altLang="en-US" sz="2800" b="1" i="0" kern="1200" dirty="0">
                <a:solidFill>
                  <a:srgbClr val="0070C0"/>
                </a:solidFill>
                <a:latin typeface="Microsoft YaHei" panose="020B0503020204020204" pitchFamily="34" charset="-122"/>
                <a:ea typeface="Microsoft YaHei" panose="020B0503020204020204" pitchFamily="34" charset="-122"/>
                <a:cs typeface="思源黑体" panose="020F0502020204030204" charset="-122"/>
              </a:defRPr>
            </a:lvl1pPr>
          </a:lstStyle>
          <a:p>
            <a:r>
              <a:rPr lang="zh-CN" altLang="en-US" dirty="0"/>
              <a:t>单击此处编辑母版标题样式</a:t>
            </a:r>
          </a:p>
        </p:txBody>
      </p:sp>
      <p:pic>
        <p:nvPicPr>
          <p:cNvPr id="8" name="图片 7">
            <a:extLst>
              <a:ext uri="{FF2B5EF4-FFF2-40B4-BE49-F238E27FC236}">
                <a16:creationId xmlns:a16="http://schemas.microsoft.com/office/drawing/2014/main" id="{1504896A-D7F7-2D95-D373-351BE84C97C6}"/>
              </a:ext>
            </a:extLst>
          </p:cNvPr>
          <p:cNvPicPr>
            <a:picLocks noChangeAspect="1"/>
          </p:cNvPicPr>
          <p:nvPr userDrawn="1"/>
        </p:nvPicPr>
        <p:blipFill>
          <a:blip r:embed="rId2"/>
          <a:stretch>
            <a:fillRect/>
          </a:stretch>
        </p:blipFill>
        <p:spPr>
          <a:xfrm>
            <a:off x="7502253" y="4579468"/>
            <a:ext cx="1519827" cy="386943"/>
          </a:xfrm>
          <a:prstGeom prst="rect">
            <a:avLst/>
          </a:prstGeom>
        </p:spPr>
      </p:pic>
    </p:spTree>
    <p:extLst>
      <p:ext uri="{BB962C8B-B14F-4D97-AF65-F5344CB8AC3E}">
        <p14:creationId xmlns:p14="http://schemas.microsoft.com/office/powerpoint/2010/main" val="20292290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内容页标准版式">
    <p:spTree>
      <p:nvGrpSpPr>
        <p:cNvPr id="1" name=""/>
        <p:cNvGrpSpPr/>
        <p:nvPr/>
      </p:nvGrpSpPr>
      <p:grpSpPr>
        <a:xfrm>
          <a:off x="0" y="0"/>
          <a:ext cx="0" cy="0"/>
          <a:chOff x="0" y="0"/>
          <a:chExt cx="0" cy="0"/>
        </a:xfrm>
      </p:grpSpPr>
      <p:sp>
        <p:nvSpPr>
          <p:cNvPr id="10" name="标题 18"/>
          <p:cNvSpPr>
            <a:spLocks noGrp="1"/>
          </p:cNvSpPr>
          <p:nvPr>
            <p:ph type="title"/>
          </p:nvPr>
        </p:nvSpPr>
        <p:spPr>
          <a:xfrm>
            <a:off x="582038" y="280792"/>
            <a:ext cx="8161119" cy="523875"/>
          </a:xfrm>
        </p:spPr>
        <p:txBody>
          <a:bodyPr>
            <a:noAutofit/>
          </a:bodyPr>
          <a:lstStyle>
            <a:lvl1pPr marL="0" indent="0" algn="l" defTabSz="685800" rtl="0" eaLnBrk="1" latinLnBrk="0" hangingPunct="1">
              <a:lnSpc>
                <a:spcPct val="90000"/>
              </a:lnSpc>
              <a:spcBef>
                <a:spcPct val="0"/>
              </a:spcBef>
              <a:buClr>
                <a:schemeClr val="accent4"/>
              </a:buClr>
              <a:buFontTx/>
              <a:buNone/>
              <a:defRPr kumimoji="1" lang="zh-CN" altLang="en-US" sz="2800" b="1" i="0" kern="1200" dirty="0">
                <a:solidFill>
                  <a:srgbClr val="0070C0"/>
                </a:solidFill>
                <a:latin typeface="Microsoft YaHei" panose="020B0503020204020204" pitchFamily="34" charset="-122"/>
                <a:ea typeface="Microsoft YaHei" panose="020B0503020204020204" pitchFamily="34" charset="-122"/>
                <a:cs typeface="思源黑体" panose="020F0502020204030204" charset="-122"/>
              </a:defRPr>
            </a:lvl1pPr>
          </a:lstStyle>
          <a:p>
            <a:r>
              <a:rPr kumimoji="1" lang="zh-CN" altLang="en-US" dirty="0"/>
              <a:t>单击此处编辑母版标题样式</a:t>
            </a:r>
          </a:p>
        </p:txBody>
      </p:sp>
      <p:grpSp>
        <p:nvGrpSpPr>
          <p:cNvPr id="13" name="组合 19"/>
          <p:cNvGrpSpPr/>
          <p:nvPr userDrawn="1"/>
        </p:nvGrpSpPr>
        <p:grpSpPr>
          <a:xfrm>
            <a:off x="-139481" y="372601"/>
            <a:ext cx="631650" cy="341703"/>
            <a:chOff x="883264" y="476230"/>
            <a:chExt cx="842200" cy="455604"/>
          </a:xfrm>
          <a:solidFill>
            <a:srgbClr val="FFC600"/>
          </a:solidFill>
        </p:grpSpPr>
        <p:sp>
          <p:nvSpPr>
            <p:cNvPr id="15" name="圆角矩形 14"/>
            <p:cNvSpPr/>
            <p:nvPr userDrawn="1"/>
          </p:nvSpPr>
          <p:spPr>
            <a:xfrm>
              <a:off x="883264" y="476230"/>
              <a:ext cx="421100" cy="455604"/>
            </a:xfrm>
            <a:prstGeom prst="roundRect">
              <a:avLst>
                <a:gd name="adj" fmla="val 10047"/>
              </a:avLst>
            </a:prstGeom>
            <a:solidFill>
              <a:srgbClr val="242C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100" b="0" i="0" dirty="0">
                <a:solidFill>
                  <a:srgbClr val="6880B1"/>
                </a:solidFill>
                <a:latin typeface="思源黑体" panose="020F0502020204030204" charset="-122"/>
                <a:ea typeface="思源黑体" panose="020F0502020204030204" charset="-122"/>
                <a:cs typeface="思源黑体" panose="020F0502020204030204" charset="-122"/>
              </a:endParaRPr>
            </a:p>
          </p:txBody>
        </p:sp>
        <p:sp>
          <p:nvSpPr>
            <p:cNvPr id="16" name="燕尾形 15"/>
            <p:cNvSpPr/>
            <p:nvPr userDrawn="1"/>
          </p:nvSpPr>
          <p:spPr>
            <a:xfrm>
              <a:off x="1375841" y="476230"/>
              <a:ext cx="349623" cy="455604"/>
            </a:xfrm>
            <a:prstGeom prst="chevron">
              <a:avLst/>
            </a:prstGeom>
            <a:solidFill>
              <a:srgbClr val="6880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5">
                <a:solidFill>
                  <a:schemeClr val="tx1"/>
                </a:solidFill>
                <a:latin typeface="思源黑体" panose="020F0502020204030204" charset="-122"/>
                <a:ea typeface="思源黑体" panose="020F0502020204030204" charset="-122"/>
                <a:cs typeface="思源黑体" panose="020F0502020204030204" charset="-122"/>
              </a:endParaRPr>
            </a:p>
          </p:txBody>
        </p:sp>
        <p:sp>
          <p:nvSpPr>
            <p:cNvPr id="17" name="燕尾形 16"/>
            <p:cNvSpPr/>
            <p:nvPr userDrawn="1"/>
          </p:nvSpPr>
          <p:spPr>
            <a:xfrm>
              <a:off x="1129553" y="476230"/>
              <a:ext cx="349623" cy="455604"/>
            </a:xfrm>
            <a:prstGeom prst="chevron">
              <a:avLst/>
            </a:prstGeom>
            <a:solidFill>
              <a:srgbClr val="242C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5">
                <a:solidFill>
                  <a:schemeClr val="tx1"/>
                </a:solidFill>
                <a:latin typeface="思源黑体" panose="020F0502020204030204" charset="-122"/>
                <a:ea typeface="思源黑体" panose="020F0502020204030204" charset="-122"/>
                <a:cs typeface="思源黑体" panose="020F0502020204030204" charset="-122"/>
              </a:endParaRPr>
            </a:p>
          </p:txBody>
        </p:sp>
      </p:grpSp>
      <p:pic>
        <p:nvPicPr>
          <p:cNvPr id="2" name="图片 1">
            <a:extLst>
              <a:ext uri="{FF2B5EF4-FFF2-40B4-BE49-F238E27FC236}">
                <a16:creationId xmlns:a16="http://schemas.microsoft.com/office/drawing/2014/main" id="{2180E710-DC63-F434-40DE-02365645191E}"/>
              </a:ext>
            </a:extLst>
          </p:cNvPr>
          <p:cNvPicPr>
            <a:picLocks noChangeAspect="1"/>
          </p:cNvPicPr>
          <p:nvPr userDrawn="1"/>
        </p:nvPicPr>
        <p:blipFill>
          <a:blip r:embed="rId2"/>
          <a:stretch>
            <a:fillRect/>
          </a:stretch>
        </p:blipFill>
        <p:spPr>
          <a:xfrm>
            <a:off x="7502253" y="4579468"/>
            <a:ext cx="1519827" cy="386943"/>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内容页标准版式">
    <p:spTree>
      <p:nvGrpSpPr>
        <p:cNvPr id="1" name=""/>
        <p:cNvGrpSpPr/>
        <p:nvPr/>
      </p:nvGrpSpPr>
      <p:grpSpPr>
        <a:xfrm>
          <a:off x="0" y="0"/>
          <a:ext cx="0" cy="0"/>
          <a:chOff x="0" y="0"/>
          <a:chExt cx="0" cy="0"/>
        </a:xfrm>
      </p:grpSpPr>
      <p:sp>
        <p:nvSpPr>
          <p:cNvPr id="10" name="标题 18"/>
          <p:cNvSpPr>
            <a:spLocks noGrp="1"/>
          </p:cNvSpPr>
          <p:nvPr>
            <p:ph type="title"/>
          </p:nvPr>
        </p:nvSpPr>
        <p:spPr>
          <a:xfrm>
            <a:off x="582038" y="280792"/>
            <a:ext cx="8161119" cy="523875"/>
          </a:xfrm>
        </p:spPr>
        <p:txBody>
          <a:bodyPr>
            <a:noAutofit/>
          </a:bodyPr>
          <a:lstStyle>
            <a:lvl1pPr marL="0" indent="0" algn="l">
              <a:buClr>
                <a:schemeClr val="accent4"/>
              </a:buClr>
              <a:buFontTx/>
              <a:buNone/>
              <a:defRPr sz="2800" b="1" i="0">
                <a:solidFill>
                  <a:srgbClr val="0070C0"/>
                </a:solidFill>
                <a:latin typeface="Microsoft YaHei" panose="020B0503020204020204" pitchFamily="34" charset="-122"/>
                <a:ea typeface="Microsoft YaHei" panose="020B0503020204020204" pitchFamily="34" charset="-122"/>
              </a:defRPr>
            </a:lvl1pPr>
          </a:lstStyle>
          <a:p>
            <a:r>
              <a:rPr kumimoji="1" lang="zh-CN" altLang="en-US" dirty="0"/>
              <a:t>单击此处编辑母版标题样式</a:t>
            </a:r>
          </a:p>
        </p:txBody>
      </p:sp>
      <p:grpSp>
        <p:nvGrpSpPr>
          <p:cNvPr id="13" name="组合 19"/>
          <p:cNvGrpSpPr/>
          <p:nvPr userDrawn="1"/>
        </p:nvGrpSpPr>
        <p:grpSpPr>
          <a:xfrm>
            <a:off x="-139481" y="372601"/>
            <a:ext cx="631650" cy="341703"/>
            <a:chOff x="883264" y="476230"/>
            <a:chExt cx="842200" cy="455604"/>
          </a:xfrm>
          <a:solidFill>
            <a:srgbClr val="FFC600"/>
          </a:solidFill>
        </p:grpSpPr>
        <p:sp>
          <p:nvSpPr>
            <p:cNvPr id="15" name="圆角矩形 14"/>
            <p:cNvSpPr/>
            <p:nvPr userDrawn="1"/>
          </p:nvSpPr>
          <p:spPr>
            <a:xfrm>
              <a:off x="883264" y="476230"/>
              <a:ext cx="421100" cy="455604"/>
            </a:xfrm>
            <a:prstGeom prst="roundRect">
              <a:avLst>
                <a:gd name="adj" fmla="val 10047"/>
              </a:avLst>
            </a:prstGeom>
            <a:solidFill>
              <a:srgbClr val="242C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100" b="0" i="0" dirty="0">
                <a:solidFill>
                  <a:srgbClr val="6880B1"/>
                </a:solidFill>
                <a:latin typeface="思源黑体" panose="020F0502020204030204" charset="-122"/>
                <a:ea typeface="思源黑体" panose="020F0502020204030204" charset="-122"/>
                <a:cs typeface="思源黑体" panose="020F0502020204030204" charset="-122"/>
              </a:endParaRPr>
            </a:p>
          </p:txBody>
        </p:sp>
        <p:sp>
          <p:nvSpPr>
            <p:cNvPr id="16" name="燕尾形 15"/>
            <p:cNvSpPr/>
            <p:nvPr userDrawn="1"/>
          </p:nvSpPr>
          <p:spPr>
            <a:xfrm>
              <a:off x="1375841" y="476230"/>
              <a:ext cx="349623" cy="455604"/>
            </a:xfrm>
            <a:prstGeom prst="chevron">
              <a:avLst/>
            </a:prstGeom>
            <a:solidFill>
              <a:srgbClr val="6880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5">
                <a:solidFill>
                  <a:schemeClr val="tx1"/>
                </a:solidFill>
                <a:latin typeface="思源黑体" panose="020F0502020204030204" charset="-122"/>
                <a:ea typeface="思源黑体" panose="020F0502020204030204" charset="-122"/>
                <a:cs typeface="思源黑体" panose="020F0502020204030204" charset="-122"/>
              </a:endParaRPr>
            </a:p>
          </p:txBody>
        </p:sp>
        <p:sp>
          <p:nvSpPr>
            <p:cNvPr id="17" name="燕尾形 16"/>
            <p:cNvSpPr/>
            <p:nvPr userDrawn="1"/>
          </p:nvSpPr>
          <p:spPr>
            <a:xfrm>
              <a:off x="1129553" y="476230"/>
              <a:ext cx="349623" cy="455604"/>
            </a:xfrm>
            <a:prstGeom prst="chevron">
              <a:avLst/>
            </a:prstGeom>
            <a:solidFill>
              <a:srgbClr val="242C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5">
                <a:solidFill>
                  <a:schemeClr val="tx1"/>
                </a:solidFill>
                <a:latin typeface="思源黑体" panose="020F0502020204030204" charset="-122"/>
                <a:ea typeface="思源黑体" panose="020F0502020204030204" charset="-122"/>
                <a:cs typeface="思源黑体" panose="020F0502020204030204" charset="-122"/>
              </a:endParaRPr>
            </a:p>
          </p:txBody>
        </p:sp>
      </p:grpSp>
      <p:sp>
        <p:nvSpPr>
          <p:cNvPr id="8" name="文本占位符 26"/>
          <p:cNvSpPr>
            <a:spLocks noGrp="1"/>
          </p:cNvSpPr>
          <p:nvPr>
            <p:ph type="body" sz="quarter" idx="10" hasCustomPrompt="1"/>
          </p:nvPr>
        </p:nvSpPr>
        <p:spPr>
          <a:xfrm>
            <a:off x="582038" y="1278636"/>
            <a:ext cx="7128035" cy="2233865"/>
          </a:xfrm>
        </p:spPr>
        <p:txBody>
          <a:bodyPr/>
          <a:lstStyle>
            <a:lvl1pPr marL="171450" indent="-171450">
              <a:lnSpc>
                <a:spcPct val="150000"/>
              </a:lnSpc>
              <a:buClr>
                <a:srgbClr val="FFC600"/>
              </a:buClr>
              <a:buSzPct val="100000"/>
              <a:buFont typeface="Arial" panose="020B0604020202020204"/>
              <a:buChar char="•"/>
              <a:defRPr sz="2400" b="0" i="0">
                <a:solidFill>
                  <a:srgbClr val="242C52"/>
                </a:solidFill>
                <a:latin typeface="Microsoft YaHei" panose="020B0503020204020204" pitchFamily="34" charset="-122"/>
                <a:ea typeface="Microsoft YaHei" panose="020B0503020204020204" pitchFamily="34" charset="-122"/>
                <a:cs typeface="Microsoft YaHei" panose="020B0503020204020204" pitchFamily="34" charset="-122"/>
              </a:defRPr>
            </a:lvl1pPr>
            <a:lvl2pPr marL="514350" indent="-171450">
              <a:lnSpc>
                <a:spcPct val="150000"/>
              </a:lnSpc>
              <a:buClr>
                <a:srgbClr val="FFC600"/>
              </a:buClr>
              <a:buFont typeface="Arial" panose="020B0604020202020204"/>
              <a:buChar char="•"/>
              <a:defRPr b="0" i="0">
                <a:solidFill>
                  <a:srgbClr val="242C52"/>
                </a:solidFill>
                <a:latin typeface="Microsoft YaHei" panose="020B0503020204020204" pitchFamily="34" charset="-122"/>
                <a:ea typeface="Microsoft YaHei" panose="020B0503020204020204" pitchFamily="34" charset="-122"/>
                <a:cs typeface="Microsoft YaHei" panose="020B0503020204020204" pitchFamily="34" charset="-122"/>
              </a:defRPr>
            </a:lvl2pPr>
            <a:lvl3pPr marL="857250" indent="-171450">
              <a:lnSpc>
                <a:spcPct val="150000"/>
              </a:lnSpc>
              <a:buClr>
                <a:srgbClr val="FFC600"/>
              </a:buClr>
              <a:buFont typeface="Arial" panose="020B0604020202020204"/>
              <a:buChar char="•"/>
              <a:defRPr sz="1600" b="0" i="0">
                <a:solidFill>
                  <a:srgbClr val="242C52"/>
                </a:solidFill>
                <a:latin typeface="Microsoft YaHei" panose="020B0503020204020204" pitchFamily="34" charset="-122"/>
                <a:ea typeface="Microsoft YaHei" panose="020B0503020204020204" pitchFamily="34" charset="-122"/>
                <a:cs typeface="Microsoft YaHei" panose="020B0503020204020204" pitchFamily="34" charset="-122"/>
              </a:defRPr>
            </a:lvl3pPr>
            <a:lvl4pPr marL="1200150" indent="-171450">
              <a:lnSpc>
                <a:spcPct val="150000"/>
              </a:lnSpc>
              <a:buClr>
                <a:srgbClr val="FFC600"/>
              </a:buClr>
              <a:buFont typeface="Arial" panose="020B0604020202020204"/>
              <a:buChar char="•"/>
              <a:defRPr sz="1400" b="0" i="0">
                <a:solidFill>
                  <a:srgbClr val="242C52"/>
                </a:solidFill>
                <a:latin typeface="Microsoft YaHei" panose="020B0503020204020204" pitchFamily="34" charset="-122"/>
                <a:ea typeface="Microsoft YaHei" panose="020B0503020204020204" pitchFamily="34" charset="-122"/>
                <a:cs typeface="Microsoft YaHei" panose="020B0503020204020204" pitchFamily="34" charset="-122"/>
              </a:defRPr>
            </a:lvl4pPr>
            <a:lvl5pPr marL="1371600" indent="0">
              <a:lnSpc>
                <a:spcPct val="150000"/>
              </a:lnSpc>
              <a:buClr>
                <a:srgbClr val="FFC600"/>
              </a:buClr>
              <a:buFont typeface="Arial" panose="020B0604020202020204"/>
              <a:buNone/>
              <a:defRPr sz="1600" b="0" i="0">
                <a:solidFill>
                  <a:srgbClr val="242C52"/>
                </a:solidFill>
                <a:latin typeface="Microsoft YaHei" panose="020B0503020204020204" pitchFamily="34" charset="-122"/>
                <a:ea typeface="Microsoft YaHei" panose="020B0503020204020204" pitchFamily="34" charset="-122"/>
                <a:cs typeface="Microsoft YaHei" panose="020B0503020204020204" pitchFamily="34" charset="-122"/>
              </a:defRPr>
            </a:lvl5pPr>
          </a:lstStyle>
          <a:p>
            <a:pPr lvl="0"/>
            <a:r>
              <a:rPr kumimoji="1" lang="zh-CN" altLang="en-US" dirty="0"/>
              <a:t> 单击此处编辑母版文本样式</a:t>
            </a:r>
          </a:p>
          <a:p>
            <a:pPr lvl="1"/>
            <a:r>
              <a:rPr kumimoji="1" lang="zh-CN" altLang="en-US" dirty="0"/>
              <a:t> 二级</a:t>
            </a:r>
          </a:p>
          <a:p>
            <a:pPr lvl="2"/>
            <a:r>
              <a:rPr kumimoji="1" lang="zh-CN" altLang="en-US" dirty="0"/>
              <a:t> 三级</a:t>
            </a:r>
          </a:p>
          <a:p>
            <a:pPr lvl="3"/>
            <a:r>
              <a:rPr kumimoji="1" lang="zh-CN" altLang="en-US" dirty="0"/>
              <a:t> 四级</a:t>
            </a:r>
          </a:p>
        </p:txBody>
      </p:sp>
      <p:sp>
        <p:nvSpPr>
          <p:cNvPr id="11" name="矩形 10"/>
          <p:cNvSpPr/>
          <p:nvPr userDrawn="1"/>
        </p:nvSpPr>
        <p:spPr>
          <a:xfrm flipV="1">
            <a:off x="0" y="5070928"/>
            <a:ext cx="9144000" cy="118287"/>
          </a:xfrm>
          <a:prstGeom prst="rect">
            <a:avLst/>
          </a:prstGeom>
          <a:solidFill>
            <a:srgbClr val="242C5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highlight>
                <a:srgbClr val="242C52"/>
              </a:highlight>
              <a:latin typeface="思源黑体" panose="020F0502020204030204" charset="-122"/>
              <a:ea typeface="思源黑体" panose="020F0502020204030204" charset="-122"/>
              <a:cs typeface="思源黑体" panose="020F0502020204030204" charset="-122"/>
            </a:endParaRPr>
          </a:p>
        </p:txBody>
      </p:sp>
      <p:pic>
        <p:nvPicPr>
          <p:cNvPr id="3" name="图片 2">
            <a:extLst>
              <a:ext uri="{FF2B5EF4-FFF2-40B4-BE49-F238E27FC236}">
                <a16:creationId xmlns:a16="http://schemas.microsoft.com/office/drawing/2014/main" id="{3AE9EF5C-CB56-40EE-620D-C8B40FB83375}"/>
              </a:ext>
            </a:extLst>
          </p:cNvPr>
          <p:cNvPicPr>
            <a:picLocks noChangeAspect="1"/>
          </p:cNvPicPr>
          <p:nvPr userDrawn="1"/>
        </p:nvPicPr>
        <p:blipFill>
          <a:blip r:embed="rId2"/>
          <a:stretch>
            <a:fillRect/>
          </a:stretch>
        </p:blipFill>
        <p:spPr>
          <a:xfrm>
            <a:off x="7502253" y="4579468"/>
            <a:ext cx="1519827" cy="386943"/>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章节页">
    <p:spTree>
      <p:nvGrpSpPr>
        <p:cNvPr id="1" name=""/>
        <p:cNvGrpSpPr/>
        <p:nvPr/>
      </p:nvGrpSpPr>
      <p:grpSpPr>
        <a:xfrm>
          <a:off x="0" y="0"/>
          <a:ext cx="0" cy="0"/>
          <a:chOff x="0" y="0"/>
          <a:chExt cx="0" cy="0"/>
        </a:xfrm>
      </p:grpSpPr>
      <p:sp>
        <p:nvSpPr>
          <p:cNvPr id="17" name="矩形 16"/>
          <p:cNvSpPr/>
          <p:nvPr userDrawn="1"/>
        </p:nvSpPr>
        <p:spPr>
          <a:xfrm>
            <a:off x="0" y="2124074"/>
            <a:ext cx="9144000" cy="886279"/>
          </a:xfrm>
          <a:prstGeom prst="rect">
            <a:avLst/>
          </a:prstGeom>
          <a:solidFill>
            <a:srgbClr val="242C5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atin typeface="思源黑体" panose="020F0502020204030204" charset="-122"/>
              <a:ea typeface="思源黑体" panose="020F0502020204030204" charset="-122"/>
              <a:cs typeface="思源黑体" panose="020F0502020204030204" charset="-122"/>
            </a:endParaRPr>
          </a:p>
        </p:txBody>
      </p:sp>
      <p:sp>
        <p:nvSpPr>
          <p:cNvPr id="19" name="标题 18"/>
          <p:cNvSpPr>
            <a:spLocks noGrp="1"/>
          </p:cNvSpPr>
          <p:nvPr>
            <p:ph type="title"/>
          </p:nvPr>
        </p:nvSpPr>
        <p:spPr>
          <a:xfrm>
            <a:off x="1007986" y="2115004"/>
            <a:ext cx="7128035" cy="895350"/>
          </a:xfrm>
        </p:spPr>
        <p:txBody>
          <a:bodyPr>
            <a:normAutofit/>
          </a:bodyPr>
          <a:lstStyle>
            <a:lvl1pPr marL="0" indent="0" algn="ctr">
              <a:buClr>
                <a:schemeClr val="accent4"/>
              </a:buClr>
              <a:buFontTx/>
              <a:buNone/>
              <a:defRPr sz="3600" b="0" i="0">
                <a:solidFill>
                  <a:schemeClr val="bg1"/>
                </a:solidFill>
                <a:latin typeface="思源黑体 Bold" panose="020B0800000000000000" charset="-122"/>
                <a:ea typeface="思源黑体 Bold" panose="020B0800000000000000" charset="-122"/>
              </a:defRPr>
            </a:lvl1pPr>
          </a:lstStyle>
          <a:p>
            <a:r>
              <a:rPr kumimoji="1" lang="zh-CN" altLang="en-US" dirty="0"/>
              <a:t>单击此处编辑母版标题样式</a:t>
            </a:r>
          </a:p>
        </p:txBody>
      </p:sp>
      <p:grpSp>
        <p:nvGrpSpPr>
          <p:cNvPr id="5" name="组 4"/>
          <p:cNvGrpSpPr/>
          <p:nvPr userDrawn="1"/>
        </p:nvGrpSpPr>
        <p:grpSpPr>
          <a:xfrm>
            <a:off x="-240" y="2307068"/>
            <a:ext cx="9149737" cy="529364"/>
            <a:chOff x="-240" y="2284885"/>
            <a:chExt cx="9149737" cy="529364"/>
          </a:xfrm>
        </p:grpSpPr>
        <p:grpSp>
          <p:nvGrpSpPr>
            <p:cNvPr id="3" name="组 2"/>
            <p:cNvGrpSpPr/>
            <p:nvPr userDrawn="1"/>
          </p:nvGrpSpPr>
          <p:grpSpPr>
            <a:xfrm>
              <a:off x="-240" y="2284885"/>
              <a:ext cx="263291" cy="529364"/>
              <a:chOff x="-240" y="2284885"/>
              <a:chExt cx="263291" cy="529364"/>
            </a:xfrm>
          </p:grpSpPr>
          <p:sp>
            <p:nvSpPr>
              <p:cNvPr id="13" name="五边形 12"/>
              <p:cNvSpPr/>
              <p:nvPr userDrawn="1"/>
            </p:nvSpPr>
            <p:spPr>
              <a:xfrm>
                <a:off x="-240" y="2284885"/>
                <a:ext cx="263291" cy="529364"/>
              </a:xfrm>
              <a:prstGeom prst="homePlate">
                <a:avLst>
                  <a:gd name="adj" fmla="val 100000"/>
                </a:avLst>
              </a:prstGeom>
              <a:solidFill>
                <a:schemeClr val="accent1">
                  <a:lumMod val="20000"/>
                  <a:lumOff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just"/>
                <a:endParaRPr lang="zh-CN" altLang="en-US" b="0" dirty="0">
                  <a:latin typeface="思源黑体" panose="020F0502020204030204" charset="-122"/>
                  <a:ea typeface="思源黑体" panose="020F0502020204030204" charset="-122"/>
                  <a:cs typeface="思源黑体" panose="020F0502020204030204" charset="-122"/>
                </a:endParaRPr>
              </a:p>
            </p:txBody>
          </p:sp>
          <p:sp>
            <p:nvSpPr>
              <p:cNvPr id="2" name="五边形 1"/>
              <p:cNvSpPr/>
              <p:nvPr userDrawn="1"/>
            </p:nvSpPr>
            <p:spPr>
              <a:xfrm>
                <a:off x="-240" y="2384919"/>
                <a:ext cx="163782" cy="329296"/>
              </a:xfrm>
              <a:prstGeom prst="homePlate">
                <a:avLst>
                  <a:gd name="adj" fmla="val 100000"/>
                </a:avLst>
              </a:prstGeom>
              <a:solidFill>
                <a:schemeClr val="accent1">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just"/>
                <a:endParaRPr kumimoji="1" lang="zh-CN" altLang="en-US" b="0" dirty="0">
                  <a:latin typeface="思源黑体" panose="020F0502020204030204" charset="-122"/>
                  <a:ea typeface="思源黑体" panose="020F0502020204030204" charset="-122"/>
                  <a:cs typeface="思源黑体" panose="020F0502020204030204" charset="-122"/>
                </a:endParaRPr>
              </a:p>
            </p:txBody>
          </p:sp>
        </p:grpSp>
        <p:grpSp>
          <p:nvGrpSpPr>
            <p:cNvPr id="4" name="组 3"/>
            <p:cNvGrpSpPr/>
            <p:nvPr userDrawn="1"/>
          </p:nvGrpSpPr>
          <p:grpSpPr>
            <a:xfrm>
              <a:off x="8890573" y="2284885"/>
              <a:ext cx="258924" cy="529364"/>
              <a:chOff x="8890573" y="2284885"/>
              <a:chExt cx="258924" cy="529364"/>
            </a:xfrm>
          </p:grpSpPr>
          <p:sp>
            <p:nvSpPr>
              <p:cNvPr id="18" name="五边形 17"/>
              <p:cNvSpPr/>
              <p:nvPr userDrawn="1"/>
            </p:nvSpPr>
            <p:spPr>
              <a:xfrm flipH="1">
                <a:off x="8890573" y="2284885"/>
                <a:ext cx="258924" cy="529364"/>
              </a:xfrm>
              <a:prstGeom prst="homePlate">
                <a:avLst>
                  <a:gd name="adj" fmla="val 100000"/>
                </a:avLst>
              </a:prstGeom>
              <a:solidFill>
                <a:schemeClr val="accent1">
                  <a:lumMod val="20000"/>
                  <a:lumOff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latin typeface="思源黑体" panose="020F0502020204030204" charset="-122"/>
                  <a:ea typeface="思源黑体" panose="020F0502020204030204" charset="-122"/>
                  <a:cs typeface="思源黑体" panose="020F0502020204030204" charset="-122"/>
                </a:endParaRPr>
              </a:p>
            </p:txBody>
          </p:sp>
          <p:sp>
            <p:nvSpPr>
              <p:cNvPr id="20" name="五边形 19"/>
              <p:cNvSpPr/>
              <p:nvPr userDrawn="1"/>
            </p:nvSpPr>
            <p:spPr>
              <a:xfrm flipH="1">
                <a:off x="8988431" y="2384919"/>
                <a:ext cx="161066" cy="329296"/>
              </a:xfrm>
              <a:prstGeom prst="homePlate">
                <a:avLst>
                  <a:gd name="adj" fmla="val 100000"/>
                </a:avLst>
              </a:prstGeom>
              <a:solidFill>
                <a:schemeClr val="accent1">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latin typeface="思源黑体" panose="020F0502020204030204" charset="-122"/>
                  <a:ea typeface="思源黑体" panose="020F0502020204030204" charset="-122"/>
                  <a:cs typeface="思源黑体" panose="020F0502020204030204" charset="-122"/>
                </a:endParaRPr>
              </a:p>
            </p:txBody>
          </p:sp>
        </p:gr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重点强调标语">
    <p:spTree>
      <p:nvGrpSpPr>
        <p:cNvPr id="1" name=""/>
        <p:cNvGrpSpPr/>
        <p:nvPr/>
      </p:nvGrpSpPr>
      <p:grpSpPr>
        <a:xfrm>
          <a:off x="0" y="0"/>
          <a:ext cx="0" cy="0"/>
          <a:chOff x="0" y="0"/>
          <a:chExt cx="0" cy="0"/>
        </a:xfrm>
      </p:grpSpPr>
      <p:sp>
        <p:nvSpPr>
          <p:cNvPr id="19" name="标题 18"/>
          <p:cNvSpPr>
            <a:spLocks noGrp="1"/>
          </p:cNvSpPr>
          <p:nvPr>
            <p:ph type="title"/>
          </p:nvPr>
        </p:nvSpPr>
        <p:spPr>
          <a:xfrm>
            <a:off x="1007986" y="2124075"/>
            <a:ext cx="7128035" cy="895350"/>
          </a:xfrm>
        </p:spPr>
        <p:txBody>
          <a:bodyPr>
            <a:normAutofit/>
          </a:bodyPr>
          <a:lstStyle>
            <a:lvl1pPr marL="0" indent="0" algn="ctr">
              <a:buClr>
                <a:schemeClr val="accent4"/>
              </a:buClr>
              <a:buFontTx/>
              <a:buNone/>
              <a:defRPr sz="3600" b="0" i="0">
                <a:solidFill>
                  <a:srgbClr val="242C52"/>
                </a:solidFill>
                <a:latin typeface="思源黑体 Bold" panose="020B0800000000000000" charset="-122"/>
                <a:ea typeface="思源黑体 Bold" panose="020B0800000000000000" charset="-122"/>
              </a:defRPr>
            </a:lvl1pPr>
          </a:lstStyle>
          <a:p>
            <a:r>
              <a:rPr kumimoji="1" lang="zh-CN" altLang="en-US" dirty="0"/>
              <a:t>单击此处编辑母版标题样式</a:t>
            </a:r>
          </a:p>
        </p:txBody>
      </p:sp>
      <p:grpSp>
        <p:nvGrpSpPr>
          <p:cNvPr id="10" name="组合 10"/>
          <p:cNvGrpSpPr/>
          <p:nvPr userDrawn="1"/>
        </p:nvGrpSpPr>
        <p:grpSpPr>
          <a:xfrm>
            <a:off x="1833613" y="2078125"/>
            <a:ext cx="5637998" cy="987250"/>
            <a:chOff x="2666198" y="2543397"/>
            <a:chExt cx="7199697" cy="1316333"/>
          </a:xfrm>
        </p:grpSpPr>
        <p:cxnSp>
          <p:nvCxnSpPr>
            <p:cNvPr id="11" name="直线连接符 10"/>
            <p:cNvCxnSpPr/>
            <p:nvPr userDrawn="1"/>
          </p:nvCxnSpPr>
          <p:spPr>
            <a:xfrm>
              <a:off x="2666198" y="2543397"/>
              <a:ext cx="7199697" cy="0"/>
            </a:xfrm>
            <a:prstGeom prst="line">
              <a:avLst/>
            </a:prstGeom>
            <a:ln>
              <a:solidFill>
                <a:srgbClr val="6880B1"/>
              </a:solidFill>
            </a:ln>
          </p:spPr>
          <p:style>
            <a:lnRef idx="1">
              <a:schemeClr val="accent1"/>
            </a:lnRef>
            <a:fillRef idx="0">
              <a:schemeClr val="accent1"/>
            </a:fillRef>
            <a:effectRef idx="0">
              <a:schemeClr val="accent1"/>
            </a:effectRef>
            <a:fontRef idx="minor">
              <a:schemeClr val="tx1"/>
            </a:fontRef>
          </p:style>
        </p:cxnSp>
        <p:cxnSp>
          <p:nvCxnSpPr>
            <p:cNvPr id="12" name="直线连接符 11"/>
            <p:cNvCxnSpPr/>
            <p:nvPr userDrawn="1"/>
          </p:nvCxnSpPr>
          <p:spPr>
            <a:xfrm>
              <a:off x="2666198" y="3859730"/>
              <a:ext cx="7199697" cy="0"/>
            </a:xfrm>
            <a:prstGeom prst="line">
              <a:avLst/>
            </a:prstGeom>
            <a:ln>
              <a:solidFill>
                <a:srgbClr val="6880B1"/>
              </a:solidFill>
            </a:ln>
          </p:spPr>
          <p:style>
            <a:lnRef idx="1">
              <a:schemeClr val="accent1"/>
            </a:lnRef>
            <a:fillRef idx="0">
              <a:schemeClr val="accent1"/>
            </a:fillRef>
            <a:effectRef idx="0">
              <a:schemeClr val="accent1"/>
            </a:effectRef>
            <a:fontRef idx="minor">
              <a:schemeClr val="tx1"/>
            </a:fontRef>
          </p:style>
        </p:cxnSp>
      </p:grpSp>
      <p:sp>
        <p:nvSpPr>
          <p:cNvPr id="16" name="矩形 15"/>
          <p:cNvSpPr/>
          <p:nvPr userDrawn="1"/>
        </p:nvSpPr>
        <p:spPr>
          <a:xfrm flipV="1">
            <a:off x="0" y="5070928"/>
            <a:ext cx="9144000" cy="118287"/>
          </a:xfrm>
          <a:prstGeom prst="rect">
            <a:avLst/>
          </a:prstGeom>
          <a:solidFill>
            <a:srgbClr val="242C5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latin typeface="思源黑体" panose="020F0502020204030204" charset="-122"/>
              <a:ea typeface="思源黑体" panose="020F0502020204030204" charset="-122"/>
              <a:cs typeface="思源黑体" panose="020F0502020204030204" charset="-122"/>
            </a:endParaRPr>
          </a:p>
        </p:txBody>
      </p:sp>
      <p:pic>
        <p:nvPicPr>
          <p:cNvPr id="2" name="图片 1">
            <a:extLst>
              <a:ext uri="{FF2B5EF4-FFF2-40B4-BE49-F238E27FC236}">
                <a16:creationId xmlns:a16="http://schemas.microsoft.com/office/drawing/2014/main" id="{319C152E-C22C-B6CC-FB0A-FBCC5CB1A9A0}"/>
              </a:ext>
            </a:extLst>
          </p:cNvPr>
          <p:cNvPicPr>
            <a:picLocks noChangeAspect="1"/>
          </p:cNvPicPr>
          <p:nvPr userDrawn="1"/>
        </p:nvPicPr>
        <p:blipFill>
          <a:blip r:embed="rId2"/>
          <a:stretch>
            <a:fillRect/>
          </a:stretch>
        </p:blipFill>
        <p:spPr>
          <a:xfrm>
            <a:off x="7502253" y="4579468"/>
            <a:ext cx="1519827" cy="386943"/>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重点强调标语">
    <p:spTree>
      <p:nvGrpSpPr>
        <p:cNvPr id="1" name=""/>
        <p:cNvGrpSpPr/>
        <p:nvPr/>
      </p:nvGrpSpPr>
      <p:grpSpPr>
        <a:xfrm>
          <a:off x="0" y="0"/>
          <a:ext cx="0" cy="0"/>
          <a:chOff x="0" y="0"/>
          <a:chExt cx="0" cy="0"/>
        </a:xfrm>
      </p:grpSpPr>
      <p:sp>
        <p:nvSpPr>
          <p:cNvPr id="19" name="标题 18"/>
          <p:cNvSpPr>
            <a:spLocks noGrp="1"/>
          </p:cNvSpPr>
          <p:nvPr>
            <p:ph type="title"/>
          </p:nvPr>
        </p:nvSpPr>
        <p:spPr>
          <a:xfrm>
            <a:off x="1007986" y="2124075"/>
            <a:ext cx="7128035" cy="895350"/>
          </a:xfrm>
        </p:spPr>
        <p:txBody>
          <a:bodyPr>
            <a:normAutofit/>
          </a:bodyPr>
          <a:lstStyle>
            <a:lvl1pPr marL="0" indent="0" algn="ctr">
              <a:buClr>
                <a:schemeClr val="accent4"/>
              </a:buClr>
              <a:buFontTx/>
              <a:buNone/>
              <a:defRPr sz="3600" b="0" i="0">
                <a:solidFill>
                  <a:srgbClr val="242C52"/>
                </a:solidFill>
                <a:latin typeface="思源黑体 Bold" panose="020B0800000000000000" charset="-122"/>
                <a:ea typeface="思源黑体 Bold" panose="020B0800000000000000" charset="-122"/>
              </a:defRPr>
            </a:lvl1pPr>
          </a:lstStyle>
          <a:p>
            <a:r>
              <a:rPr kumimoji="1" lang="zh-CN" altLang="en-US" dirty="0"/>
              <a:t>单击此处编辑母版标题样式</a:t>
            </a:r>
          </a:p>
        </p:txBody>
      </p:sp>
      <p:grpSp>
        <p:nvGrpSpPr>
          <p:cNvPr id="10" name="组合 10"/>
          <p:cNvGrpSpPr/>
          <p:nvPr userDrawn="1"/>
        </p:nvGrpSpPr>
        <p:grpSpPr>
          <a:xfrm>
            <a:off x="1833613" y="2078125"/>
            <a:ext cx="5637998" cy="987250"/>
            <a:chOff x="2666198" y="2543397"/>
            <a:chExt cx="7199697" cy="1316333"/>
          </a:xfrm>
        </p:grpSpPr>
        <p:cxnSp>
          <p:nvCxnSpPr>
            <p:cNvPr id="11" name="直线连接符 10"/>
            <p:cNvCxnSpPr/>
            <p:nvPr userDrawn="1"/>
          </p:nvCxnSpPr>
          <p:spPr>
            <a:xfrm>
              <a:off x="2666198" y="2543397"/>
              <a:ext cx="7199697" cy="0"/>
            </a:xfrm>
            <a:prstGeom prst="line">
              <a:avLst/>
            </a:prstGeom>
            <a:ln>
              <a:solidFill>
                <a:srgbClr val="6880B1"/>
              </a:solidFill>
            </a:ln>
          </p:spPr>
          <p:style>
            <a:lnRef idx="1">
              <a:schemeClr val="accent1"/>
            </a:lnRef>
            <a:fillRef idx="0">
              <a:schemeClr val="accent1"/>
            </a:fillRef>
            <a:effectRef idx="0">
              <a:schemeClr val="accent1"/>
            </a:effectRef>
            <a:fontRef idx="minor">
              <a:schemeClr val="tx1"/>
            </a:fontRef>
          </p:style>
        </p:cxnSp>
        <p:cxnSp>
          <p:nvCxnSpPr>
            <p:cNvPr id="12" name="直线连接符 11"/>
            <p:cNvCxnSpPr/>
            <p:nvPr userDrawn="1"/>
          </p:nvCxnSpPr>
          <p:spPr>
            <a:xfrm>
              <a:off x="2666198" y="3859730"/>
              <a:ext cx="7199697" cy="0"/>
            </a:xfrm>
            <a:prstGeom prst="line">
              <a:avLst/>
            </a:prstGeom>
            <a:ln>
              <a:solidFill>
                <a:srgbClr val="6880B1"/>
              </a:solidFill>
            </a:ln>
          </p:spPr>
          <p:style>
            <a:lnRef idx="1">
              <a:schemeClr val="accent1"/>
            </a:lnRef>
            <a:fillRef idx="0">
              <a:schemeClr val="accent1"/>
            </a:fillRef>
            <a:effectRef idx="0">
              <a:schemeClr val="accent1"/>
            </a:effectRef>
            <a:fontRef idx="minor">
              <a:schemeClr val="tx1"/>
            </a:fontRef>
          </p:style>
        </p:cxnSp>
      </p:grpSp>
      <p:sp>
        <p:nvSpPr>
          <p:cNvPr id="7" name="矩形 6"/>
          <p:cNvSpPr/>
          <p:nvPr userDrawn="1"/>
        </p:nvSpPr>
        <p:spPr>
          <a:xfrm>
            <a:off x="0" y="4235824"/>
            <a:ext cx="9144000" cy="907676"/>
          </a:xfrm>
          <a:prstGeom prst="rect">
            <a:avLst/>
          </a:prstGeom>
          <a:solidFill>
            <a:srgbClr val="242C5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atin typeface="思源黑体" panose="020F0502020204030204" charset="-122"/>
              <a:ea typeface="思源黑体" panose="020F0502020204030204" charset="-122"/>
              <a:cs typeface="思源黑体" panose="020F0502020204030204" charset="-122"/>
            </a:endParaRPr>
          </a:p>
        </p:txBody>
      </p:sp>
      <p:pic>
        <p:nvPicPr>
          <p:cNvPr id="8" name="图片 7" descr="形状 3.png"/>
          <p:cNvPicPr>
            <a:picLocks noChangeAspect="1"/>
          </p:cNvPicPr>
          <p:nvPr userDrawn="1"/>
        </p:nvPicPr>
        <p:blipFill>
          <a:blip r:embed="rId2">
            <a:alphaModFix amt="64000"/>
            <a:extLst>
              <a:ext uri="{28A0092B-C50C-407E-A947-70E740481C1C}">
                <a14:useLocalDpi xmlns:a14="http://schemas.microsoft.com/office/drawing/2010/main" val="0"/>
              </a:ext>
            </a:extLst>
          </a:blip>
          <a:stretch>
            <a:fillRect/>
          </a:stretch>
        </p:blipFill>
        <p:spPr>
          <a:xfrm>
            <a:off x="0" y="4235824"/>
            <a:ext cx="9144000" cy="907676"/>
          </a:xfrm>
          <a:prstGeom prst="rect">
            <a:avLst/>
          </a:prstGeom>
        </p:spPr>
      </p:pic>
      <p:pic>
        <p:nvPicPr>
          <p:cNvPr id="2" name="图片 1">
            <a:extLst>
              <a:ext uri="{FF2B5EF4-FFF2-40B4-BE49-F238E27FC236}">
                <a16:creationId xmlns:a16="http://schemas.microsoft.com/office/drawing/2014/main" id="{0D092D88-14E1-CBCB-42A3-ACAEF467D7D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587379" y="4536170"/>
            <a:ext cx="1417284" cy="472428"/>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案例">
    <p:spTree>
      <p:nvGrpSpPr>
        <p:cNvPr id="1" name=""/>
        <p:cNvGrpSpPr/>
        <p:nvPr/>
      </p:nvGrpSpPr>
      <p:grpSpPr>
        <a:xfrm>
          <a:off x="0" y="0"/>
          <a:ext cx="0" cy="0"/>
          <a:chOff x="0" y="0"/>
          <a:chExt cx="0" cy="0"/>
        </a:xfrm>
      </p:grpSpPr>
      <p:sp>
        <p:nvSpPr>
          <p:cNvPr id="7" name="矩形 6"/>
          <p:cNvSpPr/>
          <p:nvPr userDrawn="1"/>
        </p:nvSpPr>
        <p:spPr>
          <a:xfrm flipV="1">
            <a:off x="0" y="5070928"/>
            <a:ext cx="9144000" cy="118287"/>
          </a:xfrm>
          <a:prstGeom prst="rect">
            <a:avLst/>
          </a:prstGeom>
          <a:solidFill>
            <a:srgbClr val="242C5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latin typeface="思源黑体" panose="020F0502020204030204" charset="-122"/>
              <a:ea typeface="思源黑体" panose="020F0502020204030204" charset="-122"/>
              <a:cs typeface="思源黑体" panose="020F0502020204030204" charset="-122"/>
            </a:endParaRPr>
          </a:p>
        </p:txBody>
      </p:sp>
      <p:sp>
        <p:nvSpPr>
          <p:cNvPr id="3" name="圆角矩形 2"/>
          <p:cNvSpPr/>
          <p:nvPr userDrawn="1"/>
        </p:nvSpPr>
        <p:spPr>
          <a:xfrm>
            <a:off x="-67310" y="357505"/>
            <a:ext cx="1522095" cy="341630"/>
          </a:xfrm>
          <a:prstGeom prst="roundRect">
            <a:avLst>
              <a:gd name="adj" fmla="val 10047"/>
            </a:avLst>
          </a:prstGeom>
          <a:solidFill>
            <a:srgbClr val="242C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400" b="1" i="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  </a:t>
            </a:r>
            <a:r>
              <a:rPr kumimoji="1" lang="zh-CN" sz="2400" b="1" i="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案</a:t>
            </a:r>
            <a:r>
              <a:rPr kumimoji="1" lang="en-US" altLang="zh-CN" sz="2400" b="1" i="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 </a:t>
            </a:r>
            <a:r>
              <a:rPr kumimoji="1" lang="zh-CN" sz="2400" b="1" i="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例</a:t>
            </a:r>
          </a:p>
        </p:txBody>
      </p:sp>
      <p:sp>
        <p:nvSpPr>
          <p:cNvPr id="4" name="圆角矩形 3"/>
          <p:cNvSpPr/>
          <p:nvPr userDrawn="1"/>
        </p:nvSpPr>
        <p:spPr>
          <a:xfrm>
            <a:off x="1387552" y="357173"/>
            <a:ext cx="67456" cy="341703"/>
          </a:xfrm>
          <a:prstGeom prst="roundRect">
            <a:avLst>
              <a:gd name="adj" fmla="val 10047"/>
            </a:avLst>
          </a:prstGeom>
          <a:solidFill>
            <a:srgbClr val="6880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100" b="0" i="0" dirty="0">
              <a:solidFill>
                <a:srgbClr val="1D242E"/>
              </a:solidFill>
              <a:latin typeface="思源黑体" panose="020F0502020204030204" charset="-122"/>
              <a:ea typeface="思源黑体" panose="020F0502020204030204" charset="-122"/>
              <a:cs typeface="思源黑体" panose="020F0502020204030204" charset="-122"/>
            </a:endParaRPr>
          </a:p>
        </p:txBody>
      </p:sp>
      <p:pic>
        <p:nvPicPr>
          <p:cNvPr id="2" name="图片 1" descr="32303038313139313b32303038313039333bb5e7c4d4"/>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8740" y="395605"/>
            <a:ext cx="264795" cy="264795"/>
          </a:xfrm>
          <a:prstGeom prst="rect">
            <a:avLst/>
          </a:prstGeom>
        </p:spPr>
      </p:pic>
      <p:sp>
        <p:nvSpPr>
          <p:cNvPr id="9" name="流程图: 内部贮存 8"/>
          <p:cNvSpPr/>
          <p:nvPr userDrawn="1"/>
        </p:nvSpPr>
        <p:spPr>
          <a:xfrm>
            <a:off x="127000" y="450215"/>
            <a:ext cx="167640" cy="76200"/>
          </a:xfrm>
          <a:prstGeom prst="flowChartInternalStora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a:extLst>
              <a:ext uri="{FF2B5EF4-FFF2-40B4-BE49-F238E27FC236}">
                <a16:creationId xmlns:a16="http://schemas.microsoft.com/office/drawing/2014/main" id="{6FC06AE3-40B3-E8B3-FA9C-9A6C00352A7A}"/>
              </a:ext>
            </a:extLst>
          </p:cNvPr>
          <p:cNvPicPr>
            <a:picLocks noChangeAspect="1"/>
          </p:cNvPicPr>
          <p:nvPr userDrawn="1"/>
        </p:nvPicPr>
        <p:blipFill>
          <a:blip r:embed="rId4"/>
          <a:stretch>
            <a:fillRect/>
          </a:stretch>
        </p:blipFill>
        <p:spPr>
          <a:xfrm>
            <a:off x="7502253" y="4579468"/>
            <a:ext cx="1519827" cy="386943"/>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空白底">
    <p:spTree>
      <p:nvGrpSpPr>
        <p:cNvPr id="1" name=""/>
        <p:cNvGrpSpPr/>
        <p:nvPr/>
      </p:nvGrpSpPr>
      <p:grpSpPr>
        <a:xfrm>
          <a:off x="0" y="0"/>
          <a:ext cx="0" cy="0"/>
          <a:chOff x="0" y="0"/>
          <a:chExt cx="0" cy="0"/>
        </a:xfrm>
      </p:grpSpPr>
      <p:sp>
        <p:nvSpPr>
          <p:cNvPr id="5" name="矩形 4"/>
          <p:cNvSpPr/>
          <p:nvPr userDrawn="1"/>
        </p:nvSpPr>
        <p:spPr>
          <a:xfrm flipV="1">
            <a:off x="0" y="5070928"/>
            <a:ext cx="9144000" cy="118287"/>
          </a:xfrm>
          <a:prstGeom prst="rect">
            <a:avLst/>
          </a:prstGeom>
          <a:solidFill>
            <a:srgbClr val="242C5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highlight>
                <a:srgbClr val="242C52"/>
              </a:highlight>
              <a:latin typeface="思源黑体" panose="020F0502020204030204" charset="-122"/>
              <a:ea typeface="思源黑体" panose="020F0502020204030204" charset="-122"/>
              <a:cs typeface="思源黑体" panose="020F0502020204030204" charset="-122"/>
            </a:endParaRPr>
          </a:p>
        </p:txBody>
      </p:sp>
      <p:sp>
        <p:nvSpPr>
          <p:cNvPr id="11" name="圆角矩形 10"/>
          <p:cNvSpPr/>
          <p:nvPr userDrawn="1"/>
        </p:nvSpPr>
        <p:spPr>
          <a:xfrm>
            <a:off x="-67310" y="357505"/>
            <a:ext cx="1522095" cy="341630"/>
          </a:xfrm>
          <a:prstGeom prst="roundRect">
            <a:avLst>
              <a:gd name="adj" fmla="val 10047"/>
            </a:avLst>
          </a:prstGeom>
          <a:solidFill>
            <a:srgbClr val="242C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400" b="1" i="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  </a:t>
            </a:r>
            <a:r>
              <a:rPr kumimoji="1" lang="zh-CN" altLang="en-US" sz="2400" b="1" i="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实</a:t>
            </a:r>
            <a:r>
              <a:rPr kumimoji="1" lang="en-US" altLang="zh-CN" sz="2400" b="1" i="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 </a:t>
            </a:r>
            <a:r>
              <a:rPr kumimoji="1" lang="zh-CN" altLang="en-US" sz="2400" b="1" i="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践</a:t>
            </a:r>
          </a:p>
        </p:txBody>
      </p:sp>
      <p:sp>
        <p:nvSpPr>
          <p:cNvPr id="15" name="圆角矩形 14"/>
          <p:cNvSpPr/>
          <p:nvPr userDrawn="1"/>
        </p:nvSpPr>
        <p:spPr>
          <a:xfrm>
            <a:off x="1387552" y="357173"/>
            <a:ext cx="67456" cy="341703"/>
          </a:xfrm>
          <a:prstGeom prst="roundRect">
            <a:avLst>
              <a:gd name="adj" fmla="val 10047"/>
            </a:avLst>
          </a:prstGeom>
          <a:solidFill>
            <a:srgbClr val="6880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100" b="0" i="0" dirty="0">
              <a:solidFill>
                <a:srgbClr val="1D242E"/>
              </a:solidFill>
              <a:latin typeface="思源黑体" panose="020F0502020204030204" charset="-122"/>
              <a:ea typeface="思源黑体" panose="020F0502020204030204" charset="-122"/>
              <a:cs typeface="思源黑体" panose="020F0502020204030204" charset="-122"/>
            </a:endParaRPr>
          </a:p>
        </p:txBody>
      </p:sp>
      <p:pic>
        <p:nvPicPr>
          <p:cNvPr id="4" name="图片 3" descr="303b32303039333133313bb7c5b4f3"/>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8105" y="381000"/>
            <a:ext cx="318135" cy="318135"/>
          </a:xfrm>
          <a:prstGeom prst="rect">
            <a:avLst/>
          </a:prstGeom>
        </p:spPr>
      </p:pic>
      <p:pic>
        <p:nvPicPr>
          <p:cNvPr id="2" name="图片 1">
            <a:extLst>
              <a:ext uri="{FF2B5EF4-FFF2-40B4-BE49-F238E27FC236}">
                <a16:creationId xmlns:a16="http://schemas.microsoft.com/office/drawing/2014/main" id="{B4D81FDB-2A3A-FEBF-FBCB-1476EFCE8329}"/>
              </a:ext>
            </a:extLst>
          </p:cNvPr>
          <p:cNvPicPr>
            <a:picLocks noChangeAspect="1"/>
          </p:cNvPicPr>
          <p:nvPr userDrawn="1"/>
        </p:nvPicPr>
        <p:blipFill>
          <a:blip r:embed="rId4"/>
          <a:stretch>
            <a:fillRect/>
          </a:stretch>
        </p:blipFill>
        <p:spPr>
          <a:xfrm>
            <a:off x="7502253" y="4579468"/>
            <a:ext cx="1519827" cy="386943"/>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zh-CN" altLang="en-US" dirty="0"/>
              <a:t>单击此处编辑母版标题样式</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628650" y="4767264"/>
            <a:ext cx="2057400" cy="273844"/>
          </a:xfrm>
          <a:prstGeom prst="rect">
            <a:avLst/>
          </a:prstGeom>
        </p:spPr>
        <p:txBody>
          <a:bodyPr vert="horz" lIns="91440" tIns="45720" rIns="91440" bIns="45720" rtlCol="0" anchor="ctr"/>
          <a:lstStyle>
            <a:lvl1pPr algn="l">
              <a:defRPr sz="900">
                <a:solidFill>
                  <a:schemeClr val="tx1">
                    <a:tint val="75000"/>
                  </a:schemeClr>
                </a:solidFill>
                <a:latin typeface="思源黑体" panose="020F0502020204030204" charset="-122"/>
                <a:ea typeface="思源黑体" panose="020F0502020204030204" charset="-122"/>
                <a:cs typeface="思源黑体" panose="020F0502020204030204" charset="-122"/>
              </a:defRPr>
            </a:lvl1pPr>
          </a:lstStyle>
          <a:p>
            <a:fld id="{91A350D4-A768-AE41-8B32-BAB0BDFB4D79}" type="datetimeFigureOut">
              <a:rPr kumimoji="1" lang="zh-CN" altLang="en-US" smtClean="0"/>
              <a:t>2022/12/24</a:t>
            </a:fld>
            <a:endParaRPr kumimoji="1" lang="zh-CN" altLang="en-US"/>
          </a:p>
        </p:txBody>
      </p:sp>
      <p:sp>
        <p:nvSpPr>
          <p:cNvPr id="5" name="Footer Placeholder 4"/>
          <p:cNvSpPr>
            <a:spLocks noGrp="1"/>
          </p:cNvSpPr>
          <p:nvPr>
            <p:ph type="ftr" sz="quarter" idx="3"/>
          </p:nvPr>
        </p:nvSpPr>
        <p:spPr>
          <a:xfrm>
            <a:off x="3028950" y="4767264"/>
            <a:ext cx="3086100" cy="273844"/>
          </a:xfrm>
          <a:prstGeom prst="rect">
            <a:avLst/>
          </a:prstGeom>
        </p:spPr>
        <p:txBody>
          <a:bodyPr vert="horz" lIns="91440" tIns="45720" rIns="91440" bIns="45720" rtlCol="0" anchor="ctr"/>
          <a:lstStyle>
            <a:lvl1pPr algn="ctr">
              <a:defRPr sz="900">
                <a:solidFill>
                  <a:schemeClr val="tx1">
                    <a:tint val="75000"/>
                  </a:schemeClr>
                </a:solidFill>
                <a:latin typeface="思源黑体" panose="020F0502020204030204" charset="-122"/>
                <a:ea typeface="思源黑体" panose="020F0502020204030204" charset="-122"/>
                <a:cs typeface="思源黑体" panose="020F0502020204030204" charset="-122"/>
              </a:defRPr>
            </a:lvl1pPr>
          </a:lstStyle>
          <a:p>
            <a:endParaRPr kumimoji="1" lang="zh-CN" altLang="en-US"/>
          </a:p>
        </p:txBody>
      </p:sp>
      <p:sp>
        <p:nvSpPr>
          <p:cNvPr id="6" name="Slide Number Placeholder 5"/>
          <p:cNvSpPr>
            <a:spLocks noGrp="1"/>
          </p:cNvSpPr>
          <p:nvPr>
            <p:ph type="sldNum" sz="quarter" idx="4"/>
          </p:nvPr>
        </p:nvSpPr>
        <p:spPr>
          <a:xfrm>
            <a:off x="6457950" y="4767264"/>
            <a:ext cx="2057400" cy="273844"/>
          </a:xfrm>
          <a:prstGeom prst="rect">
            <a:avLst/>
          </a:prstGeom>
        </p:spPr>
        <p:txBody>
          <a:bodyPr vert="horz" lIns="91440" tIns="45720" rIns="91440" bIns="45720" rtlCol="0" anchor="ctr"/>
          <a:lstStyle>
            <a:lvl1pPr algn="r">
              <a:defRPr sz="900">
                <a:solidFill>
                  <a:schemeClr val="tx1">
                    <a:tint val="75000"/>
                  </a:schemeClr>
                </a:solidFill>
                <a:latin typeface="思源黑体" panose="020F0502020204030204" charset="-122"/>
                <a:ea typeface="思源黑体" panose="020F0502020204030204" charset="-122"/>
                <a:cs typeface="思源黑体" panose="020F0502020204030204" charset="-122"/>
              </a:defRPr>
            </a:lvl1pPr>
          </a:lstStyle>
          <a:p>
            <a:fld id="{3A1E3D2E-B3F0-E849-A0C0-75DD48B3F946}" type="slidenum">
              <a:rPr kumimoji="1" lang="zh-CN" altLang="en-US" smtClean="0"/>
              <a:t>‹#›</a:t>
            </a:fld>
            <a:endParaRPr kumimoji="1"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6" r:id="rId15"/>
    <p:sldLayoutId id="2147483667" r:id="rId16"/>
    <p:sldLayoutId id="2147483668" r:id="rId17"/>
    <p:sldLayoutId id="2147483669" r:id="rId18"/>
    <p:sldLayoutId id="2147483670" r:id="rId19"/>
    <p:sldLayoutId id="2147483671" r:id="rId20"/>
    <p:sldLayoutId id="2147483674" r:id="rId21"/>
    <p:sldLayoutId id="2147483675" r:id="rId22"/>
  </p:sldLayoutIdLst>
  <p:txStyles>
    <p:titleStyle>
      <a:lvl1pPr algn="l" defTabSz="685800" rtl="0" eaLnBrk="1" latinLnBrk="0" hangingPunct="1">
        <a:lnSpc>
          <a:spcPct val="90000"/>
        </a:lnSpc>
        <a:spcBef>
          <a:spcPct val="0"/>
        </a:spcBef>
        <a:buNone/>
        <a:defRPr sz="3300" kern="1200">
          <a:solidFill>
            <a:schemeClr val="tx1"/>
          </a:solidFill>
          <a:latin typeface="思源黑体" panose="020F0502020204030204" charset="-122"/>
          <a:ea typeface="思源黑体" panose="020F0502020204030204" charset="-122"/>
          <a:cs typeface="思源黑体" panose="020F0502020204030204" charset="-122"/>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思源黑体" panose="020F0502020204030204" charset="-122"/>
          <a:ea typeface="思源黑体" panose="020F0502020204030204" charset="-122"/>
          <a:cs typeface="思源黑体" panose="020F0502020204030204" charset="-122"/>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思源黑体" panose="020F0502020204030204" charset="-122"/>
          <a:ea typeface="思源黑体" panose="020F0502020204030204" charset="-122"/>
          <a:cs typeface="思源黑体" panose="020F0502020204030204" charset="-122"/>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思源黑体" panose="020F0502020204030204" charset="-122"/>
          <a:ea typeface="思源黑体" panose="020F0502020204030204" charset="-122"/>
          <a:cs typeface="思源黑体" panose="020F0502020204030204" charset="-122"/>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思源黑体" panose="020F0502020204030204" charset="-122"/>
          <a:ea typeface="思源黑体" panose="020F0502020204030204" charset="-122"/>
          <a:cs typeface="思源黑体" panose="020F0502020204030204" charset="-122"/>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思源黑体" panose="020F0502020204030204" charset="-122"/>
          <a:ea typeface="思源黑体" panose="020F0502020204030204" charset="-122"/>
          <a:cs typeface="思源黑体" panose="020F0502020204030204" charset="-122"/>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notesSlide" Target="../notesSlides/notesSlide9.xml"/><Relationship Id="rId1" Type="http://schemas.openxmlformats.org/officeDocument/2006/relationships/slideLayout" Target="../slideLayouts/slideLayout17.xml"/><Relationship Id="rId4" Type="http://schemas.openxmlformats.org/officeDocument/2006/relationships/image" Target="../media/image22.jpeg"/></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19.xml"/><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19.xml"/><Relationship Id="rId4" Type="http://schemas.openxmlformats.org/officeDocument/2006/relationships/hyperlink" Target="https://www.iso.org/obp/ui/#iso:std:iso-iec:25010:ed-1:v1:en"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2.xml"/><Relationship Id="rId1" Type="http://schemas.openxmlformats.org/officeDocument/2006/relationships/slideLayout" Target="../slideLayouts/slideLayout1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7.xml"/></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4.xml"/><Relationship Id="rId1" Type="http://schemas.openxmlformats.org/officeDocument/2006/relationships/slideLayout" Target="../slideLayouts/slideLayout17.xml"/><Relationship Id="rId4" Type="http://schemas.openxmlformats.org/officeDocument/2006/relationships/image" Target="../media/image3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5.xml"/><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3" Type="http://schemas.openxmlformats.org/officeDocument/2006/relationships/hyperlink" Target="https://www.researchgate.net/journal/International-Journal-of-Industrial-Engineering-and-Management-2217-2661" TargetMode="External"/><Relationship Id="rId2" Type="http://schemas.openxmlformats.org/officeDocument/2006/relationships/notesSlide" Target="../notesSlides/notesSlide26.xml"/><Relationship Id="rId1" Type="http://schemas.openxmlformats.org/officeDocument/2006/relationships/slideLayout" Target="../slideLayouts/slideLayout17.xml"/><Relationship Id="rId5" Type="http://schemas.openxmlformats.org/officeDocument/2006/relationships/image" Target="../media/image40.png"/><Relationship Id="rId4" Type="http://schemas.openxmlformats.org/officeDocument/2006/relationships/image" Target="../media/image39.png"/></Relationships>
</file>

<file path=ppt/slides/_rels/slide3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7.xml"/><Relationship Id="rId1" Type="http://schemas.openxmlformats.org/officeDocument/2006/relationships/slideLayout" Target="../slideLayouts/slideLayout17.xml"/></Relationships>
</file>

<file path=ppt/slides/_rels/slide3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8.xml"/><Relationship Id="rId1" Type="http://schemas.openxmlformats.org/officeDocument/2006/relationships/slideLayout" Target="../slideLayouts/slideLayout19.xml"/></Relationships>
</file>

<file path=ppt/slides/_rels/slide33.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0.xml"/><Relationship Id="rId1" Type="http://schemas.openxmlformats.org/officeDocument/2006/relationships/slideLayout" Target="../slideLayouts/slideLayout1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32.xml"/><Relationship Id="rId1" Type="http://schemas.openxmlformats.org/officeDocument/2006/relationships/slideLayout" Target="../slideLayouts/slideLayout17.xml"/><Relationship Id="rId4" Type="http://schemas.openxmlformats.org/officeDocument/2006/relationships/image" Target="../media/image45.png"/></Relationships>
</file>

<file path=ppt/slides/_rels/slide3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3.xml"/><Relationship Id="rId1" Type="http://schemas.openxmlformats.org/officeDocument/2006/relationships/slideLayout" Target="../slideLayouts/slideLayout17.xml"/><Relationship Id="rId4" Type="http://schemas.openxmlformats.org/officeDocument/2006/relationships/image" Target="../media/image45.png"/></Relationships>
</file>

<file path=ppt/slides/_rels/slide3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4.xml"/><Relationship Id="rId1" Type="http://schemas.openxmlformats.org/officeDocument/2006/relationships/slideLayout" Target="../slideLayouts/slideLayout17.xml"/><Relationship Id="rId5" Type="http://schemas.openxmlformats.org/officeDocument/2006/relationships/image" Target="../media/image45.png"/><Relationship Id="rId4" Type="http://schemas.openxmlformats.org/officeDocument/2006/relationships/image" Target="../media/image48.jpeg"/></Relationships>
</file>

<file path=ppt/slides/_rels/slide4.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5.xml"/><Relationship Id="rId1" Type="http://schemas.openxmlformats.org/officeDocument/2006/relationships/slideLayout" Target="../slideLayouts/slideLayout17.xml"/><Relationship Id="rId4" Type="http://schemas.openxmlformats.org/officeDocument/2006/relationships/image" Target="../media/image49.jpeg"/></Relationships>
</file>

<file path=ppt/slides/_rels/slide41.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7.xml"/></Relationships>
</file>

<file path=ppt/slides/_rels/slide43.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17.xml"/></Relationships>
</file>

<file path=ppt/slides/_rels/slide44.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17.xml"/></Relationships>
</file>

<file path=ppt/slides/_rels/slide4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8.xml"/><Relationship Id="rId1" Type="http://schemas.openxmlformats.org/officeDocument/2006/relationships/slideLayout" Target="../slideLayouts/slideLayout1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7.xml"/></Relationships>
</file>

<file path=ppt/slides/_rels/slide4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7.xml"/></Relationships>
</file>

<file path=ppt/slides/_rels/slide4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17.xml"/><Relationship Id="rId5" Type="http://schemas.openxmlformats.org/officeDocument/2006/relationships/image" Target="../media/image17.png"/><Relationship Id="rId4" Type="http://schemas.openxmlformats.org/officeDocument/2006/relationships/image" Target="../media/image16.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7.xml"/></Relationships>
</file>

<file path=ppt/slides/_rels/slide5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2.xml"/><Relationship Id="rId1" Type="http://schemas.openxmlformats.org/officeDocument/2006/relationships/slideLayout" Target="../slideLayouts/slideLayout17.xml"/><Relationship Id="rId5" Type="http://schemas.openxmlformats.org/officeDocument/2006/relationships/image" Target="../media/image58.png"/><Relationship Id="rId4" Type="http://schemas.openxmlformats.org/officeDocument/2006/relationships/image" Target="../media/image57.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1.xml"/></Relationships>
</file>

<file path=ppt/slides/_rels/slide53.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44.xml"/><Relationship Id="rId1" Type="http://schemas.openxmlformats.org/officeDocument/2006/relationships/slideLayout" Target="../slideLayouts/slideLayout17.xml"/></Relationships>
</file>

<file path=ppt/slides/_rels/slide5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5.xml"/><Relationship Id="rId1" Type="http://schemas.openxmlformats.org/officeDocument/2006/relationships/slideLayout" Target="../slideLayouts/slideLayout17.xml"/><Relationship Id="rId4" Type="http://schemas.openxmlformats.org/officeDocument/2006/relationships/image" Target="../media/image45.png"/></Relationships>
</file>

<file path=ppt/slides/_rels/slide5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6.xml"/><Relationship Id="rId1" Type="http://schemas.openxmlformats.org/officeDocument/2006/relationships/slideLayout" Target="../slideLayouts/slideLayout17.xml"/></Relationships>
</file>

<file path=ppt/slides/_rels/slide56.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notesSlide" Target="../notesSlides/notesSlide47.xml"/><Relationship Id="rId1" Type="http://schemas.openxmlformats.org/officeDocument/2006/relationships/slideLayout" Target="../slideLayouts/slideLayout17.xml"/></Relationships>
</file>

<file path=ppt/slides/_rels/slide5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8.xml"/><Relationship Id="rId1" Type="http://schemas.openxmlformats.org/officeDocument/2006/relationships/slideLayout" Target="../slideLayouts/slideLayout17.xml"/></Relationships>
</file>

<file path=ppt/slides/_rels/slide58.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0.xml"/><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7.xml"/></Relationships>
</file>

<file path=ppt/slides/_rels/slide6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17.xml"/></Relationships>
</file>

<file path=ppt/slides/_rels/slide6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52.xml"/><Relationship Id="rId1" Type="http://schemas.openxmlformats.org/officeDocument/2006/relationships/slideLayout" Target="../slideLayouts/slideLayout17.xml"/></Relationships>
</file>

<file path=ppt/slides/_rels/slide6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7.xml"/></Relationships>
</file>

<file path=ppt/slides/_rels/slide6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3.xml"/><Relationship Id="rId1" Type="http://schemas.openxmlformats.org/officeDocument/2006/relationships/slideLayout" Target="../slideLayouts/slideLayout17.xml"/></Relationships>
</file>

<file path=ppt/slides/_rels/slide66.xml.rels><?xml version="1.0" encoding="UTF-8" standalone="yes"?>
<Relationships xmlns="http://schemas.openxmlformats.org/package/2006/relationships"><Relationship Id="rId3" Type="http://schemas.openxmlformats.org/officeDocument/2006/relationships/image" Target="../media/image69.gif"/><Relationship Id="rId2" Type="http://schemas.openxmlformats.org/officeDocument/2006/relationships/notesSlide" Target="../notesSlides/notesSlide54.xml"/><Relationship Id="rId1" Type="http://schemas.openxmlformats.org/officeDocument/2006/relationships/slideLayout" Target="../slideLayouts/slideLayout17.xml"/></Relationships>
</file>

<file path=ppt/slides/_rels/slide6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55.xml"/><Relationship Id="rId1" Type="http://schemas.openxmlformats.org/officeDocument/2006/relationships/slideLayout" Target="../slideLayouts/slideLayout17.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7.xml"/></Relationships>
</file>

<file path=ppt/slides/_rels/slide69.xml.rels><?xml version="1.0" encoding="UTF-8" standalone="yes"?>
<Relationships xmlns="http://schemas.openxmlformats.org/package/2006/relationships"><Relationship Id="rId3" Type="http://schemas.openxmlformats.org/officeDocument/2006/relationships/hyperlink" Target="http://blogs.msdn.com/b/seliot/" TargetMode="External"/><Relationship Id="rId2" Type="http://schemas.openxmlformats.org/officeDocument/2006/relationships/notesSlide" Target="../notesSlides/notesSlide57.xml"/><Relationship Id="rId1" Type="http://schemas.openxmlformats.org/officeDocument/2006/relationships/slideLayout" Target="../slideLayouts/slideLayout17.xml"/><Relationship Id="rId4" Type="http://schemas.openxmlformats.org/officeDocument/2006/relationships/hyperlink" Target="http://www.thetestingplanet.com/2011/11/the-future-of-software-testing-part-one-testing-in-production/"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0.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59.xml"/><Relationship Id="rId1" Type="http://schemas.openxmlformats.org/officeDocument/2006/relationships/slideLayout" Target="../slideLayouts/slideLayout17.xml"/></Relationships>
</file>

<file path=ppt/slides/_rels/slide72.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notesSlide" Target="../notesSlides/notesSlide60.xml"/><Relationship Id="rId1" Type="http://schemas.openxmlformats.org/officeDocument/2006/relationships/slideLayout" Target="../slideLayouts/slideLayout1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7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61.xml"/><Relationship Id="rId1" Type="http://schemas.openxmlformats.org/officeDocument/2006/relationships/slideLayout" Target="../slideLayouts/slideLayout17.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7.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2.xml"/></Relationships>
</file>

<file path=ppt/slides/_rels/slide7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65.xml"/><Relationship Id="rId1" Type="http://schemas.openxmlformats.org/officeDocument/2006/relationships/slideLayout" Target="../slideLayouts/slideLayout22.xml"/><Relationship Id="rId6" Type="http://schemas.openxmlformats.org/officeDocument/2006/relationships/image" Target="../media/image77.jpeg"/><Relationship Id="rId5" Type="http://schemas.openxmlformats.org/officeDocument/2006/relationships/image" Target="../media/image76.png"/><Relationship Id="rId4" Type="http://schemas.openxmlformats.org/officeDocument/2006/relationships/image" Target="../media/image75.pn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_rels/slide80.xml.rels><?xml version="1.0" encoding="UTF-8" standalone="yes"?>
<Relationships xmlns="http://schemas.openxmlformats.org/package/2006/relationships"><Relationship Id="rId3" Type="http://schemas.openxmlformats.org/officeDocument/2006/relationships/image" Target="../media/image78.wmf"/><Relationship Id="rId2" Type="http://schemas.openxmlformats.org/officeDocument/2006/relationships/notesSlide" Target="../notesSlides/notesSlide66.xml"/><Relationship Id="rId1" Type="http://schemas.openxmlformats.org/officeDocument/2006/relationships/slideLayout" Target="../slideLayouts/slideLayout17.xml"/></Relationships>
</file>

<file path=ppt/slides/_rels/slide8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2.xml"/><Relationship Id="rId4" Type="http://schemas.openxmlformats.org/officeDocument/2006/relationships/image" Target="../media/image81.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7.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3" Type="http://schemas.openxmlformats.org/officeDocument/2006/relationships/hyperlink" Target="https://www.saucedemo.com/" TargetMode="External"/><Relationship Id="rId2" Type="http://schemas.openxmlformats.org/officeDocument/2006/relationships/slideLayout" Target="../slideLayouts/slideLayout4.xml"/><Relationship Id="rId1" Type="http://schemas.openxmlformats.org/officeDocument/2006/relationships/tags" Target="../tags/tag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389890" y="1892935"/>
            <a:ext cx="7752624" cy="902513"/>
          </a:xfrm>
        </p:spPr>
        <p:txBody>
          <a:bodyPr>
            <a:noAutofit/>
          </a:bodyPr>
          <a:lstStyle/>
          <a:p>
            <a:pPr algn="l"/>
            <a:r>
              <a:rPr kumimoji="1" lang="zh-CN" altLang="en-US" sz="5400" b="1" dirty="0">
                <a:latin typeface="Tahoma" panose="020B0604030504040204" charset="0"/>
                <a:cs typeface="思源黑体 Bold" panose="020B0800000000000000" charset="-122"/>
              </a:rPr>
              <a:t>软件测试方法和技术</a:t>
            </a:r>
          </a:p>
        </p:txBody>
      </p:sp>
      <p:grpSp>
        <p:nvGrpSpPr>
          <p:cNvPr id="5" name="组合 10"/>
          <p:cNvGrpSpPr/>
          <p:nvPr/>
        </p:nvGrpSpPr>
        <p:grpSpPr>
          <a:xfrm>
            <a:off x="446405" y="1723390"/>
            <a:ext cx="6461760" cy="1363980"/>
            <a:chOff x="2666198" y="2543397"/>
            <a:chExt cx="7199697" cy="1316333"/>
          </a:xfrm>
        </p:grpSpPr>
        <p:cxnSp>
          <p:nvCxnSpPr>
            <p:cNvPr id="6" name="直线连接符 5"/>
            <p:cNvCxnSpPr/>
            <p:nvPr userDrawn="1"/>
          </p:nvCxnSpPr>
          <p:spPr>
            <a:xfrm>
              <a:off x="2666198" y="2543397"/>
              <a:ext cx="7199697" cy="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 name="直线连接符 6"/>
            <p:cNvCxnSpPr/>
            <p:nvPr userDrawn="1"/>
          </p:nvCxnSpPr>
          <p:spPr>
            <a:xfrm>
              <a:off x="2666198" y="3859730"/>
              <a:ext cx="7199697" cy="0"/>
            </a:xfrm>
            <a:prstGeom prst="line">
              <a:avLst/>
            </a:prstGeom>
            <a:ln>
              <a:solidFill>
                <a:srgbClr val="8FAADC"/>
              </a:solidFill>
            </a:ln>
          </p:spPr>
          <p:style>
            <a:lnRef idx="1">
              <a:schemeClr val="accent1"/>
            </a:lnRef>
            <a:fillRef idx="0">
              <a:schemeClr val="accent1"/>
            </a:fillRef>
            <a:effectRef idx="0">
              <a:schemeClr val="accent1"/>
            </a:effectRef>
            <a:fontRef idx="minor">
              <a:schemeClr val="tx1"/>
            </a:fontRef>
          </p:style>
        </p:cxnSp>
      </p:grpSp>
      <p:sp>
        <p:nvSpPr>
          <p:cNvPr id="8" name="标题 2"/>
          <p:cNvSpPr>
            <a:spLocks noGrp="1"/>
          </p:cNvSpPr>
          <p:nvPr/>
        </p:nvSpPr>
        <p:spPr>
          <a:xfrm>
            <a:off x="389889" y="3250565"/>
            <a:ext cx="6208873" cy="463550"/>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4800" b="0" i="0" kern="1200" spc="300">
                <a:solidFill>
                  <a:schemeClr val="bg1"/>
                </a:solidFill>
                <a:latin typeface="微软雅黑" panose="020B0503020204020204" pitchFamily="34" charset="-122"/>
                <a:ea typeface="微软雅黑" panose="020B0503020204020204" pitchFamily="34" charset="-122"/>
                <a:cs typeface="思源黑体" panose="020F0502020204030204" charset="-122"/>
              </a:defRPr>
            </a:lvl1pPr>
          </a:lstStyle>
          <a:p>
            <a:r>
              <a:rPr kumimoji="1" lang="zh-CN" altLang="en-US" sz="3600" b="1" dirty="0">
                <a:solidFill>
                  <a:srgbClr val="FFC000"/>
                </a:solidFill>
                <a:latin typeface="Tahoma" panose="020B0604030504040204" charset="0"/>
              </a:rPr>
              <a:t>第</a:t>
            </a:r>
            <a:r>
              <a:rPr kumimoji="1" lang="en-US" altLang="zh-CN" sz="3600" b="1" dirty="0">
                <a:solidFill>
                  <a:srgbClr val="FFC000"/>
                </a:solidFill>
                <a:latin typeface="Tahoma" panose="020B0604030504040204" charset="0"/>
              </a:rPr>
              <a:t>2</a:t>
            </a:r>
            <a:r>
              <a:rPr kumimoji="1" lang="zh-CN" altLang="en-US" sz="3600" b="1" dirty="0">
                <a:solidFill>
                  <a:srgbClr val="FFC000"/>
                </a:solidFill>
                <a:latin typeface="Tahoma" panose="020B0604030504040204" charset="0"/>
              </a:rPr>
              <a:t>章 软件测试的基本概念</a:t>
            </a:r>
          </a:p>
        </p:txBody>
      </p:sp>
      <p:pic>
        <p:nvPicPr>
          <p:cNvPr id="2" name="图片 1">
            <a:extLst>
              <a:ext uri="{FF2B5EF4-FFF2-40B4-BE49-F238E27FC236}">
                <a16:creationId xmlns:a16="http://schemas.microsoft.com/office/drawing/2014/main" id="{A038487E-E177-DE4D-945D-7DCF652BBE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09002" y="94799"/>
            <a:ext cx="1417284" cy="472428"/>
          </a:xfrm>
          <a:prstGeom prst="rect">
            <a:avLst/>
          </a:prstGeom>
        </p:spPr>
      </p:pic>
      <p:sp>
        <p:nvSpPr>
          <p:cNvPr id="11" name="文本占位符 3">
            <a:extLst>
              <a:ext uri="{FF2B5EF4-FFF2-40B4-BE49-F238E27FC236}">
                <a16:creationId xmlns:a16="http://schemas.microsoft.com/office/drawing/2014/main" id="{24184E68-0128-2DDC-D7FF-1D3D22ECB6AF}"/>
              </a:ext>
            </a:extLst>
          </p:cNvPr>
          <p:cNvSpPr txBox="1">
            <a:spLocks/>
          </p:cNvSpPr>
          <p:nvPr/>
        </p:nvSpPr>
        <p:spPr>
          <a:xfrm>
            <a:off x="4848115" y="4397346"/>
            <a:ext cx="2263140" cy="346710"/>
          </a:xfrm>
          <a:prstGeom prst="rect">
            <a:avLst/>
          </a:prstGeom>
        </p:spPr>
        <p:txBody>
          <a:bodyPr vert="horz" lIns="91440" tIns="45720" rIns="91440" bIns="45720" rtlCol="0">
            <a:noAutofit/>
          </a:bodyPr>
          <a:lstStyle>
            <a:lvl1pPr marL="0" indent="0" algn="r" defTabSz="685800" rtl="0" eaLnBrk="1" latinLnBrk="0" hangingPunct="1">
              <a:lnSpc>
                <a:spcPct val="90000"/>
              </a:lnSpc>
              <a:spcBef>
                <a:spcPts val="750"/>
              </a:spcBef>
              <a:buFont typeface="Arial" panose="020B0604020202020204" pitchFamily="34" charset="0"/>
              <a:buNone/>
              <a:defRPr sz="1400" b="0" i="0" kern="1200">
                <a:ln>
                  <a:noFill/>
                </a:ln>
                <a:solidFill>
                  <a:schemeClr val="accent1">
                    <a:lumMod val="60000"/>
                    <a:lumOff val="40000"/>
                  </a:schemeClr>
                </a:solidFill>
                <a:latin typeface="微软雅黑 Light" panose="020B0502040204020203" pitchFamily="34" charset="-122"/>
                <a:ea typeface="微软雅黑 Light" panose="020B0502040204020203" pitchFamily="34" charset="-122"/>
                <a:cs typeface="思源黑体" panose="020F0502020204030204" charset="-122"/>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思源黑体" panose="020F0502020204030204" charset="-122"/>
                <a:ea typeface="思源黑体" panose="020F0502020204030204" charset="-122"/>
                <a:cs typeface="思源黑体" panose="020F0502020204030204" charset="-122"/>
              </a:defRPr>
            </a:lvl2pPr>
            <a:lvl3pPr marL="685800" indent="0" algn="l" defTabSz="685800" rtl="0" eaLnBrk="1" latinLnBrk="0" hangingPunct="1">
              <a:lnSpc>
                <a:spcPct val="90000"/>
              </a:lnSpc>
              <a:spcBef>
                <a:spcPts val="375"/>
              </a:spcBef>
              <a:buFont typeface="Arial" panose="020B0604020202020204" pitchFamily="34" charset="0"/>
              <a:buNone/>
              <a:defRPr sz="1500" kern="1200">
                <a:solidFill>
                  <a:schemeClr val="tx1"/>
                </a:solidFill>
                <a:latin typeface="思源黑体" panose="020F0502020204030204" charset="-122"/>
                <a:ea typeface="思源黑体" panose="020F0502020204030204" charset="-122"/>
                <a:cs typeface="思源黑体" panose="020F0502020204030204" charset="-122"/>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思源黑体" panose="020F0502020204030204" charset="-122"/>
                <a:ea typeface="思源黑体" panose="020F0502020204030204" charset="-122"/>
                <a:cs typeface="思源黑体" panose="020F0502020204030204" charset="-122"/>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思源黑体" panose="020F0502020204030204" charset="-122"/>
                <a:ea typeface="思源黑体" panose="020F0502020204030204" charset="-122"/>
                <a:cs typeface="思源黑体" panose="020F0502020204030204" charset="-122"/>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kumimoji="1" lang="zh-CN" altLang="en-US" sz="2000" b="1">
                <a:solidFill>
                  <a:schemeClr val="bg1"/>
                </a:solidFill>
              </a:rPr>
              <a:t>同济大学  朱少民</a:t>
            </a:r>
            <a:endParaRPr kumimoji="1" lang="zh-CN" altLang="en-US" sz="2000" b="1" dirty="0">
              <a:solidFill>
                <a:schemeClr val="bg1"/>
              </a:solidFill>
            </a:endParaRPr>
          </a:p>
        </p:txBody>
      </p:sp>
      <p:sp>
        <p:nvSpPr>
          <p:cNvPr id="12" name="文本框 11">
            <a:extLst>
              <a:ext uri="{FF2B5EF4-FFF2-40B4-BE49-F238E27FC236}">
                <a16:creationId xmlns:a16="http://schemas.microsoft.com/office/drawing/2014/main" id="{D5C871B5-61D2-F62E-712B-1DDE700D4C27}"/>
              </a:ext>
            </a:extLst>
          </p:cNvPr>
          <p:cNvSpPr txBox="1"/>
          <p:nvPr/>
        </p:nvSpPr>
        <p:spPr>
          <a:xfrm>
            <a:off x="4572000" y="4744056"/>
            <a:ext cx="2669320" cy="338554"/>
          </a:xfrm>
          <a:prstGeom prst="rect">
            <a:avLst/>
          </a:prstGeom>
          <a:noFill/>
        </p:spPr>
        <p:txBody>
          <a:bodyPr wrap="none" rtlCol="0">
            <a:spAutoFit/>
          </a:bodyPr>
          <a:lstStyle/>
          <a:p>
            <a:r>
              <a:rPr kumimoji="1" lang="zh-CN" altLang="en-US" sz="1600" dirty="0">
                <a:solidFill>
                  <a:schemeClr val="bg1">
                    <a:lumMod val="65000"/>
                  </a:schemeClr>
                </a:solidFill>
              </a:rPr>
              <a:t>版权所有</a:t>
            </a:r>
            <a:r>
              <a:rPr kumimoji="1" lang="en-US" altLang="zh-CN" sz="1600" dirty="0">
                <a:solidFill>
                  <a:schemeClr val="bg1">
                    <a:lumMod val="65000"/>
                  </a:schemeClr>
                </a:solidFill>
              </a:rPr>
              <a:t>©️</a:t>
            </a:r>
            <a:r>
              <a:rPr kumimoji="1" lang="zh-CN" altLang="en-US" sz="1600" dirty="0">
                <a:solidFill>
                  <a:schemeClr val="bg1">
                    <a:lumMod val="65000"/>
                  </a:schemeClr>
                </a:solidFill>
              </a:rPr>
              <a:t> 仅限于教学使用</a:t>
            </a:r>
          </a:p>
        </p:txBody>
      </p:sp>
    </p:spTree>
  </p:cSld>
  <p:clrMapOvr>
    <a:masterClrMapping/>
  </p:clrMapOvr>
  <p:transition spd="slow">
    <p:wipe dir="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550617" y="260015"/>
            <a:ext cx="4424363" cy="614363"/>
          </a:xfrm>
        </p:spPr>
        <p:txBody>
          <a:bodyPr/>
          <a:lstStyle/>
          <a:p>
            <a:r>
              <a:rPr lang="zh-CN" altLang="en-US" dirty="0">
                <a:latin typeface="微软雅黑" panose="020B0503020204020204" pitchFamily="34" charset="-122"/>
                <a:ea typeface="微软雅黑" panose="020B0503020204020204" pitchFamily="34" charset="-122"/>
              </a:rPr>
              <a:t>质量 </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品牌 </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客户满意度</a:t>
            </a:r>
            <a:endParaRPr lang="en-US" altLang="zh-CN" dirty="0">
              <a:latin typeface="微软雅黑" panose="020B0503020204020204" pitchFamily="34" charset="-122"/>
              <a:ea typeface="微软雅黑" panose="020B0503020204020204" pitchFamily="34" charset="-122"/>
            </a:endParaRPr>
          </a:p>
        </p:txBody>
      </p:sp>
      <p:pic>
        <p:nvPicPr>
          <p:cNvPr id="104450" name="Picture 2" descr="http://www.crmsocialmedia.com/wp-content/uploads/2010/12/customer-satisfaction.gif"/>
          <p:cNvPicPr>
            <a:picLocks noChangeAspect="1" noChangeArrowheads="1"/>
          </p:cNvPicPr>
          <p:nvPr/>
        </p:nvPicPr>
        <p:blipFill>
          <a:blip r:embed="rId3" cstate="print"/>
          <a:srcRect/>
          <a:stretch>
            <a:fillRect/>
          </a:stretch>
        </p:blipFill>
        <p:spPr bwMode="auto">
          <a:xfrm>
            <a:off x="4301970" y="1525505"/>
            <a:ext cx="3266982" cy="2092490"/>
          </a:xfrm>
          <a:prstGeom prst="rect">
            <a:avLst/>
          </a:prstGeom>
          <a:noFill/>
        </p:spPr>
      </p:pic>
      <p:pic>
        <p:nvPicPr>
          <p:cNvPr id="104452" name="Picture 4" descr="http://www.product-reviews.net/wp-content/userimages/2008/04/apple-the-benchmark-brand.jpg"/>
          <p:cNvPicPr>
            <a:picLocks noChangeAspect="1" noChangeArrowheads="1"/>
          </p:cNvPicPr>
          <p:nvPr/>
        </p:nvPicPr>
        <p:blipFill>
          <a:blip r:embed="rId4" cstate="print"/>
          <a:srcRect/>
          <a:stretch>
            <a:fillRect/>
          </a:stretch>
        </p:blipFill>
        <p:spPr bwMode="auto">
          <a:xfrm>
            <a:off x="1709682" y="1255475"/>
            <a:ext cx="2106234" cy="2550884"/>
          </a:xfrm>
          <a:prstGeom prst="rect">
            <a:avLst/>
          </a:prstGeom>
          <a:noFill/>
        </p:spPr>
      </p:pic>
    </p:spTree>
    <p:extLst>
      <p:ext uri="{BB962C8B-B14F-4D97-AF65-F5344CB8AC3E}">
        <p14:creationId xmlns:p14="http://schemas.microsoft.com/office/powerpoint/2010/main" val="29974708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640398" y="245390"/>
            <a:ext cx="4424363" cy="614363"/>
          </a:xfrm>
        </p:spPr>
        <p:txBody>
          <a:bodyPr/>
          <a:lstStyle/>
          <a:p>
            <a:r>
              <a:rPr lang="zh-CN" altLang="en-US" dirty="0">
                <a:latin typeface="微软雅黑" panose="020B0503020204020204" pitchFamily="34" charset="-122"/>
                <a:ea typeface="微软雅黑" panose="020B0503020204020204" pitchFamily="34" charset="-122"/>
              </a:rPr>
              <a:t>软件质量 的内涵</a:t>
            </a:r>
            <a:endParaRPr lang="en-US" altLang="zh-CN" dirty="0">
              <a:latin typeface="微软雅黑" panose="020B0503020204020204" pitchFamily="34" charset="-122"/>
              <a:ea typeface="微软雅黑" panose="020B0503020204020204" pitchFamily="34" charset="-122"/>
            </a:endParaRPr>
          </a:p>
        </p:txBody>
      </p:sp>
      <p:pic>
        <p:nvPicPr>
          <p:cNvPr id="9219" name="Picture 3"/>
          <p:cNvPicPr>
            <a:picLocks noChangeAspect="1" noChangeArrowheads="1"/>
          </p:cNvPicPr>
          <p:nvPr/>
        </p:nvPicPr>
        <p:blipFill>
          <a:blip r:embed="rId3" cstate="print"/>
          <a:srcRect/>
          <a:stretch>
            <a:fillRect/>
          </a:stretch>
        </p:blipFill>
        <p:spPr bwMode="auto">
          <a:xfrm>
            <a:off x="6025230" y="1576102"/>
            <a:ext cx="3045619" cy="2259806"/>
          </a:xfrm>
          <a:prstGeom prst="rect">
            <a:avLst/>
          </a:prstGeom>
          <a:noFill/>
          <a:ln w="9525">
            <a:noFill/>
            <a:miter lim="800000"/>
            <a:headEnd/>
            <a:tailEnd/>
          </a:ln>
        </p:spPr>
      </p:pic>
      <p:sp>
        <p:nvSpPr>
          <p:cNvPr id="9220" name="Text Box 4"/>
          <p:cNvSpPr txBox="1">
            <a:spLocks noChangeArrowheads="1"/>
          </p:cNvSpPr>
          <p:nvPr/>
        </p:nvSpPr>
        <p:spPr bwMode="auto">
          <a:xfrm>
            <a:off x="851004" y="1064436"/>
            <a:ext cx="5284620" cy="3607462"/>
          </a:xfrm>
          <a:prstGeom prst="rect">
            <a:avLst/>
          </a:prstGeom>
          <a:noFill/>
          <a:ln w="9525">
            <a:noFill/>
            <a:miter lim="800000"/>
            <a:headEnd/>
            <a:tailEnd/>
          </a:ln>
        </p:spPr>
        <p:txBody>
          <a:bodyPr wrap="square" lIns="0" tIns="0" rIns="0" bIns="0">
            <a:spAutoFit/>
          </a:bodyPr>
          <a:lstStyle/>
          <a:p>
            <a:pPr marL="342900" indent="-342900">
              <a:lnSpc>
                <a:spcPct val="150000"/>
              </a:lnSpc>
              <a:buClr>
                <a:schemeClr val="accent1"/>
              </a:buClr>
              <a:buSzPct val="75000"/>
            </a:pPr>
            <a:r>
              <a:rPr lang="en-US" altLang="zh-CN" b="1" dirty="0">
                <a:solidFill>
                  <a:srgbClr val="800000"/>
                </a:solidFill>
                <a:latin typeface="Microsoft YaHei" panose="020B0503020204020204" pitchFamily="34" charset="-122"/>
                <a:ea typeface="Microsoft YaHei" panose="020B0503020204020204" pitchFamily="34" charset="-122"/>
              </a:rPr>
              <a:t>IEEE</a:t>
            </a:r>
            <a:r>
              <a:rPr lang="zh-CN" altLang="en-US" b="1" dirty="0">
                <a:solidFill>
                  <a:srgbClr val="800000"/>
                </a:solidFill>
                <a:latin typeface="Microsoft YaHei" panose="020B0503020204020204" pitchFamily="34" charset="-122"/>
                <a:ea typeface="Microsoft YaHei" panose="020B0503020204020204" pitchFamily="34" charset="-122"/>
              </a:rPr>
              <a:t>：</a:t>
            </a:r>
            <a:r>
              <a:rPr lang="en-US" altLang="zh-CN" b="1" dirty="0">
                <a:latin typeface="Microsoft YaHei" panose="020B0503020204020204" pitchFamily="34" charset="-122"/>
                <a:ea typeface="Microsoft YaHei" panose="020B0503020204020204" pitchFamily="34" charset="-122"/>
              </a:rPr>
              <a:t> </a:t>
            </a:r>
            <a:r>
              <a:rPr lang="zh-CN" altLang="en-US" b="1" dirty="0">
                <a:solidFill>
                  <a:srgbClr val="2D696D"/>
                </a:solidFill>
                <a:latin typeface="Microsoft YaHei" panose="020B0503020204020204" pitchFamily="34" charset="-122"/>
                <a:ea typeface="Microsoft YaHei" panose="020B0503020204020204" pitchFamily="34" charset="-122"/>
              </a:rPr>
              <a:t>质量</a:t>
            </a:r>
            <a:r>
              <a:rPr lang="zh-CN" altLang="en-US" dirty="0">
                <a:solidFill>
                  <a:srgbClr val="2D696D"/>
                </a:solidFill>
                <a:latin typeface="Microsoft YaHei" panose="020B0503020204020204" pitchFamily="34" charset="-122"/>
                <a:ea typeface="Microsoft YaHei" panose="020B0503020204020204" pitchFamily="34" charset="-122"/>
              </a:rPr>
              <a:t>是系统、部件或过程满足　</a:t>
            </a:r>
          </a:p>
          <a:p>
            <a:pPr marL="1146572" indent="-342900">
              <a:lnSpc>
                <a:spcPct val="150000"/>
              </a:lnSpc>
              <a:buClr>
                <a:srgbClr val="085415"/>
              </a:buClr>
              <a:buSzPct val="75000"/>
              <a:buFont typeface="+mj-ea"/>
              <a:buAutoNum type="circleNumDbPlain"/>
            </a:pPr>
            <a:r>
              <a:rPr lang="zh-CN" altLang="en-US" dirty="0">
                <a:solidFill>
                  <a:srgbClr val="2D696D"/>
                </a:solidFill>
                <a:latin typeface="Microsoft YaHei" panose="020B0503020204020204" pitchFamily="34" charset="-122"/>
                <a:ea typeface="Microsoft YaHei" panose="020B0503020204020204" pitchFamily="34" charset="-122"/>
              </a:rPr>
              <a:t>明确需求</a:t>
            </a:r>
          </a:p>
          <a:p>
            <a:pPr marL="1146572" indent="-342900">
              <a:lnSpc>
                <a:spcPct val="150000"/>
              </a:lnSpc>
              <a:buClr>
                <a:srgbClr val="085415"/>
              </a:buClr>
              <a:buSzPct val="75000"/>
              <a:buFont typeface="+mj-ea"/>
              <a:buAutoNum type="circleNumDbPlain"/>
            </a:pPr>
            <a:r>
              <a:rPr lang="zh-CN" altLang="en-US" dirty="0">
                <a:solidFill>
                  <a:srgbClr val="2D696D"/>
                </a:solidFill>
                <a:latin typeface="Microsoft YaHei" panose="020B0503020204020204" pitchFamily="34" charset="-122"/>
                <a:ea typeface="Microsoft YaHei" panose="020B0503020204020204" pitchFamily="34" charset="-122"/>
              </a:rPr>
              <a:t>客户或用户需要或期望的程度不同 </a:t>
            </a:r>
            <a:endParaRPr lang="en-US" altLang="zh-CN" b="1" dirty="0">
              <a:latin typeface="Microsoft YaHei" panose="020B0503020204020204" pitchFamily="34" charset="-122"/>
              <a:ea typeface="Microsoft YaHei" panose="020B0503020204020204" pitchFamily="34" charset="-122"/>
            </a:endParaRPr>
          </a:p>
          <a:p>
            <a:pPr marL="342900" indent="-342900">
              <a:lnSpc>
                <a:spcPct val="150000"/>
              </a:lnSpc>
              <a:spcBef>
                <a:spcPct val="40000"/>
              </a:spcBef>
              <a:buClr>
                <a:srgbClr val="336600"/>
              </a:buClr>
              <a:buSzPct val="75000"/>
              <a:buFont typeface="Wingdings" pitchFamily="2" charset="2"/>
              <a:buChar char="p"/>
            </a:pPr>
            <a:r>
              <a:rPr lang="zh-CN" altLang="en-US" b="1" dirty="0">
                <a:latin typeface="Microsoft YaHei" panose="020B0503020204020204" pitchFamily="34" charset="-122"/>
                <a:ea typeface="Microsoft YaHei" panose="020B0503020204020204" pitchFamily="34" charset="-122"/>
              </a:rPr>
              <a:t>软件质量</a:t>
            </a:r>
            <a:r>
              <a:rPr lang="zh-CN" altLang="en-US" dirty="0">
                <a:latin typeface="Microsoft YaHei" panose="020B0503020204020204" pitchFamily="34" charset="-122"/>
                <a:ea typeface="Microsoft YaHei" panose="020B0503020204020204" pitchFamily="34" charset="-122"/>
              </a:rPr>
              <a:t>：软件产品具有满足规定的或隐含要求能力要求有关的特征与特征总和</a:t>
            </a:r>
            <a:r>
              <a:rPr lang="en-US" altLang="zh-CN" dirty="0">
                <a:latin typeface="Microsoft YaHei" panose="020B0503020204020204" pitchFamily="34" charset="-122"/>
                <a:ea typeface="Microsoft YaHei" panose="020B0503020204020204" pitchFamily="34" charset="-122"/>
              </a:rPr>
              <a:t>(ISO 8492)　</a:t>
            </a:r>
          </a:p>
          <a:p>
            <a:pPr marL="342900" indent="-342900">
              <a:lnSpc>
                <a:spcPct val="150000"/>
              </a:lnSpc>
              <a:spcBef>
                <a:spcPct val="40000"/>
              </a:spcBef>
              <a:buClr>
                <a:srgbClr val="336600"/>
              </a:buClr>
              <a:buSzPct val="75000"/>
              <a:buFont typeface="Wingdings" pitchFamily="2" charset="2"/>
              <a:buChar char="p"/>
            </a:pPr>
            <a:r>
              <a:rPr lang="zh-CN" altLang="en-US" b="1" dirty="0">
                <a:latin typeface="Microsoft YaHei" panose="020B0503020204020204" pitchFamily="34" charset="-122"/>
                <a:ea typeface="Microsoft YaHei" panose="020B0503020204020204" pitchFamily="34" charset="-122"/>
              </a:rPr>
              <a:t>软件质量</a:t>
            </a:r>
            <a:r>
              <a:rPr lang="zh-CN" altLang="en-US" dirty="0">
                <a:latin typeface="Microsoft YaHei" panose="020B0503020204020204" pitchFamily="34" charset="-122"/>
                <a:ea typeface="Microsoft YaHei" panose="020B0503020204020204" pitchFamily="34" charset="-122"/>
              </a:rPr>
              <a:t>：软件产品满足</a:t>
            </a:r>
          </a:p>
          <a:p>
            <a:pPr marL="342900" indent="-342900">
              <a:lnSpc>
                <a:spcPct val="150000"/>
              </a:lnSpc>
              <a:spcBef>
                <a:spcPct val="40000"/>
              </a:spcBef>
              <a:buClr>
                <a:srgbClr val="336600"/>
              </a:buClr>
              <a:buSzPct val="75000"/>
            </a:pPr>
            <a:r>
              <a:rPr lang="zh-CN" altLang="en-US" dirty="0">
                <a:latin typeface="Microsoft YaHei" panose="020B0503020204020204" pitchFamily="34" charset="-122"/>
                <a:ea typeface="Microsoft YaHei" panose="020B0503020204020204" pitchFamily="34" charset="-122"/>
              </a:rPr>
              <a:t>	使用要求的程度</a:t>
            </a:r>
          </a:p>
          <a:p>
            <a:pPr marL="342900" indent="-342900">
              <a:lnSpc>
                <a:spcPct val="150000"/>
              </a:lnSpc>
              <a:buClr>
                <a:schemeClr val="accent1"/>
              </a:buClr>
              <a:buSzPct val="75000"/>
            </a:pPr>
            <a:r>
              <a:rPr lang="zh-CN" altLang="en-US" dirty="0">
                <a:latin typeface="Microsoft YaHei" panose="020B0503020204020204" pitchFamily="34" charset="-122"/>
                <a:ea typeface="Microsoft YaHei" panose="020B0503020204020204" pitchFamily="34" charset="-122"/>
              </a:rPr>
              <a:t>                                      </a:t>
            </a:r>
          </a:p>
        </p:txBody>
      </p:sp>
    </p:spTree>
    <p:extLst>
      <p:ext uri="{BB962C8B-B14F-4D97-AF65-F5344CB8AC3E}">
        <p14:creationId xmlns:p14="http://schemas.microsoft.com/office/powerpoint/2010/main" val="25237332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3"/>
          <p:cNvSpPr>
            <a:spLocks noChangeArrowheads="1"/>
          </p:cNvSpPr>
          <p:nvPr/>
        </p:nvSpPr>
        <p:spPr bwMode="auto">
          <a:xfrm>
            <a:off x="504096" y="907740"/>
            <a:ext cx="7798656" cy="4004943"/>
          </a:xfrm>
          <a:prstGeom prst="rect">
            <a:avLst/>
          </a:prstGeom>
          <a:solidFill>
            <a:schemeClr val="bg1"/>
          </a:solidFill>
          <a:ln w="9525">
            <a:noFill/>
            <a:miter lim="800000"/>
            <a:headEnd/>
            <a:tailEnd/>
          </a:ln>
        </p:spPr>
        <p:txBody>
          <a:bodyPr wrap="square">
            <a:spAutoFit/>
          </a:bodyPr>
          <a:lstStyle/>
          <a:p>
            <a:pPr>
              <a:spcBef>
                <a:spcPct val="50000"/>
              </a:spcBef>
            </a:pPr>
            <a:r>
              <a:rPr lang="zh-CN" altLang="en-US" sz="2100" b="1" dirty="0">
                <a:solidFill>
                  <a:srgbClr val="3366FF"/>
                </a:solidFill>
              </a:rPr>
              <a:t>产品质量</a:t>
            </a:r>
          </a:p>
          <a:p>
            <a:pPr marL="257175" indent="-257175">
              <a:spcBef>
                <a:spcPct val="50000"/>
              </a:spcBef>
              <a:buClr>
                <a:srgbClr val="CCFFCC"/>
              </a:buClr>
              <a:buSzPct val="80000"/>
              <a:buFont typeface="Wingdings" charset="2"/>
              <a:buChar char="p"/>
            </a:pPr>
            <a:r>
              <a:rPr lang="zh-CN" altLang="en-US" sz="1500" b="1" dirty="0">
                <a:solidFill>
                  <a:srgbClr val="000000"/>
                </a:solidFill>
                <a:latin typeface="" charset="0"/>
              </a:rPr>
              <a:t>是人们实践产物的属性和行为，是可以认识，可以科学地描述的。并且可以通过一些方法和人类活动，来改进质量.</a:t>
            </a:r>
            <a:endParaRPr lang="zh-CN" altLang="en-US" sz="1500" dirty="0">
              <a:solidFill>
                <a:srgbClr val="000099"/>
              </a:solidFill>
            </a:endParaRPr>
          </a:p>
          <a:p>
            <a:pPr marL="214313" indent="-214313">
              <a:spcBef>
                <a:spcPct val="50000"/>
              </a:spcBef>
              <a:buClr>
                <a:srgbClr val="CCFFCC"/>
              </a:buClr>
              <a:buSzPct val="80000"/>
              <a:buFont typeface="Wingdings" charset="2"/>
              <a:buChar char="p"/>
            </a:pPr>
            <a:r>
              <a:rPr lang="zh-CN" altLang="en-US" sz="1350" dirty="0"/>
              <a:t>质量模型:  </a:t>
            </a:r>
            <a:r>
              <a:rPr lang="en-US" altLang="zh-CN" sz="1350" dirty="0"/>
              <a:t>McCall </a:t>
            </a:r>
            <a:r>
              <a:rPr lang="zh-CN" altLang="en-US" sz="1350" dirty="0"/>
              <a:t>模型</a:t>
            </a:r>
            <a:r>
              <a:rPr lang="en-US" altLang="zh-CN" sz="1350" dirty="0"/>
              <a:t>, Boehm </a:t>
            </a:r>
            <a:r>
              <a:rPr lang="zh-CN" altLang="en-US" sz="1350" dirty="0"/>
              <a:t>模型, </a:t>
            </a:r>
            <a:r>
              <a:rPr lang="en-US" altLang="zh-CN" sz="1350" dirty="0"/>
              <a:t>ISO 9126 </a:t>
            </a:r>
            <a:r>
              <a:rPr lang="zh-CN" altLang="en-US" sz="1350" dirty="0"/>
              <a:t>模型</a:t>
            </a:r>
          </a:p>
          <a:p>
            <a:pPr>
              <a:spcBef>
                <a:spcPct val="50000"/>
              </a:spcBef>
            </a:pPr>
            <a:r>
              <a:rPr lang="zh-CN" altLang="en-US" sz="2100" b="1" dirty="0">
                <a:solidFill>
                  <a:srgbClr val="3366FF"/>
                </a:solidFill>
              </a:rPr>
              <a:t>过程质量:</a:t>
            </a:r>
            <a:r>
              <a:rPr lang="zh-CN" altLang="en-US" b="1" dirty="0">
                <a:solidFill>
                  <a:srgbClr val="99CCFF"/>
                </a:solidFill>
              </a:rPr>
              <a:t> </a:t>
            </a:r>
          </a:p>
          <a:p>
            <a:pPr marL="257175" indent="-257175">
              <a:spcBef>
                <a:spcPct val="50000"/>
              </a:spcBef>
              <a:buClr>
                <a:srgbClr val="CCFFCC"/>
              </a:buClr>
              <a:buSzPct val="80000"/>
              <a:buFont typeface="Wingdings" charset="2"/>
              <a:buChar char="p"/>
            </a:pPr>
            <a:r>
              <a:rPr lang="zh-CN" altLang="en-US" sz="1500" dirty="0">
                <a:solidFill>
                  <a:srgbClr val="000000"/>
                </a:solidFill>
              </a:rPr>
              <a:t>软件能力成熟度模型 </a:t>
            </a:r>
            <a:r>
              <a:rPr lang="en-US" altLang="zh-CN" sz="1500" dirty="0">
                <a:solidFill>
                  <a:srgbClr val="000000"/>
                </a:solidFill>
              </a:rPr>
              <a:t>CMM ( Capability Maturity Model)</a:t>
            </a:r>
          </a:p>
          <a:p>
            <a:pPr marL="214313" indent="-214313">
              <a:spcBef>
                <a:spcPct val="50000"/>
              </a:spcBef>
              <a:buClr>
                <a:srgbClr val="CCFFCC"/>
              </a:buClr>
              <a:buSzPct val="80000"/>
              <a:buFont typeface="Wingdings" charset="2"/>
              <a:buChar char="p"/>
            </a:pPr>
            <a:r>
              <a:rPr lang="en-US" altLang="zh-CN" sz="1500" dirty="0">
                <a:solidFill>
                  <a:srgbClr val="000000"/>
                </a:solidFill>
              </a:rPr>
              <a:t> </a:t>
            </a:r>
            <a:r>
              <a:rPr lang="zh-CN" altLang="en-US" sz="1500" dirty="0">
                <a:solidFill>
                  <a:srgbClr val="000000"/>
                </a:solidFill>
              </a:rPr>
              <a:t>国际标准过程模型 </a:t>
            </a:r>
            <a:r>
              <a:rPr lang="en-US" altLang="zh-CN" sz="1500" dirty="0">
                <a:solidFill>
                  <a:srgbClr val="000000"/>
                </a:solidFill>
              </a:rPr>
              <a:t>ISO 9000</a:t>
            </a:r>
          </a:p>
          <a:p>
            <a:pPr marL="214313" indent="-214313">
              <a:spcBef>
                <a:spcPct val="50000"/>
              </a:spcBef>
              <a:buClr>
                <a:srgbClr val="CCFFCC"/>
              </a:buClr>
              <a:buSzPct val="80000"/>
              <a:buFont typeface="Wingdings" charset="2"/>
              <a:buChar char="p"/>
            </a:pPr>
            <a:r>
              <a:rPr lang="zh-CN" altLang="en-US" sz="1500" dirty="0">
                <a:solidFill>
                  <a:srgbClr val="000000"/>
                </a:solidFill>
              </a:rPr>
              <a:t> 软件过程改进和能力决断 </a:t>
            </a:r>
            <a:r>
              <a:rPr lang="en-US" altLang="zh-CN" sz="1500" dirty="0">
                <a:solidFill>
                  <a:srgbClr val="000000"/>
                </a:solidFill>
              </a:rPr>
              <a:t> SPICE </a:t>
            </a:r>
          </a:p>
          <a:p>
            <a:pPr>
              <a:spcBef>
                <a:spcPct val="50000"/>
              </a:spcBef>
              <a:buClr>
                <a:srgbClr val="CCFFCC"/>
              </a:buClr>
              <a:buSzPct val="80000"/>
            </a:pPr>
            <a:r>
              <a:rPr lang="en-US" altLang="zh-CN" sz="1500" dirty="0">
                <a:solidFill>
                  <a:srgbClr val="000000"/>
                </a:solidFill>
              </a:rPr>
              <a:t>( Software Process Improvement and   Capability </a:t>
            </a:r>
            <a:r>
              <a:rPr lang="en-US" altLang="zh-CN" sz="1500" dirty="0" err="1">
                <a:solidFill>
                  <a:srgbClr val="000000"/>
                </a:solidFill>
              </a:rPr>
              <a:t>dEtermination</a:t>
            </a:r>
            <a:r>
              <a:rPr lang="en-US" altLang="zh-CN" sz="1500" dirty="0">
                <a:solidFill>
                  <a:srgbClr val="000000"/>
                </a:solidFill>
              </a:rPr>
              <a:t>)	</a:t>
            </a:r>
          </a:p>
          <a:p>
            <a:pPr>
              <a:spcBef>
                <a:spcPct val="50000"/>
              </a:spcBef>
            </a:pPr>
            <a:r>
              <a:rPr lang="zh-CN" altLang="en-US" sz="2100" b="1" dirty="0">
                <a:solidFill>
                  <a:srgbClr val="3366FF"/>
                </a:solidFill>
              </a:rPr>
              <a:t>在商业过程中有关的质量内容</a:t>
            </a:r>
            <a:r>
              <a:rPr lang="zh-CN" altLang="en-US" b="1" dirty="0">
                <a:solidFill>
                  <a:srgbClr val="99CCFF"/>
                </a:solidFill>
              </a:rPr>
              <a:t>: </a:t>
            </a:r>
          </a:p>
          <a:p>
            <a:pPr>
              <a:spcBef>
                <a:spcPct val="50000"/>
              </a:spcBef>
            </a:pPr>
            <a:r>
              <a:rPr lang="en-US" altLang="zh-CN" sz="1500" dirty="0">
                <a:solidFill>
                  <a:srgbClr val="000099"/>
                </a:solidFill>
              </a:rPr>
              <a:t>    </a:t>
            </a:r>
            <a:r>
              <a:rPr lang="zh-CN" altLang="en-US" sz="1350" dirty="0"/>
              <a:t>培训、成品制作、宣传、发布日起、客户、风险、成本、业务等</a:t>
            </a:r>
            <a:r>
              <a:rPr lang="en-US" altLang="zh-CN" sz="1500" dirty="0">
                <a:solidFill>
                  <a:srgbClr val="000099"/>
                </a:solidFill>
              </a:rPr>
              <a:t> </a:t>
            </a:r>
            <a:r>
              <a:rPr lang="zh-CN" altLang="en-US" sz="1500" dirty="0">
                <a:solidFill>
                  <a:srgbClr val="000099"/>
                </a:solidFill>
              </a:rPr>
              <a:t>     </a:t>
            </a:r>
          </a:p>
        </p:txBody>
      </p:sp>
      <p:sp>
        <p:nvSpPr>
          <p:cNvPr id="10242" name="Rectangle 2"/>
          <p:cNvSpPr>
            <a:spLocks noGrp="1" noChangeArrowheads="1"/>
          </p:cNvSpPr>
          <p:nvPr>
            <p:ph type="title"/>
          </p:nvPr>
        </p:nvSpPr>
        <p:spPr>
          <a:xfrm>
            <a:off x="504096" y="356410"/>
            <a:ext cx="4548188" cy="411956"/>
          </a:xfrm>
        </p:spPr>
        <p:txBody>
          <a:bodyPr>
            <a:noAutofit/>
          </a:bodyPr>
          <a:lstStyle/>
          <a:p>
            <a:r>
              <a:rPr lang="zh-CN" altLang="en-US" dirty="0">
                <a:latin typeface="微软雅黑" panose="020B0503020204020204" pitchFamily="34" charset="-122"/>
                <a:ea typeface="微软雅黑" panose="020B0503020204020204" pitchFamily="34" charset="-122"/>
              </a:rPr>
              <a:t>高质量软件标准体系</a:t>
            </a:r>
          </a:p>
        </p:txBody>
      </p:sp>
      <p:grpSp>
        <p:nvGrpSpPr>
          <p:cNvPr id="2" name="组合 1">
            <a:extLst>
              <a:ext uri="{FF2B5EF4-FFF2-40B4-BE49-F238E27FC236}">
                <a16:creationId xmlns:a16="http://schemas.microsoft.com/office/drawing/2014/main" id="{1CDA386C-C770-5EB7-ADF6-05BC68FFA125}"/>
              </a:ext>
            </a:extLst>
          </p:cNvPr>
          <p:cNvGrpSpPr/>
          <p:nvPr/>
        </p:nvGrpSpPr>
        <p:grpSpPr>
          <a:xfrm>
            <a:off x="5473958" y="1686310"/>
            <a:ext cx="3594561" cy="2202479"/>
            <a:chOff x="5355086" y="1775161"/>
            <a:chExt cx="3594561" cy="2202479"/>
          </a:xfrm>
        </p:grpSpPr>
        <p:sp>
          <p:nvSpPr>
            <p:cNvPr id="5" name="云形标注 4"/>
            <p:cNvSpPr/>
            <p:nvPr/>
          </p:nvSpPr>
          <p:spPr bwMode="auto">
            <a:xfrm>
              <a:off x="5355086" y="1775161"/>
              <a:ext cx="3594561" cy="2202479"/>
            </a:xfrm>
            <a:prstGeom prst="cloudCallout">
              <a:avLst>
                <a:gd name="adj1" fmla="val -48815"/>
                <a:gd name="adj2" fmla="val 65406"/>
              </a:avLst>
            </a:prstGeom>
            <a:solidFill>
              <a:schemeClr val="accent4">
                <a:lumMod val="20000"/>
                <a:lumOff val="80000"/>
                <a:alpha val="50000"/>
              </a:schemeClr>
            </a:solidFill>
            <a:ln w="9525" cap="flat" cmpd="sng" algn="ctr">
              <a:solidFill>
                <a:schemeClr val="tx1"/>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defTabSz="685800" fontAlgn="base">
                <a:spcBef>
                  <a:spcPct val="0"/>
                </a:spcBef>
                <a:spcAft>
                  <a:spcPct val="0"/>
                </a:spcAft>
              </a:pPr>
              <a:endParaRPr lang="zh-CN" altLang="en-US" sz="1350">
                <a:latin typeface="Arial" pitchFamily="34" charset="0"/>
                <a:ea typeface="宋体" pitchFamily="2" charset="-122"/>
              </a:endParaRPr>
            </a:p>
          </p:txBody>
        </p:sp>
        <p:sp>
          <p:nvSpPr>
            <p:cNvPr id="6" name="右箭头 5"/>
            <p:cNvSpPr/>
            <p:nvPr/>
          </p:nvSpPr>
          <p:spPr bwMode="auto">
            <a:xfrm>
              <a:off x="5800497" y="2364001"/>
              <a:ext cx="1989212" cy="702078"/>
            </a:xfrm>
            <a:prstGeom prst="rightArrow">
              <a:avLst/>
            </a:prstGeom>
            <a:gradFill flip="none" rotWithShape="1">
              <a:gsLst>
                <a:gs pos="0">
                  <a:schemeClr val="accent1">
                    <a:lumMod val="75000"/>
                    <a:tint val="66000"/>
                    <a:satMod val="160000"/>
                  </a:schemeClr>
                </a:gs>
                <a:gs pos="50000">
                  <a:schemeClr val="accent1">
                    <a:lumMod val="75000"/>
                    <a:tint val="44500"/>
                    <a:satMod val="160000"/>
                  </a:schemeClr>
                </a:gs>
                <a:gs pos="100000">
                  <a:schemeClr val="accent1">
                    <a:lumMod val="75000"/>
                    <a:tint val="23500"/>
                    <a:satMod val="160000"/>
                  </a:schemeClr>
                </a:gs>
              </a:gsLst>
              <a:lin ang="10800000" scaled="1"/>
              <a:tileRect/>
            </a:gra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defTabSz="685800" fontAlgn="base">
                <a:spcBef>
                  <a:spcPct val="0"/>
                </a:spcBef>
                <a:spcAft>
                  <a:spcPct val="0"/>
                </a:spcAft>
              </a:pPr>
              <a:r>
                <a:rPr lang="zh-CN" altLang="en-US" b="1" dirty="0"/>
                <a:t>流程</a:t>
              </a:r>
              <a:endParaRPr lang="zh-CN" altLang="en-US" b="1" dirty="0">
                <a:latin typeface="Arial" pitchFamily="34" charset="0"/>
                <a:ea typeface="宋体" pitchFamily="2" charset="-122"/>
              </a:endParaRPr>
            </a:p>
          </p:txBody>
        </p:sp>
        <p:sp>
          <p:nvSpPr>
            <p:cNvPr id="7" name="TextBox 6"/>
            <p:cNvSpPr txBox="1"/>
            <p:nvPr/>
          </p:nvSpPr>
          <p:spPr>
            <a:xfrm>
              <a:off x="7897708" y="2364001"/>
              <a:ext cx="810090" cy="415498"/>
            </a:xfrm>
            <a:prstGeom prst="rect">
              <a:avLst/>
            </a:prstGeom>
            <a:noFill/>
          </p:spPr>
          <p:txBody>
            <a:bodyPr wrap="square" rtlCol="0">
              <a:spAutoFit/>
            </a:bodyPr>
            <a:lstStyle/>
            <a:p>
              <a:r>
                <a:rPr lang="zh-CN" altLang="en-US" sz="2100" b="1" dirty="0">
                  <a:solidFill>
                    <a:srgbClr val="00B0F0"/>
                  </a:solidFill>
                </a:rPr>
                <a:t>产品</a:t>
              </a:r>
            </a:p>
          </p:txBody>
        </p:sp>
        <p:sp>
          <p:nvSpPr>
            <p:cNvPr id="8" name="TextBox 7"/>
            <p:cNvSpPr txBox="1"/>
            <p:nvPr/>
          </p:nvSpPr>
          <p:spPr>
            <a:xfrm>
              <a:off x="5993407" y="2999063"/>
              <a:ext cx="1755195" cy="415498"/>
            </a:xfrm>
            <a:prstGeom prst="rect">
              <a:avLst/>
            </a:prstGeom>
            <a:noFill/>
          </p:spPr>
          <p:txBody>
            <a:bodyPr wrap="square" rtlCol="0">
              <a:spAutoFit/>
            </a:bodyPr>
            <a:lstStyle/>
            <a:p>
              <a:pPr algn="ctr"/>
              <a:r>
                <a:rPr lang="zh-CN" altLang="en-US" sz="2100" b="1" dirty="0">
                  <a:solidFill>
                    <a:schemeClr val="accent1">
                      <a:lumMod val="50000"/>
                    </a:schemeClr>
                  </a:solidFill>
                </a:rPr>
                <a:t>商业环境</a:t>
              </a:r>
            </a:p>
          </p:txBody>
        </p:sp>
      </p:grpSp>
    </p:spTree>
    <p:extLst>
      <p:ext uri="{BB962C8B-B14F-4D97-AF65-F5344CB8AC3E}">
        <p14:creationId xmlns:p14="http://schemas.microsoft.com/office/powerpoint/2010/main" val="2764109718"/>
      </p:ext>
    </p:extLst>
  </p:cSld>
  <p:clrMapOvr>
    <a:masterClrMapping/>
  </p:clrMapOvr>
  <p:transition>
    <p:wipe dir="d"/>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2" name="Picture 4" descr="http://nosheep.net/wp-content/uploads/gorilla-270x300.png"/>
          <p:cNvPicPr>
            <a:picLocks noChangeAspect="1" noChangeArrowheads="1"/>
          </p:cNvPicPr>
          <p:nvPr/>
        </p:nvPicPr>
        <p:blipFill>
          <a:blip r:embed="rId3" cstate="print"/>
          <a:srcRect/>
          <a:stretch>
            <a:fillRect/>
          </a:stretch>
        </p:blipFill>
        <p:spPr bwMode="auto">
          <a:xfrm>
            <a:off x="6406203" y="1718530"/>
            <a:ext cx="2197792" cy="2441990"/>
          </a:xfrm>
          <a:prstGeom prst="rect">
            <a:avLst/>
          </a:prstGeom>
          <a:noFill/>
        </p:spPr>
      </p:pic>
      <p:sp>
        <p:nvSpPr>
          <p:cNvPr id="11266" name="Rectangle 2"/>
          <p:cNvSpPr>
            <a:spLocks noGrp="1" noChangeArrowheads="1"/>
          </p:cNvSpPr>
          <p:nvPr>
            <p:ph type="title"/>
          </p:nvPr>
        </p:nvSpPr>
        <p:spPr>
          <a:xfrm>
            <a:off x="666114" y="343640"/>
            <a:ext cx="4289822" cy="538163"/>
          </a:xfrm>
        </p:spPr>
        <p:txBody>
          <a:bodyPr>
            <a:normAutofit/>
          </a:bodyPr>
          <a:lstStyle/>
          <a:p>
            <a:r>
              <a:rPr lang="zh-CN" altLang="en-US" dirty="0">
                <a:latin typeface="微软雅黑" panose="020B0503020204020204" pitchFamily="34" charset="-122"/>
                <a:ea typeface="微软雅黑" panose="020B0503020204020204" pitchFamily="34" charset="-122"/>
              </a:rPr>
              <a:t>产品质量的标准</a:t>
            </a:r>
          </a:p>
        </p:txBody>
      </p:sp>
      <p:sp>
        <p:nvSpPr>
          <p:cNvPr id="11267" name="Rectangle 3"/>
          <p:cNvSpPr>
            <a:spLocks noChangeArrowheads="1"/>
          </p:cNvSpPr>
          <p:nvPr/>
        </p:nvSpPr>
        <p:spPr bwMode="auto">
          <a:xfrm>
            <a:off x="1087810" y="1029265"/>
            <a:ext cx="4239416" cy="3693319"/>
          </a:xfrm>
          <a:prstGeom prst="rect">
            <a:avLst/>
          </a:prstGeom>
          <a:noFill/>
          <a:ln w="9525" algn="ctr">
            <a:noFill/>
            <a:miter lim="800000"/>
            <a:headEnd/>
            <a:tailEnd/>
          </a:ln>
        </p:spPr>
        <p:txBody>
          <a:bodyPr wrap="square">
            <a:spAutoFit/>
          </a:bodyPr>
          <a:lstStyle/>
          <a:p>
            <a:pPr lvl="1">
              <a:spcBef>
                <a:spcPct val="50000"/>
              </a:spcBef>
            </a:pPr>
            <a:r>
              <a:rPr lang="en-US" altLang="zh-CN" b="1" dirty="0">
                <a:solidFill>
                  <a:srgbClr val="99CCFF"/>
                </a:solidFill>
              </a:rPr>
              <a:t>- </a:t>
            </a:r>
            <a:r>
              <a:rPr lang="zh-CN" altLang="en-US" b="1" dirty="0">
                <a:solidFill>
                  <a:srgbClr val="3366FF"/>
                </a:solidFill>
              </a:rPr>
              <a:t>功能性</a:t>
            </a:r>
            <a:r>
              <a:rPr lang="zh-CN" altLang="en-US" dirty="0"/>
              <a:t> </a:t>
            </a:r>
            <a:r>
              <a:rPr lang="en-US" altLang="zh-CN" dirty="0"/>
              <a:t>Functionality</a:t>
            </a:r>
          </a:p>
          <a:p>
            <a:pPr lvl="1">
              <a:spcBef>
                <a:spcPct val="50000"/>
              </a:spcBef>
            </a:pPr>
            <a:r>
              <a:rPr lang="en-US" altLang="zh-CN" b="1" dirty="0">
                <a:solidFill>
                  <a:srgbClr val="99CCFF"/>
                </a:solidFill>
              </a:rPr>
              <a:t>- </a:t>
            </a:r>
            <a:r>
              <a:rPr lang="zh-CN" altLang="en-US" b="1" dirty="0">
                <a:solidFill>
                  <a:srgbClr val="3366FF"/>
                </a:solidFill>
              </a:rPr>
              <a:t>可用性</a:t>
            </a:r>
            <a:r>
              <a:rPr lang="zh-CN" altLang="en-US" dirty="0"/>
              <a:t> </a:t>
            </a:r>
            <a:r>
              <a:rPr lang="en-US" altLang="zh-CN" dirty="0"/>
              <a:t>Usability</a:t>
            </a:r>
            <a:endParaRPr lang="zh-CN" altLang="en-US" dirty="0"/>
          </a:p>
          <a:p>
            <a:pPr lvl="1">
              <a:spcBef>
                <a:spcPct val="50000"/>
              </a:spcBef>
            </a:pPr>
            <a:r>
              <a:rPr lang="en-US" altLang="zh-CN" b="1" dirty="0">
                <a:solidFill>
                  <a:srgbClr val="99CCFF"/>
                </a:solidFill>
              </a:rPr>
              <a:t>- </a:t>
            </a:r>
            <a:r>
              <a:rPr lang="zh-CN" altLang="en-US" b="1" dirty="0">
                <a:solidFill>
                  <a:srgbClr val="3366FF"/>
                </a:solidFill>
              </a:rPr>
              <a:t>可靠性</a:t>
            </a:r>
            <a:r>
              <a:rPr lang="zh-CN" altLang="en-US" dirty="0"/>
              <a:t> </a:t>
            </a:r>
            <a:r>
              <a:rPr lang="en-US" altLang="zh-CN" dirty="0"/>
              <a:t>Reliability </a:t>
            </a:r>
            <a:endParaRPr lang="zh-CN" altLang="en-US" dirty="0"/>
          </a:p>
          <a:p>
            <a:pPr lvl="1">
              <a:spcBef>
                <a:spcPct val="50000"/>
              </a:spcBef>
            </a:pPr>
            <a:r>
              <a:rPr lang="en-US" altLang="zh-CN" b="1" dirty="0">
                <a:solidFill>
                  <a:srgbClr val="99CCFF"/>
                </a:solidFill>
              </a:rPr>
              <a:t>- </a:t>
            </a:r>
            <a:r>
              <a:rPr lang="zh-CN" altLang="en-US" b="1" dirty="0">
                <a:solidFill>
                  <a:srgbClr val="3366FF"/>
                </a:solidFill>
              </a:rPr>
              <a:t>性能</a:t>
            </a:r>
            <a:r>
              <a:rPr lang="zh-CN" altLang="en-US" dirty="0"/>
              <a:t> </a:t>
            </a:r>
            <a:r>
              <a:rPr lang="en-US" altLang="zh-CN" dirty="0"/>
              <a:t>Performance</a:t>
            </a:r>
          </a:p>
          <a:p>
            <a:pPr lvl="1">
              <a:spcBef>
                <a:spcPct val="50000"/>
              </a:spcBef>
            </a:pPr>
            <a:r>
              <a:rPr lang="en-US" altLang="zh-CN" b="1" dirty="0">
                <a:solidFill>
                  <a:srgbClr val="99CCFF"/>
                </a:solidFill>
              </a:rPr>
              <a:t>- </a:t>
            </a:r>
            <a:r>
              <a:rPr lang="zh-CN" altLang="en-US" b="1" dirty="0">
                <a:solidFill>
                  <a:srgbClr val="3366FF"/>
                </a:solidFill>
              </a:rPr>
              <a:t>容量</a:t>
            </a:r>
            <a:r>
              <a:rPr lang="zh-CN" altLang="en-US" dirty="0"/>
              <a:t> </a:t>
            </a:r>
            <a:r>
              <a:rPr lang="en-US" altLang="zh-CN" dirty="0"/>
              <a:t>Capacity</a:t>
            </a:r>
          </a:p>
          <a:p>
            <a:pPr lvl="1">
              <a:spcBef>
                <a:spcPct val="50000"/>
              </a:spcBef>
            </a:pPr>
            <a:r>
              <a:rPr lang="en-US" altLang="zh-CN" b="1" dirty="0">
                <a:solidFill>
                  <a:srgbClr val="99CCFF"/>
                </a:solidFill>
              </a:rPr>
              <a:t>- </a:t>
            </a:r>
            <a:r>
              <a:rPr lang="zh-CN" altLang="en-US" b="1" dirty="0">
                <a:solidFill>
                  <a:srgbClr val="3366FF"/>
                </a:solidFill>
              </a:rPr>
              <a:t>可伸缩性</a:t>
            </a:r>
            <a:r>
              <a:rPr lang="zh-CN" altLang="en-US" dirty="0"/>
              <a:t> </a:t>
            </a:r>
            <a:r>
              <a:rPr lang="en-US" altLang="zh-CN" dirty="0"/>
              <a:t>Scalability</a:t>
            </a:r>
          </a:p>
          <a:p>
            <a:pPr lvl="1">
              <a:spcBef>
                <a:spcPct val="50000"/>
              </a:spcBef>
            </a:pPr>
            <a:r>
              <a:rPr lang="en-US" altLang="zh-CN" b="1" dirty="0">
                <a:solidFill>
                  <a:srgbClr val="99CCFF"/>
                </a:solidFill>
              </a:rPr>
              <a:t>- </a:t>
            </a:r>
            <a:r>
              <a:rPr lang="zh-CN" altLang="en-US" b="1" dirty="0">
                <a:solidFill>
                  <a:srgbClr val="3366FF"/>
                </a:solidFill>
              </a:rPr>
              <a:t>可维护性</a:t>
            </a:r>
            <a:r>
              <a:rPr lang="zh-CN" altLang="en-US" dirty="0"/>
              <a:t> </a:t>
            </a:r>
            <a:r>
              <a:rPr lang="en-US" altLang="zh-CN" dirty="0"/>
              <a:t>Service manageability</a:t>
            </a:r>
          </a:p>
          <a:p>
            <a:pPr lvl="1">
              <a:spcBef>
                <a:spcPct val="50000"/>
              </a:spcBef>
            </a:pPr>
            <a:r>
              <a:rPr lang="en-US" altLang="zh-CN" b="1" dirty="0">
                <a:solidFill>
                  <a:srgbClr val="99CCFF"/>
                </a:solidFill>
              </a:rPr>
              <a:t>- </a:t>
            </a:r>
            <a:r>
              <a:rPr lang="zh-CN" altLang="en-US" b="1" dirty="0">
                <a:solidFill>
                  <a:srgbClr val="3366FF"/>
                </a:solidFill>
              </a:rPr>
              <a:t>兼容性</a:t>
            </a:r>
            <a:r>
              <a:rPr lang="zh-CN" altLang="en-US" dirty="0"/>
              <a:t> </a:t>
            </a:r>
            <a:r>
              <a:rPr lang="en-US" altLang="zh-CN" dirty="0"/>
              <a:t>Compatibility</a:t>
            </a:r>
          </a:p>
          <a:p>
            <a:pPr lvl="1">
              <a:spcBef>
                <a:spcPct val="50000"/>
              </a:spcBef>
            </a:pPr>
            <a:r>
              <a:rPr lang="en-US" altLang="zh-CN" b="1" dirty="0">
                <a:solidFill>
                  <a:srgbClr val="99CCFF"/>
                </a:solidFill>
              </a:rPr>
              <a:t>- </a:t>
            </a:r>
            <a:r>
              <a:rPr lang="zh-CN" altLang="en-US" b="1" dirty="0">
                <a:solidFill>
                  <a:srgbClr val="3366FF"/>
                </a:solidFill>
              </a:rPr>
              <a:t>可扩展性</a:t>
            </a:r>
            <a:r>
              <a:rPr lang="zh-CN" altLang="en-US" b="1" dirty="0">
                <a:solidFill>
                  <a:schemeClr val="accent2"/>
                </a:solidFill>
              </a:rPr>
              <a:t> </a:t>
            </a:r>
            <a:r>
              <a:rPr lang="en-US" altLang="zh-CN" dirty="0"/>
              <a:t>Extensibility</a:t>
            </a:r>
          </a:p>
        </p:txBody>
      </p:sp>
      <p:sp>
        <p:nvSpPr>
          <p:cNvPr id="5" name="右大括号 4"/>
          <p:cNvSpPr/>
          <p:nvPr/>
        </p:nvSpPr>
        <p:spPr bwMode="auto">
          <a:xfrm>
            <a:off x="4712051" y="1100355"/>
            <a:ext cx="378042" cy="3551138"/>
          </a:xfrm>
          <a:prstGeom prst="rightBrace">
            <a:avLst>
              <a:gd name="adj1" fmla="val 53685"/>
              <a:gd name="adj2" fmla="val 50000"/>
            </a:avLst>
          </a:prstGeom>
          <a:noFill/>
          <a:ln w="19050" cap="flat" cmpd="sng" algn="ctr">
            <a:solidFill>
              <a:srgbClr val="000090"/>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defTabSz="685800" fontAlgn="base">
              <a:spcBef>
                <a:spcPct val="0"/>
              </a:spcBef>
              <a:spcAft>
                <a:spcPct val="0"/>
              </a:spcAft>
            </a:pPr>
            <a:endParaRPr lang="zh-CN" altLang="en-US" sz="1350">
              <a:latin typeface="Arial" pitchFamily="34" charset="0"/>
              <a:ea typeface="宋体" pitchFamily="2" charset="-122"/>
            </a:endParaRPr>
          </a:p>
        </p:txBody>
      </p:sp>
      <p:sp>
        <p:nvSpPr>
          <p:cNvPr id="6" name="TextBox 5"/>
          <p:cNvSpPr txBox="1"/>
          <p:nvPr/>
        </p:nvSpPr>
        <p:spPr>
          <a:xfrm>
            <a:off x="5074175" y="2663190"/>
            <a:ext cx="1539918" cy="400110"/>
          </a:xfrm>
          <a:prstGeom prst="rect">
            <a:avLst/>
          </a:prstGeom>
          <a:noFill/>
        </p:spPr>
        <p:txBody>
          <a:bodyPr wrap="square" rtlCol="0">
            <a:spAutoFit/>
          </a:bodyPr>
          <a:lstStyle/>
          <a:p>
            <a:r>
              <a:rPr lang="zh-CN" altLang="en-US" sz="2000" b="1" dirty="0">
                <a:solidFill>
                  <a:srgbClr val="00B050"/>
                </a:solidFill>
              </a:rPr>
              <a:t>非功能特性</a:t>
            </a:r>
          </a:p>
        </p:txBody>
      </p:sp>
    </p:spTree>
    <p:extLst>
      <p:ext uri="{BB962C8B-B14F-4D97-AF65-F5344CB8AC3E}">
        <p14:creationId xmlns:p14="http://schemas.microsoft.com/office/powerpoint/2010/main" val="2892758563"/>
      </p:ext>
    </p:extLst>
  </p:cSld>
  <p:clrMapOvr>
    <a:masterClrMapping/>
  </p:clrMapOvr>
  <p:transition>
    <p:wipe dir="d"/>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a:xfrm>
            <a:off x="588108" y="357504"/>
            <a:ext cx="4734573" cy="421481"/>
          </a:xfrm>
        </p:spPr>
        <p:txBody>
          <a:bodyPr>
            <a:noAutofit/>
          </a:bodyPr>
          <a:lstStyle/>
          <a:p>
            <a:r>
              <a:rPr lang="zh-CN" altLang="en-US" dirty="0">
                <a:latin typeface="微软雅黑" panose="020B0503020204020204" pitchFamily="34" charset="-122"/>
                <a:ea typeface="微软雅黑" panose="020B0503020204020204" pitchFamily="34" charset="-122"/>
              </a:rPr>
              <a:t>软件质量特征 </a:t>
            </a:r>
            <a:r>
              <a:rPr lang="en-US" altLang="zh-CN" dirty="0">
                <a:latin typeface="微软雅黑" panose="020B0503020204020204" pitchFamily="34" charset="-122"/>
                <a:ea typeface="微软雅黑" panose="020B0503020204020204" pitchFamily="34" charset="-122"/>
              </a:rPr>
              <a:t>(ISO 9126)</a:t>
            </a:r>
          </a:p>
        </p:txBody>
      </p:sp>
      <p:sp>
        <p:nvSpPr>
          <p:cNvPr id="1465347" name="Rectangle 3"/>
          <p:cNvSpPr>
            <a:spLocks noGrp="1" noChangeArrowheads="1"/>
          </p:cNvSpPr>
          <p:nvPr>
            <p:ph type="body" idx="1"/>
          </p:nvPr>
        </p:nvSpPr>
        <p:spPr>
          <a:xfrm>
            <a:off x="480390" y="1121016"/>
            <a:ext cx="8325282" cy="2765184"/>
          </a:xfrm>
        </p:spPr>
        <p:txBody>
          <a:bodyPr>
            <a:noAutofit/>
          </a:bodyPr>
          <a:lstStyle/>
          <a:p>
            <a:pPr marL="317500" indent="-309563" eaLnBrk="1" hangingPunct="1">
              <a:lnSpc>
                <a:spcPct val="110000"/>
              </a:lnSpc>
              <a:buClr>
                <a:srgbClr val="336600"/>
              </a:buClr>
              <a:buFont typeface="Wingdings" pitchFamily="2" charset="2"/>
              <a:buChar char="p"/>
              <a:defRPr/>
            </a:pPr>
            <a:r>
              <a:rPr lang="zh-CN" altLang="en-US" sz="1800" b="1" dirty="0">
                <a:latin typeface="楷体"/>
                <a:ea typeface="楷体"/>
                <a:cs typeface="楷体"/>
              </a:rPr>
              <a:t>功能</a:t>
            </a:r>
            <a:r>
              <a:rPr lang="zh-CN" altLang="en-US" sz="1800" dirty="0">
                <a:latin typeface="楷体"/>
                <a:ea typeface="楷体"/>
                <a:cs typeface="楷体"/>
              </a:rPr>
              <a:t>：与一组功能及其指定性质有关的一组属性，而功能是能满足明确或隐含的需求的能力</a:t>
            </a:r>
            <a:endParaRPr lang="en-US" altLang="zh-CN" sz="1800" dirty="0">
              <a:latin typeface="楷体"/>
              <a:ea typeface="楷体"/>
              <a:cs typeface="楷体"/>
            </a:endParaRPr>
          </a:p>
          <a:p>
            <a:pPr marL="317500" indent="-309563">
              <a:lnSpc>
                <a:spcPct val="110000"/>
              </a:lnSpc>
              <a:buClr>
                <a:srgbClr val="336600"/>
              </a:buClr>
              <a:buFont typeface="Wingdings" pitchFamily="2" charset="2"/>
              <a:buChar char="p"/>
              <a:defRPr/>
            </a:pPr>
            <a:r>
              <a:rPr lang="zh-CN" altLang="en-US" sz="1800" b="1" dirty="0">
                <a:latin typeface="楷体"/>
                <a:ea typeface="楷体"/>
                <a:cs typeface="楷体"/>
              </a:rPr>
              <a:t>可靠</a:t>
            </a:r>
            <a:r>
              <a:rPr lang="zh-CN" altLang="en-US" sz="1800" dirty="0">
                <a:latin typeface="楷体"/>
                <a:ea typeface="楷体"/>
                <a:cs typeface="楷体"/>
              </a:rPr>
              <a:t>：在规定的一段时间和条件下，软件维持其性能水平的能力有关的属性</a:t>
            </a:r>
            <a:endParaRPr lang="en-US" altLang="zh-CN" sz="1800" dirty="0">
              <a:latin typeface="楷体"/>
              <a:ea typeface="楷体"/>
              <a:cs typeface="楷体"/>
            </a:endParaRPr>
          </a:p>
          <a:p>
            <a:pPr marL="317500" indent="-309563" eaLnBrk="1" hangingPunct="1">
              <a:lnSpc>
                <a:spcPct val="110000"/>
              </a:lnSpc>
              <a:buClr>
                <a:srgbClr val="336600"/>
              </a:buClr>
              <a:buFont typeface="Wingdings" pitchFamily="2" charset="2"/>
              <a:buChar char="p"/>
              <a:defRPr/>
            </a:pPr>
            <a:r>
              <a:rPr lang="zh-CN" altLang="en-US" sz="1800" b="1" dirty="0">
                <a:latin typeface="楷体"/>
                <a:ea typeface="楷体"/>
                <a:cs typeface="楷体"/>
              </a:rPr>
              <a:t>易用</a:t>
            </a:r>
            <a:r>
              <a:rPr lang="zh-CN" altLang="en-US" sz="1800" dirty="0">
                <a:latin typeface="楷体"/>
                <a:ea typeface="楷体"/>
                <a:cs typeface="楷体"/>
              </a:rPr>
              <a:t>：规定或潜在的用户为使用软件所需作的努力和所作的评价有关的属性</a:t>
            </a:r>
            <a:endParaRPr lang="en-US" altLang="zh-CN" sz="1800" dirty="0">
              <a:latin typeface="楷体"/>
              <a:ea typeface="楷体"/>
              <a:cs typeface="楷体"/>
            </a:endParaRPr>
          </a:p>
          <a:p>
            <a:pPr marL="317500" indent="-309563">
              <a:lnSpc>
                <a:spcPct val="110000"/>
              </a:lnSpc>
              <a:buClr>
                <a:srgbClr val="336600"/>
              </a:buClr>
              <a:buFont typeface="Wingdings" pitchFamily="2" charset="2"/>
              <a:buChar char="p"/>
              <a:defRPr/>
            </a:pPr>
            <a:r>
              <a:rPr lang="zh-CN" altLang="en-US" sz="1800" b="1" dirty="0">
                <a:latin typeface="楷体"/>
                <a:ea typeface="楷体"/>
                <a:cs typeface="楷体"/>
              </a:rPr>
              <a:t>效率</a:t>
            </a:r>
            <a:r>
              <a:rPr lang="zh-CN" altLang="en-US" sz="1800" dirty="0">
                <a:latin typeface="楷体"/>
                <a:ea typeface="楷体"/>
                <a:cs typeface="楷体"/>
              </a:rPr>
              <a:t>：与在规定条件下软件的性能水平与所使用资源量之间关系有关的属性</a:t>
            </a:r>
          </a:p>
          <a:p>
            <a:pPr marL="317500" indent="-309563">
              <a:lnSpc>
                <a:spcPct val="110000"/>
              </a:lnSpc>
              <a:buClr>
                <a:srgbClr val="336600"/>
              </a:buClr>
              <a:buFont typeface="Wingdings" pitchFamily="2" charset="2"/>
              <a:buChar char="p"/>
              <a:defRPr/>
            </a:pPr>
            <a:r>
              <a:rPr lang="zh-CN" altLang="en-US" sz="1800" b="1" dirty="0">
                <a:latin typeface="楷体"/>
                <a:ea typeface="楷体"/>
                <a:cs typeface="楷体"/>
              </a:rPr>
              <a:t>可维护</a:t>
            </a:r>
            <a:r>
              <a:rPr lang="zh-CN" altLang="en-US" sz="1800" dirty="0">
                <a:latin typeface="楷体"/>
                <a:ea typeface="楷体"/>
                <a:cs typeface="楷体"/>
              </a:rPr>
              <a:t>：与进行指定的修改所需的努力有关的属性</a:t>
            </a:r>
          </a:p>
          <a:p>
            <a:pPr marL="317500" indent="-309563">
              <a:lnSpc>
                <a:spcPct val="110000"/>
              </a:lnSpc>
              <a:buClr>
                <a:srgbClr val="336600"/>
              </a:buClr>
              <a:buFont typeface="Wingdings" pitchFamily="2" charset="2"/>
              <a:buChar char="p"/>
              <a:defRPr/>
            </a:pPr>
            <a:r>
              <a:rPr lang="zh-CN" altLang="en-US" sz="1800" b="1" dirty="0">
                <a:latin typeface="楷体"/>
                <a:ea typeface="楷体"/>
                <a:cs typeface="楷体"/>
              </a:rPr>
              <a:t>可移植</a:t>
            </a:r>
            <a:r>
              <a:rPr lang="zh-CN" altLang="en-US" sz="1800" dirty="0">
                <a:latin typeface="楷体"/>
                <a:ea typeface="楷体"/>
                <a:cs typeface="楷体"/>
              </a:rPr>
              <a:t>：与软件从一个环境转移到另一个环境的能力有关的属性</a:t>
            </a:r>
            <a:endParaRPr lang="en-US" altLang="zh-CN" sz="1800" dirty="0">
              <a:latin typeface="楷体"/>
              <a:ea typeface="楷体"/>
              <a:cs typeface="楷体"/>
            </a:endParaRPr>
          </a:p>
        </p:txBody>
      </p:sp>
      <p:sp>
        <p:nvSpPr>
          <p:cNvPr id="3" name="文本框 2">
            <a:extLst>
              <a:ext uri="{FF2B5EF4-FFF2-40B4-BE49-F238E27FC236}">
                <a16:creationId xmlns:a16="http://schemas.microsoft.com/office/drawing/2014/main" id="{6A6D9A97-2F3B-5601-F7F9-02DB4886772D}"/>
              </a:ext>
            </a:extLst>
          </p:cNvPr>
          <p:cNvSpPr txBox="1"/>
          <p:nvPr/>
        </p:nvSpPr>
        <p:spPr>
          <a:xfrm>
            <a:off x="1911096" y="3974978"/>
            <a:ext cx="5157216" cy="369332"/>
          </a:xfrm>
          <a:prstGeom prst="rect">
            <a:avLst/>
          </a:prstGeom>
          <a:noFill/>
        </p:spPr>
        <p:txBody>
          <a:bodyPr wrap="square">
            <a:spAutoFit/>
          </a:bodyPr>
          <a:lstStyle/>
          <a:p>
            <a:r>
              <a:rPr lang="zh-CN" altLang="en-US" sz="1800" dirty="0">
                <a:solidFill>
                  <a:srgbClr val="00B0F0"/>
                </a:solidFill>
                <a:latin typeface="楷体"/>
                <a:ea typeface="楷体"/>
                <a:cs typeface="楷体"/>
              </a:rPr>
              <a:t>其中每一个质量特征都分别与若干子特征相对应</a:t>
            </a:r>
            <a:endParaRPr lang="zh-CN" altLang="en-US" dirty="0">
              <a:solidFill>
                <a:srgbClr val="00B0F0"/>
              </a:solidFill>
            </a:endParaRPr>
          </a:p>
        </p:txBody>
      </p:sp>
    </p:spTree>
    <p:extLst>
      <p:ext uri="{BB962C8B-B14F-4D97-AF65-F5344CB8AC3E}">
        <p14:creationId xmlns:p14="http://schemas.microsoft.com/office/powerpoint/2010/main" val="27169803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490957" y="74899"/>
            <a:ext cx="3413531" cy="976661"/>
          </a:xfrm>
        </p:spPr>
        <p:txBody>
          <a:bodyPr>
            <a:normAutofit/>
          </a:bodyPr>
          <a:lstStyle/>
          <a:p>
            <a:r>
              <a:rPr lang="en-US" altLang="zh-CN" dirty="0">
                <a:latin typeface="微软雅黑" panose="020B0503020204020204" pitchFamily="34" charset="-122"/>
                <a:ea typeface="微软雅黑" panose="020B0503020204020204" pitchFamily="34" charset="-122"/>
              </a:rPr>
              <a:t>ISO 9126</a:t>
            </a:r>
            <a:br>
              <a:rPr lang="en-US" altLang="zh-CN" dirty="0">
                <a:latin typeface="微软雅黑" panose="020B0503020204020204" pitchFamily="34" charset="-122"/>
                <a:ea typeface="微软雅黑" panose="020B0503020204020204" pitchFamily="34" charset="-122"/>
              </a:rPr>
            </a:br>
            <a:r>
              <a:rPr lang="zh-CN" altLang="en-US" dirty="0">
                <a:latin typeface="微软雅黑" panose="020B0503020204020204" pitchFamily="34" charset="-122"/>
                <a:ea typeface="微软雅黑" panose="020B0503020204020204" pitchFamily="34" charset="-122"/>
              </a:rPr>
              <a:t>软件质量三层模型</a:t>
            </a:r>
          </a:p>
        </p:txBody>
      </p:sp>
      <p:pic>
        <p:nvPicPr>
          <p:cNvPr id="13315" name="Picture 2" descr="16-3"/>
          <p:cNvPicPr>
            <a:picLocks noChangeAspect="1" noChangeArrowheads="1"/>
          </p:cNvPicPr>
          <p:nvPr/>
        </p:nvPicPr>
        <p:blipFill>
          <a:blip r:embed="rId3" cstate="print"/>
          <a:srcRect/>
          <a:stretch>
            <a:fillRect/>
          </a:stretch>
        </p:blipFill>
        <p:spPr bwMode="auto">
          <a:xfrm>
            <a:off x="3617545" y="74899"/>
            <a:ext cx="3651935" cy="4847398"/>
          </a:xfrm>
          <a:prstGeom prst="rect">
            <a:avLst/>
          </a:prstGeom>
          <a:noFill/>
          <a:ln w="9525">
            <a:noFill/>
            <a:miter lim="800000"/>
            <a:headEnd/>
            <a:tailEnd/>
          </a:ln>
        </p:spPr>
      </p:pic>
    </p:spTree>
    <p:extLst>
      <p:ext uri="{BB962C8B-B14F-4D97-AF65-F5344CB8AC3E}">
        <p14:creationId xmlns:p14="http://schemas.microsoft.com/office/powerpoint/2010/main" val="14140366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551855" y="330243"/>
            <a:ext cx="4498181" cy="456010"/>
          </a:xfrm>
        </p:spPr>
        <p:txBody>
          <a:bodyPr>
            <a:normAutofit fontScale="90000"/>
          </a:bodyPr>
          <a:lstStyle/>
          <a:p>
            <a:r>
              <a:rPr lang="en-US" altLang="zh-CN" dirty="0">
                <a:latin typeface="微软雅黑" panose="020B0503020204020204" pitchFamily="34" charset="-122"/>
                <a:ea typeface="微软雅黑" panose="020B0503020204020204" pitchFamily="34" charset="-122"/>
              </a:rPr>
              <a:t>Boehm</a:t>
            </a:r>
            <a:r>
              <a:rPr lang="zh-CN" altLang="en-US" dirty="0">
                <a:latin typeface="微软雅黑" panose="020B0503020204020204" pitchFamily="34" charset="-122"/>
                <a:ea typeface="微软雅黑" panose="020B0503020204020204" pitchFamily="34" charset="-122"/>
              </a:rPr>
              <a:t>软件质量模型</a:t>
            </a:r>
          </a:p>
        </p:txBody>
      </p:sp>
      <p:grpSp>
        <p:nvGrpSpPr>
          <p:cNvPr id="14339" name="Group 69"/>
          <p:cNvGrpSpPr>
            <a:grpSpLocks/>
          </p:cNvGrpSpPr>
          <p:nvPr/>
        </p:nvGrpSpPr>
        <p:grpSpPr bwMode="auto">
          <a:xfrm>
            <a:off x="3150179" y="853849"/>
            <a:ext cx="1115616" cy="3863622"/>
            <a:chOff x="1258888" y="1557338"/>
            <a:chExt cx="1839621" cy="5151495"/>
          </a:xfrm>
        </p:grpSpPr>
        <p:sp>
          <p:nvSpPr>
            <p:cNvPr id="1467396" name="Text Box 4"/>
            <p:cNvSpPr txBox="1">
              <a:spLocks noChangeArrowheads="1"/>
            </p:cNvSpPr>
            <p:nvPr/>
          </p:nvSpPr>
          <p:spPr bwMode="auto">
            <a:xfrm>
              <a:off x="1258888" y="6308724"/>
              <a:ext cx="1829805" cy="400109"/>
            </a:xfrm>
            <a:prstGeom prst="rect">
              <a:avLst/>
            </a:prstGeom>
            <a:solidFill>
              <a:srgbClr val="C3E1FF"/>
            </a:solidFill>
            <a:ln w="9525">
              <a:solidFill>
                <a:srgbClr val="808080"/>
              </a:solidFill>
              <a:miter lim="800000"/>
              <a:headEnd/>
              <a:tailEnd/>
            </a:ln>
            <a:effectLst/>
          </p:spPr>
          <p:txBody>
            <a:bodyPr>
              <a:spAutoFit/>
            </a:bodyPr>
            <a:lstStyle/>
            <a:p>
              <a:pPr>
                <a:spcBef>
                  <a:spcPct val="50000"/>
                </a:spcBef>
                <a:defRPr/>
              </a:pPr>
              <a:r>
                <a:rPr lang="zh-CN" altLang="en-US" sz="1350" b="1">
                  <a:effectLst>
                    <a:outerShdw blurRad="38100" dist="38100" dir="2700000" algn="tl">
                      <a:srgbClr val="FFFFFF"/>
                    </a:outerShdw>
                  </a:effectLst>
                </a:rPr>
                <a:t>互用性</a:t>
              </a:r>
            </a:p>
          </p:txBody>
        </p:sp>
        <p:sp>
          <p:nvSpPr>
            <p:cNvPr id="1467399" name="Text Box 7"/>
            <p:cNvSpPr txBox="1">
              <a:spLocks noChangeArrowheads="1"/>
            </p:cNvSpPr>
            <p:nvPr/>
          </p:nvSpPr>
          <p:spPr bwMode="auto">
            <a:xfrm>
              <a:off x="1258888" y="1557338"/>
              <a:ext cx="1839621" cy="430887"/>
            </a:xfrm>
            <a:prstGeom prst="rect">
              <a:avLst/>
            </a:prstGeom>
            <a:solidFill>
              <a:srgbClr val="C3E1FF"/>
            </a:solidFill>
            <a:ln w="9525">
              <a:solidFill>
                <a:srgbClr val="808080"/>
              </a:solidFill>
              <a:miter lim="800000"/>
              <a:headEnd/>
              <a:tailEnd/>
            </a:ln>
            <a:effectLst/>
          </p:spPr>
          <p:txBody>
            <a:bodyPr>
              <a:spAutoFit/>
            </a:bodyPr>
            <a:lstStyle/>
            <a:p>
              <a:pPr>
                <a:spcBef>
                  <a:spcPct val="50000"/>
                </a:spcBef>
                <a:defRPr/>
              </a:pPr>
              <a:r>
                <a:rPr lang="zh-CN" altLang="en-US" sz="1500" b="1">
                  <a:effectLst>
                    <a:outerShdw blurRad="38100" dist="38100" dir="2700000" algn="tl">
                      <a:srgbClr val="FFFFFF"/>
                    </a:outerShdw>
                  </a:effectLst>
                </a:rPr>
                <a:t>正确性</a:t>
              </a:r>
            </a:p>
          </p:txBody>
        </p:sp>
        <p:sp>
          <p:nvSpPr>
            <p:cNvPr id="1467400" name="Text Box 8"/>
            <p:cNvSpPr txBox="1">
              <a:spLocks noChangeArrowheads="1"/>
            </p:cNvSpPr>
            <p:nvPr/>
          </p:nvSpPr>
          <p:spPr bwMode="auto">
            <a:xfrm>
              <a:off x="1258888" y="2036763"/>
              <a:ext cx="1839621" cy="430887"/>
            </a:xfrm>
            <a:prstGeom prst="rect">
              <a:avLst/>
            </a:prstGeom>
            <a:solidFill>
              <a:srgbClr val="C3E1FF"/>
            </a:solidFill>
            <a:ln w="9525">
              <a:solidFill>
                <a:srgbClr val="808080"/>
              </a:solidFill>
              <a:miter lim="800000"/>
              <a:headEnd/>
              <a:tailEnd/>
            </a:ln>
            <a:effectLst/>
          </p:spPr>
          <p:txBody>
            <a:bodyPr>
              <a:spAutoFit/>
            </a:bodyPr>
            <a:lstStyle/>
            <a:p>
              <a:pPr>
                <a:spcBef>
                  <a:spcPct val="50000"/>
                </a:spcBef>
                <a:defRPr/>
              </a:pPr>
              <a:r>
                <a:rPr lang="zh-CN" altLang="en-US" sz="1500" b="1">
                  <a:effectLst>
                    <a:outerShdw blurRad="38100" dist="38100" dir="2700000" algn="tl">
                      <a:srgbClr val="FFFFFF"/>
                    </a:outerShdw>
                  </a:effectLst>
                </a:rPr>
                <a:t>可靠性</a:t>
              </a:r>
            </a:p>
          </p:txBody>
        </p:sp>
        <p:sp>
          <p:nvSpPr>
            <p:cNvPr id="1467401" name="Text Box 9"/>
            <p:cNvSpPr txBox="1">
              <a:spLocks noChangeArrowheads="1"/>
            </p:cNvSpPr>
            <p:nvPr/>
          </p:nvSpPr>
          <p:spPr bwMode="auto">
            <a:xfrm>
              <a:off x="1258888" y="2516188"/>
              <a:ext cx="1839621" cy="430887"/>
            </a:xfrm>
            <a:prstGeom prst="rect">
              <a:avLst/>
            </a:prstGeom>
            <a:solidFill>
              <a:srgbClr val="C3E1FF"/>
            </a:solidFill>
            <a:ln w="9525">
              <a:solidFill>
                <a:srgbClr val="808080"/>
              </a:solidFill>
              <a:miter lim="800000"/>
              <a:headEnd/>
              <a:tailEnd/>
            </a:ln>
            <a:effectLst/>
          </p:spPr>
          <p:txBody>
            <a:bodyPr>
              <a:spAutoFit/>
            </a:bodyPr>
            <a:lstStyle/>
            <a:p>
              <a:pPr>
                <a:spcBef>
                  <a:spcPct val="50000"/>
                </a:spcBef>
                <a:defRPr/>
              </a:pPr>
              <a:r>
                <a:rPr lang="zh-CN" altLang="en-US" sz="1500" b="1">
                  <a:effectLst>
                    <a:outerShdw blurRad="38100" dist="38100" dir="2700000" algn="tl">
                      <a:srgbClr val="FFFFFF"/>
                    </a:outerShdw>
                  </a:effectLst>
                </a:rPr>
                <a:t>效率</a:t>
              </a:r>
            </a:p>
          </p:txBody>
        </p:sp>
        <p:sp>
          <p:nvSpPr>
            <p:cNvPr id="1467402" name="Text Box 10"/>
            <p:cNvSpPr txBox="1">
              <a:spLocks noChangeArrowheads="1"/>
            </p:cNvSpPr>
            <p:nvPr/>
          </p:nvSpPr>
          <p:spPr bwMode="auto">
            <a:xfrm>
              <a:off x="1258888" y="2994024"/>
              <a:ext cx="1839621" cy="430887"/>
            </a:xfrm>
            <a:prstGeom prst="rect">
              <a:avLst/>
            </a:prstGeom>
            <a:solidFill>
              <a:srgbClr val="C3E1FF"/>
            </a:solidFill>
            <a:ln w="9525">
              <a:solidFill>
                <a:srgbClr val="808080"/>
              </a:solidFill>
              <a:miter lim="800000"/>
              <a:headEnd/>
              <a:tailEnd/>
            </a:ln>
            <a:effectLst/>
          </p:spPr>
          <p:txBody>
            <a:bodyPr>
              <a:spAutoFit/>
            </a:bodyPr>
            <a:lstStyle/>
            <a:p>
              <a:pPr>
                <a:spcBef>
                  <a:spcPct val="50000"/>
                </a:spcBef>
                <a:defRPr/>
              </a:pPr>
              <a:r>
                <a:rPr lang="zh-CN" altLang="en-US" sz="1500" b="1">
                  <a:effectLst>
                    <a:outerShdw blurRad="38100" dist="38100" dir="2700000" algn="tl">
                      <a:srgbClr val="FFFFFF"/>
                    </a:outerShdw>
                  </a:effectLst>
                </a:rPr>
                <a:t>完整性</a:t>
              </a:r>
            </a:p>
          </p:txBody>
        </p:sp>
        <p:sp>
          <p:nvSpPr>
            <p:cNvPr id="1467403" name="Text Box 11"/>
            <p:cNvSpPr txBox="1">
              <a:spLocks noChangeArrowheads="1"/>
            </p:cNvSpPr>
            <p:nvPr/>
          </p:nvSpPr>
          <p:spPr bwMode="auto">
            <a:xfrm>
              <a:off x="1258888" y="3473450"/>
              <a:ext cx="1839621" cy="430887"/>
            </a:xfrm>
            <a:prstGeom prst="rect">
              <a:avLst/>
            </a:prstGeom>
            <a:solidFill>
              <a:srgbClr val="C3E1FF"/>
            </a:solidFill>
            <a:ln w="9525">
              <a:solidFill>
                <a:srgbClr val="808080"/>
              </a:solidFill>
              <a:miter lim="800000"/>
              <a:headEnd/>
              <a:tailEnd/>
            </a:ln>
            <a:effectLst/>
          </p:spPr>
          <p:txBody>
            <a:bodyPr>
              <a:spAutoFit/>
            </a:bodyPr>
            <a:lstStyle/>
            <a:p>
              <a:pPr>
                <a:spcBef>
                  <a:spcPct val="50000"/>
                </a:spcBef>
                <a:defRPr/>
              </a:pPr>
              <a:r>
                <a:rPr lang="zh-CN" altLang="en-US" sz="1500" b="1">
                  <a:effectLst>
                    <a:outerShdw blurRad="38100" dist="38100" dir="2700000" algn="tl">
                      <a:srgbClr val="FFFFFF"/>
                    </a:outerShdw>
                  </a:effectLst>
                </a:rPr>
                <a:t>可用性</a:t>
              </a:r>
            </a:p>
          </p:txBody>
        </p:sp>
        <p:sp>
          <p:nvSpPr>
            <p:cNvPr id="1467404" name="Text Box 12"/>
            <p:cNvSpPr txBox="1">
              <a:spLocks noChangeArrowheads="1"/>
            </p:cNvSpPr>
            <p:nvPr/>
          </p:nvSpPr>
          <p:spPr bwMode="auto">
            <a:xfrm>
              <a:off x="1258888" y="3952875"/>
              <a:ext cx="1839621" cy="430887"/>
            </a:xfrm>
            <a:prstGeom prst="rect">
              <a:avLst/>
            </a:prstGeom>
            <a:solidFill>
              <a:srgbClr val="C3E1FF"/>
            </a:solidFill>
            <a:ln w="9525">
              <a:solidFill>
                <a:srgbClr val="808080"/>
              </a:solidFill>
              <a:miter lim="800000"/>
              <a:headEnd/>
              <a:tailEnd/>
            </a:ln>
            <a:effectLst/>
          </p:spPr>
          <p:txBody>
            <a:bodyPr>
              <a:spAutoFit/>
            </a:bodyPr>
            <a:lstStyle/>
            <a:p>
              <a:pPr>
                <a:spcBef>
                  <a:spcPct val="50000"/>
                </a:spcBef>
                <a:defRPr/>
              </a:pPr>
              <a:r>
                <a:rPr lang="zh-CN" altLang="en-US" sz="1500" b="1">
                  <a:effectLst>
                    <a:outerShdw blurRad="38100" dist="38100" dir="2700000" algn="tl">
                      <a:srgbClr val="FFFFFF"/>
                    </a:outerShdw>
                  </a:effectLst>
                </a:rPr>
                <a:t>可维护性</a:t>
              </a:r>
            </a:p>
          </p:txBody>
        </p:sp>
        <p:sp>
          <p:nvSpPr>
            <p:cNvPr id="1467405" name="Text Box 13"/>
            <p:cNvSpPr txBox="1">
              <a:spLocks noChangeArrowheads="1"/>
            </p:cNvSpPr>
            <p:nvPr/>
          </p:nvSpPr>
          <p:spPr bwMode="auto">
            <a:xfrm>
              <a:off x="1258888" y="4432300"/>
              <a:ext cx="1839621" cy="430887"/>
            </a:xfrm>
            <a:prstGeom prst="rect">
              <a:avLst/>
            </a:prstGeom>
            <a:solidFill>
              <a:srgbClr val="C3E1FF"/>
            </a:solidFill>
            <a:ln w="9525">
              <a:solidFill>
                <a:srgbClr val="808080"/>
              </a:solidFill>
              <a:miter lim="800000"/>
              <a:headEnd/>
              <a:tailEnd/>
            </a:ln>
            <a:effectLst/>
          </p:spPr>
          <p:txBody>
            <a:bodyPr>
              <a:spAutoFit/>
            </a:bodyPr>
            <a:lstStyle/>
            <a:p>
              <a:pPr>
                <a:spcBef>
                  <a:spcPct val="50000"/>
                </a:spcBef>
                <a:defRPr/>
              </a:pPr>
              <a:r>
                <a:rPr lang="zh-CN" altLang="en-US" sz="1500" b="1">
                  <a:effectLst>
                    <a:outerShdw blurRad="38100" dist="38100" dir="2700000" algn="tl">
                      <a:srgbClr val="FFFFFF"/>
                    </a:outerShdw>
                  </a:effectLst>
                </a:rPr>
                <a:t>可测试性</a:t>
              </a:r>
            </a:p>
          </p:txBody>
        </p:sp>
        <p:sp>
          <p:nvSpPr>
            <p:cNvPr id="1467406" name="Text Box 14"/>
            <p:cNvSpPr txBox="1">
              <a:spLocks noChangeArrowheads="1"/>
            </p:cNvSpPr>
            <p:nvPr/>
          </p:nvSpPr>
          <p:spPr bwMode="auto">
            <a:xfrm>
              <a:off x="1258888" y="4910137"/>
              <a:ext cx="1839621" cy="430887"/>
            </a:xfrm>
            <a:prstGeom prst="rect">
              <a:avLst/>
            </a:prstGeom>
            <a:solidFill>
              <a:srgbClr val="C3E1FF"/>
            </a:solidFill>
            <a:ln w="9525">
              <a:solidFill>
                <a:srgbClr val="808080"/>
              </a:solidFill>
              <a:miter lim="800000"/>
              <a:headEnd/>
              <a:tailEnd/>
            </a:ln>
            <a:effectLst/>
          </p:spPr>
          <p:txBody>
            <a:bodyPr>
              <a:spAutoFit/>
            </a:bodyPr>
            <a:lstStyle/>
            <a:p>
              <a:pPr>
                <a:spcBef>
                  <a:spcPct val="50000"/>
                </a:spcBef>
                <a:defRPr/>
              </a:pPr>
              <a:r>
                <a:rPr lang="zh-CN" altLang="en-US" sz="1500" b="1">
                  <a:effectLst>
                    <a:outerShdw blurRad="38100" dist="38100" dir="2700000" algn="tl">
                      <a:srgbClr val="FFFFFF"/>
                    </a:outerShdw>
                  </a:effectLst>
                </a:rPr>
                <a:t>灵活性</a:t>
              </a:r>
            </a:p>
          </p:txBody>
        </p:sp>
        <p:sp>
          <p:nvSpPr>
            <p:cNvPr id="1467407" name="Text Box 15"/>
            <p:cNvSpPr txBox="1">
              <a:spLocks noChangeArrowheads="1"/>
            </p:cNvSpPr>
            <p:nvPr/>
          </p:nvSpPr>
          <p:spPr bwMode="auto">
            <a:xfrm>
              <a:off x="1258888" y="5389563"/>
              <a:ext cx="1839621" cy="430887"/>
            </a:xfrm>
            <a:prstGeom prst="rect">
              <a:avLst/>
            </a:prstGeom>
            <a:solidFill>
              <a:srgbClr val="C3E1FF"/>
            </a:solidFill>
            <a:ln w="9525">
              <a:solidFill>
                <a:srgbClr val="808080"/>
              </a:solidFill>
              <a:miter lim="800000"/>
              <a:headEnd/>
              <a:tailEnd/>
            </a:ln>
            <a:effectLst/>
          </p:spPr>
          <p:txBody>
            <a:bodyPr>
              <a:spAutoFit/>
            </a:bodyPr>
            <a:lstStyle/>
            <a:p>
              <a:pPr>
                <a:spcBef>
                  <a:spcPct val="50000"/>
                </a:spcBef>
                <a:defRPr/>
              </a:pPr>
              <a:r>
                <a:rPr lang="zh-CN" altLang="en-US" sz="1500" b="1">
                  <a:effectLst>
                    <a:outerShdw blurRad="38100" dist="38100" dir="2700000" algn="tl">
                      <a:srgbClr val="FFFFFF"/>
                    </a:outerShdw>
                  </a:effectLst>
                </a:rPr>
                <a:t>可移植性</a:t>
              </a:r>
            </a:p>
          </p:txBody>
        </p:sp>
        <p:sp>
          <p:nvSpPr>
            <p:cNvPr id="1467408" name="Text Box 16"/>
            <p:cNvSpPr txBox="1">
              <a:spLocks noChangeArrowheads="1"/>
            </p:cNvSpPr>
            <p:nvPr/>
          </p:nvSpPr>
          <p:spPr bwMode="auto">
            <a:xfrm>
              <a:off x="1258888" y="5868988"/>
              <a:ext cx="1839621" cy="430887"/>
            </a:xfrm>
            <a:prstGeom prst="rect">
              <a:avLst/>
            </a:prstGeom>
            <a:solidFill>
              <a:srgbClr val="C3E1FF"/>
            </a:solidFill>
            <a:ln w="9525">
              <a:solidFill>
                <a:srgbClr val="808080"/>
              </a:solidFill>
              <a:miter lim="800000"/>
              <a:headEnd/>
              <a:tailEnd/>
            </a:ln>
            <a:effectLst/>
          </p:spPr>
          <p:txBody>
            <a:bodyPr>
              <a:spAutoFit/>
            </a:bodyPr>
            <a:lstStyle/>
            <a:p>
              <a:pPr>
                <a:spcBef>
                  <a:spcPct val="50000"/>
                </a:spcBef>
                <a:defRPr/>
              </a:pPr>
              <a:r>
                <a:rPr lang="zh-CN" altLang="en-US" sz="1500" b="1">
                  <a:effectLst>
                    <a:outerShdw blurRad="38100" dist="38100" dir="2700000" algn="tl">
                      <a:srgbClr val="FFFFFF"/>
                    </a:outerShdw>
                  </a:effectLst>
                </a:rPr>
                <a:t>重复性</a:t>
              </a:r>
            </a:p>
          </p:txBody>
        </p:sp>
      </p:grpSp>
      <p:grpSp>
        <p:nvGrpSpPr>
          <p:cNvPr id="14340" name="Group 68"/>
          <p:cNvGrpSpPr>
            <a:grpSpLocks/>
          </p:cNvGrpSpPr>
          <p:nvPr/>
        </p:nvGrpSpPr>
        <p:grpSpPr bwMode="auto">
          <a:xfrm>
            <a:off x="5751696" y="881233"/>
            <a:ext cx="1401365" cy="3860735"/>
            <a:chOff x="5076825" y="1557338"/>
            <a:chExt cx="2638425" cy="5147646"/>
          </a:xfrm>
        </p:grpSpPr>
        <p:sp>
          <p:nvSpPr>
            <p:cNvPr id="14381" name="Text Box 3"/>
            <p:cNvSpPr txBox="1">
              <a:spLocks noChangeArrowheads="1"/>
            </p:cNvSpPr>
            <p:nvPr/>
          </p:nvSpPr>
          <p:spPr bwMode="auto">
            <a:xfrm>
              <a:off x="5076825" y="1557338"/>
              <a:ext cx="2590801" cy="251795"/>
            </a:xfrm>
            <a:prstGeom prst="rect">
              <a:avLst/>
            </a:prstGeom>
            <a:solidFill>
              <a:srgbClr val="CCFF99"/>
            </a:solidFill>
            <a:ln w="9525">
              <a:solidFill>
                <a:srgbClr val="808080"/>
              </a:solidFill>
              <a:miter lim="800000"/>
              <a:headEnd/>
              <a:tailEnd/>
            </a:ln>
          </p:spPr>
          <p:txBody>
            <a:bodyPr tIns="13500" bIns="13500">
              <a:spAutoFit/>
            </a:bodyPr>
            <a:lstStyle/>
            <a:p>
              <a:pPr>
                <a:spcBef>
                  <a:spcPct val="50000"/>
                </a:spcBef>
              </a:pPr>
              <a:r>
                <a:rPr lang="zh-CN" altLang="en-US" sz="1050" b="1"/>
                <a:t>阐述性</a:t>
              </a:r>
            </a:p>
          </p:txBody>
        </p:sp>
        <p:sp>
          <p:nvSpPr>
            <p:cNvPr id="14382" name="Text Box 5"/>
            <p:cNvSpPr txBox="1">
              <a:spLocks noChangeArrowheads="1"/>
            </p:cNvSpPr>
            <p:nvPr/>
          </p:nvSpPr>
          <p:spPr bwMode="auto">
            <a:xfrm>
              <a:off x="5076825" y="6453189"/>
              <a:ext cx="2627313" cy="251795"/>
            </a:xfrm>
            <a:prstGeom prst="rect">
              <a:avLst/>
            </a:prstGeom>
            <a:solidFill>
              <a:srgbClr val="CCFF99"/>
            </a:solidFill>
            <a:ln w="9525">
              <a:solidFill>
                <a:srgbClr val="808080"/>
              </a:solidFill>
              <a:miter lim="800000"/>
              <a:headEnd/>
              <a:tailEnd/>
            </a:ln>
          </p:spPr>
          <p:txBody>
            <a:bodyPr tIns="13500" bIns="13500">
              <a:spAutoFit/>
            </a:bodyPr>
            <a:lstStyle/>
            <a:p>
              <a:pPr>
                <a:spcBef>
                  <a:spcPct val="50000"/>
                </a:spcBef>
              </a:pPr>
              <a:r>
                <a:rPr lang="zh-CN" altLang="en-US" sz="1050" b="1"/>
                <a:t>数据公开性</a:t>
              </a:r>
            </a:p>
          </p:txBody>
        </p:sp>
        <p:sp>
          <p:nvSpPr>
            <p:cNvPr id="14383" name="Text Box 17"/>
            <p:cNvSpPr txBox="1">
              <a:spLocks noChangeArrowheads="1"/>
            </p:cNvSpPr>
            <p:nvPr/>
          </p:nvSpPr>
          <p:spPr bwMode="auto">
            <a:xfrm>
              <a:off x="5097328" y="2066334"/>
              <a:ext cx="2617922" cy="251795"/>
            </a:xfrm>
            <a:prstGeom prst="rect">
              <a:avLst/>
            </a:prstGeom>
            <a:solidFill>
              <a:srgbClr val="CCFF99"/>
            </a:solidFill>
            <a:ln w="9525">
              <a:solidFill>
                <a:srgbClr val="808080"/>
              </a:solidFill>
              <a:miter lim="800000"/>
              <a:headEnd/>
              <a:tailEnd/>
            </a:ln>
          </p:spPr>
          <p:txBody>
            <a:bodyPr tIns="13500" bIns="13500">
              <a:spAutoFit/>
            </a:bodyPr>
            <a:lstStyle/>
            <a:p>
              <a:pPr>
                <a:spcBef>
                  <a:spcPct val="50000"/>
                </a:spcBef>
              </a:pPr>
              <a:r>
                <a:rPr lang="zh-CN" altLang="en-US" sz="1050" b="1"/>
                <a:t>连贯性</a:t>
              </a:r>
              <a:endParaRPr lang="en-US" altLang="zh-CN" sz="1050" b="1"/>
            </a:p>
          </p:txBody>
        </p:sp>
        <p:sp>
          <p:nvSpPr>
            <p:cNvPr id="14384" name="Text Box 18"/>
            <p:cNvSpPr txBox="1">
              <a:spLocks noChangeArrowheads="1"/>
            </p:cNvSpPr>
            <p:nvPr/>
          </p:nvSpPr>
          <p:spPr bwMode="auto">
            <a:xfrm>
              <a:off x="5097328" y="2325822"/>
              <a:ext cx="2617922" cy="251795"/>
            </a:xfrm>
            <a:prstGeom prst="rect">
              <a:avLst/>
            </a:prstGeom>
            <a:solidFill>
              <a:srgbClr val="CCFF99"/>
            </a:solidFill>
            <a:ln w="9525">
              <a:solidFill>
                <a:srgbClr val="808080"/>
              </a:solidFill>
              <a:miter lim="800000"/>
              <a:headEnd/>
              <a:tailEnd/>
            </a:ln>
          </p:spPr>
          <p:txBody>
            <a:bodyPr tIns="13500" bIns="13500">
              <a:spAutoFit/>
            </a:bodyPr>
            <a:lstStyle/>
            <a:p>
              <a:pPr>
                <a:spcBef>
                  <a:spcPct val="50000"/>
                </a:spcBef>
              </a:pPr>
              <a:r>
                <a:rPr lang="zh-CN" altLang="en-US" sz="1050" b="1"/>
                <a:t>容错性</a:t>
              </a:r>
            </a:p>
          </p:txBody>
        </p:sp>
        <p:sp>
          <p:nvSpPr>
            <p:cNvPr id="14385" name="Text Box 19"/>
            <p:cNvSpPr txBox="1">
              <a:spLocks noChangeArrowheads="1"/>
            </p:cNvSpPr>
            <p:nvPr/>
          </p:nvSpPr>
          <p:spPr bwMode="auto">
            <a:xfrm>
              <a:off x="5097328" y="2583885"/>
              <a:ext cx="2617922" cy="251795"/>
            </a:xfrm>
            <a:prstGeom prst="rect">
              <a:avLst/>
            </a:prstGeom>
            <a:solidFill>
              <a:srgbClr val="CCFF99"/>
            </a:solidFill>
            <a:ln w="9525">
              <a:solidFill>
                <a:srgbClr val="808080"/>
              </a:solidFill>
              <a:miter lim="800000"/>
              <a:headEnd/>
              <a:tailEnd/>
            </a:ln>
          </p:spPr>
          <p:txBody>
            <a:bodyPr tIns="13500" bIns="13500">
              <a:spAutoFit/>
            </a:bodyPr>
            <a:lstStyle/>
            <a:p>
              <a:pPr>
                <a:spcBef>
                  <a:spcPct val="50000"/>
                </a:spcBef>
              </a:pPr>
              <a:r>
                <a:rPr lang="zh-CN" altLang="en-US" sz="1050" b="1"/>
                <a:t>执行效率/储存效率</a:t>
              </a:r>
            </a:p>
          </p:txBody>
        </p:sp>
        <p:sp>
          <p:nvSpPr>
            <p:cNvPr id="14386" name="Text Box 20"/>
            <p:cNvSpPr txBox="1">
              <a:spLocks noChangeArrowheads="1"/>
            </p:cNvSpPr>
            <p:nvPr/>
          </p:nvSpPr>
          <p:spPr bwMode="auto">
            <a:xfrm>
              <a:off x="5079640" y="2857631"/>
              <a:ext cx="2617922" cy="251795"/>
            </a:xfrm>
            <a:prstGeom prst="rect">
              <a:avLst/>
            </a:prstGeom>
            <a:solidFill>
              <a:srgbClr val="CCFF99"/>
            </a:solidFill>
            <a:ln w="9525">
              <a:solidFill>
                <a:srgbClr val="808080"/>
              </a:solidFill>
              <a:miter lim="800000"/>
              <a:headEnd/>
              <a:tailEnd/>
            </a:ln>
          </p:spPr>
          <p:txBody>
            <a:bodyPr tIns="13500" bIns="13500">
              <a:spAutoFit/>
            </a:bodyPr>
            <a:lstStyle/>
            <a:p>
              <a:pPr>
                <a:spcBef>
                  <a:spcPct val="50000"/>
                </a:spcBef>
              </a:pPr>
              <a:r>
                <a:rPr lang="zh-CN" altLang="en-US" sz="1050" b="1"/>
                <a:t>存取控制/存取检查</a:t>
              </a:r>
            </a:p>
          </p:txBody>
        </p:sp>
        <p:sp>
          <p:nvSpPr>
            <p:cNvPr id="14387" name="Text Box 21"/>
            <p:cNvSpPr txBox="1">
              <a:spLocks noChangeArrowheads="1"/>
            </p:cNvSpPr>
            <p:nvPr/>
          </p:nvSpPr>
          <p:spPr bwMode="auto">
            <a:xfrm>
              <a:off x="5097328" y="3359498"/>
              <a:ext cx="2617922" cy="251795"/>
            </a:xfrm>
            <a:prstGeom prst="rect">
              <a:avLst/>
            </a:prstGeom>
            <a:solidFill>
              <a:srgbClr val="CCFF99"/>
            </a:solidFill>
            <a:ln w="9525">
              <a:solidFill>
                <a:srgbClr val="808080"/>
              </a:solidFill>
              <a:miter lim="800000"/>
              <a:headEnd/>
              <a:tailEnd/>
            </a:ln>
          </p:spPr>
          <p:txBody>
            <a:bodyPr tIns="13500" bIns="13500">
              <a:spAutoFit/>
            </a:bodyPr>
            <a:lstStyle/>
            <a:p>
              <a:pPr>
                <a:spcBef>
                  <a:spcPct val="50000"/>
                </a:spcBef>
              </a:pPr>
              <a:r>
                <a:rPr lang="zh-CN" altLang="en-US" sz="1050" b="1"/>
                <a:t>可训练</a:t>
              </a:r>
            </a:p>
          </p:txBody>
        </p:sp>
        <p:sp>
          <p:nvSpPr>
            <p:cNvPr id="14388" name="Text Box 22"/>
            <p:cNvSpPr txBox="1">
              <a:spLocks noChangeArrowheads="1"/>
            </p:cNvSpPr>
            <p:nvPr/>
          </p:nvSpPr>
          <p:spPr bwMode="auto">
            <a:xfrm>
              <a:off x="5079640" y="3610432"/>
              <a:ext cx="2617922" cy="251795"/>
            </a:xfrm>
            <a:prstGeom prst="rect">
              <a:avLst/>
            </a:prstGeom>
            <a:solidFill>
              <a:srgbClr val="CCFF99"/>
            </a:solidFill>
            <a:ln w="9525">
              <a:solidFill>
                <a:srgbClr val="808080"/>
              </a:solidFill>
              <a:miter lim="800000"/>
              <a:headEnd/>
              <a:tailEnd/>
            </a:ln>
          </p:spPr>
          <p:txBody>
            <a:bodyPr tIns="13500" bIns="13500">
              <a:spAutoFit/>
            </a:bodyPr>
            <a:lstStyle/>
            <a:p>
              <a:pPr>
                <a:spcBef>
                  <a:spcPct val="50000"/>
                </a:spcBef>
              </a:pPr>
              <a:r>
                <a:rPr lang="zh-CN" altLang="en-US" sz="1050" b="1"/>
                <a:t>沟通良好 </a:t>
              </a:r>
            </a:p>
          </p:txBody>
        </p:sp>
        <p:sp>
          <p:nvSpPr>
            <p:cNvPr id="14389" name="Text Box 23"/>
            <p:cNvSpPr txBox="1">
              <a:spLocks noChangeArrowheads="1"/>
            </p:cNvSpPr>
            <p:nvPr/>
          </p:nvSpPr>
          <p:spPr bwMode="auto">
            <a:xfrm>
              <a:off x="5097328" y="3877048"/>
              <a:ext cx="2617922" cy="251795"/>
            </a:xfrm>
            <a:prstGeom prst="rect">
              <a:avLst/>
            </a:prstGeom>
            <a:solidFill>
              <a:srgbClr val="CCFF99"/>
            </a:solidFill>
            <a:ln w="19050">
              <a:solidFill>
                <a:schemeClr val="folHlink"/>
              </a:solidFill>
              <a:miter lim="800000"/>
              <a:headEnd/>
              <a:tailEnd/>
            </a:ln>
          </p:spPr>
          <p:txBody>
            <a:bodyPr tIns="13500" bIns="13500">
              <a:spAutoFit/>
            </a:bodyPr>
            <a:lstStyle/>
            <a:p>
              <a:pPr>
                <a:spcBef>
                  <a:spcPct val="50000"/>
                </a:spcBef>
              </a:pPr>
              <a:r>
                <a:rPr lang="zh-CN" altLang="en-US" sz="1050" b="1"/>
                <a:t>简单性</a:t>
              </a:r>
            </a:p>
          </p:txBody>
        </p:sp>
        <p:sp>
          <p:nvSpPr>
            <p:cNvPr id="14390" name="Text Box 24"/>
            <p:cNvSpPr txBox="1">
              <a:spLocks noChangeArrowheads="1"/>
            </p:cNvSpPr>
            <p:nvPr/>
          </p:nvSpPr>
          <p:spPr bwMode="auto">
            <a:xfrm>
              <a:off x="5097328" y="4135112"/>
              <a:ext cx="2617922" cy="251795"/>
            </a:xfrm>
            <a:prstGeom prst="rect">
              <a:avLst/>
            </a:prstGeom>
            <a:solidFill>
              <a:srgbClr val="CCFF99"/>
            </a:solidFill>
            <a:ln w="9525">
              <a:solidFill>
                <a:srgbClr val="808080"/>
              </a:solidFill>
              <a:miter lim="800000"/>
              <a:headEnd/>
              <a:tailEnd/>
            </a:ln>
          </p:spPr>
          <p:txBody>
            <a:bodyPr tIns="13500" bIns="13500">
              <a:spAutoFit/>
            </a:bodyPr>
            <a:lstStyle/>
            <a:p>
              <a:pPr>
                <a:spcBef>
                  <a:spcPct val="50000"/>
                </a:spcBef>
              </a:pPr>
              <a:r>
                <a:rPr lang="zh-CN" altLang="en-US" sz="1050" b="1"/>
                <a:t>易操作的</a:t>
              </a:r>
            </a:p>
          </p:txBody>
        </p:sp>
        <p:sp>
          <p:nvSpPr>
            <p:cNvPr id="14391" name="Text Box 25"/>
            <p:cNvSpPr txBox="1">
              <a:spLocks noChangeArrowheads="1"/>
            </p:cNvSpPr>
            <p:nvPr/>
          </p:nvSpPr>
          <p:spPr bwMode="auto">
            <a:xfrm>
              <a:off x="5097328" y="4394600"/>
              <a:ext cx="2617922" cy="251795"/>
            </a:xfrm>
            <a:prstGeom prst="rect">
              <a:avLst/>
            </a:prstGeom>
            <a:solidFill>
              <a:srgbClr val="CCFF99"/>
            </a:solidFill>
            <a:ln w="9525">
              <a:solidFill>
                <a:srgbClr val="808080"/>
              </a:solidFill>
              <a:miter lim="800000"/>
              <a:headEnd/>
              <a:tailEnd/>
            </a:ln>
          </p:spPr>
          <p:txBody>
            <a:bodyPr tIns="13500" bIns="13500">
              <a:spAutoFit/>
            </a:bodyPr>
            <a:lstStyle/>
            <a:p>
              <a:pPr>
                <a:spcBef>
                  <a:spcPct val="50000"/>
                </a:spcBef>
              </a:pPr>
              <a:r>
                <a:rPr lang="zh-CN" altLang="en-US" sz="1050" b="1"/>
                <a:t>工具</a:t>
              </a:r>
            </a:p>
          </p:txBody>
        </p:sp>
        <p:sp>
          <p:nvSpPr>
            <p:cNvPr id="14392" name="Text Box 26"/>
            <p:cNvSpPr txBox="1">
              <a:spLocks noChangeArrowheads="1"/>
            </p:cNvSpPr>
            <p:nvPr/>
          </p:nvSpPr>
          <p:spPr bwMode="auto">
            <a:xfrm>
              <a:off x="5097328" y="4652662"/>
              <a:ext cx="2617922" cy="251795"/>
            </a:xfrm>
            <a:prstGeom prst="rect">
              <a:avLst/>
            </a:prstGeom>
            <a:solidFill>
              <a:srgbClr val="CCFF99"/>
            </a:solidFill>
            <a:ln w="9525">
              <a:solidFill>
                <a:srgbClr val="808080"/>
              </a:solidFill>
              <a:miter lim="800000"/>
              <a:headEnd/>
              <a:tailEnd/>
            </a:ln>
          </p:spPr>
          <p:txBody>
            <a:bodyPr tIns="13500" bIns="13500">
              <a:spAutoFit/>
            </a:bodyPr>
            <a:lstStyle/>
            <a:p>
              <a:pPr>
                <a:spcBef>
                  <a:spcPct val="50000"/>
                </a:spcBef>
              </a:pPr>
              <a:r>
                <a:rPr lang="zh-CN" altLang="en-US" sz="1050" b="1"/>
                <a:t>自我操作性</a:t>
              </a:r>
            </a:p>
          </p:txBody>
        </p:sp>
        <p:sp>
          <p:nvSpPr>
            <p:cNvPr id="14393" name="Text Box 27"/>
            <p:cNvSpPr txBox="1">
              <a:spLocks noChangeArrowheads="1"/>
            </p:cNvSpPr>
            <p:nvPr/>
          </p:nvSpPr>
          <p:spPr bwMode="auto">
            <a:xfrm>
              <a:off x="5097328" y="4912151"/>
              <a:ext cx="2617922" cy="251795"/>
            </a:xfrm>
            <a:prstGeom prst="rect">
              <a:avLst/>
            </a:prstGeom>
            <a:solidFill>
              <a:srgbClr val="CCFF99"/>
            </a:solidFill>
            <a:ln w="9525">
              <a:solidFill>
                <a:srgbClr val="808080"/>
              </a:solidFill>
              <a:miter lim="800000"/>
              <a:headEnd/>
              <a:tailEnd/>
            </a:ln>
          </p:spPr>
          <p:txBody>
            <a:bodyPr tIns="13500" bIns="13500">
              <a:spAutoFit/>
            </a:bodyPr>
            <a:lstStyle/>
            <a:p>
              <a:pPr>
                <a:spcBef>
                  <a:spcPct val="50000"/>
                </a:spcBef>
              </a:pPr>
              <a:r>
                <a:rPr lang="zh-CN" altLang="en-US" sz="1050" b="1"/>
                <a:t>扩展性</a:t>
              </a:r>
            </a:p>
          </p:txBody>
        </p:sp>
        <p:sp>
          <p:nvSpPr>
            <p:cNvPr id="14394" name="Text Box 28"/>
            <p:cNvSpPr txBox="1">
              <a:spLocks noChangeArrowheads="1"/>
            </p:cNvSpPr>
            <p:nvPr/>
          </p:nvSpPr>
          <p:spPr bwMode="auto">
            <a:xfrm>
              <a:off x="5097328" y="5168787"/>
              <a:ext cx="2617922" cy="251795"/>
            </a:xfrm>
            <a:prstGeom prst="rect">
              <a:avLst/>
            </a:prstGeom>
            <a:solidFill>
              <a:srgbClr val="CCFF99"/>
            </a:solidFill>
            <a:ln w="9525">
              <a:solidFill>
                <a:srgbClr val="808080"/>
              </a:solidFill>
              <a:miter lim="800000"/>
              <a:headEnd/>
              <a:tailEnd/>
            </a:ln>
          </p:spPr>
          <p:txBody>
            <a:bodyPr tIns="13500" bIns="13500">
              <a:spAutoFit/>
            </a:bodyPr>
            <a:lstStyle/>
            <a:p>
              <a:pPr>
                <a:spcBef>
                  <a:spcPct val="50000"/>
                </a:spcBef>
              </a:pPr>
              <a:r>
                <a:rPr lang="zh-CN" altLang="en-US" sz="1050" b="1"/>
                <a:t>一般性</a:t>
              </a:r>
            </a:p>
          </p:txBody>
        </p:sp>
        <p:sp>
          <p:nvSpPr>
            <p:cNvPr id="14395" name="Text Box 29"/>
            <p:cNvSpPr txBox="1">
              <a:spLocks noChangeArrowheads="1"/>
            </p:cNvSpPr>
            <p:nvPr/>
          </p:nvSpPr>
          <p:spPr bwMode="auto">
            <a:xfrm>
              <a:off x="5097328" y="5428276"/>
              <a:ext cx="2617922" cy="251795"/>
            </a:xfrm>
            <a:prstGeom prst="rect">
              <a:avLst/>
            </a:prstGeom>
            <a:solidFill>
              <a:srgbClr val="CCFF99"/>
            </a:solidFill>
            <a:ln w="15875">
              <a:solidFill>
                <a:schemeClr val="folHlink"/>
              </a:solidFill>
              <a:miter lim="800000"/>
              <a:headEnd/>
              <a:tailEnd/>
            </a:ln>
          </p:spPr>
          <p:txBody>
            <a:bodyPr tIns="13500" bIns="13500">
              <a:spAutoFit/>
            </a:bodyPr>
            <a:lstStyle/>
            <a:p>
              <a:pPr>
                <a:spcBef>
                  <a:spcPct val="50000"/>
                </a:spcBef>
              </a:pPr>
              <a:r>
                <a:rPr lang="zh-CN" altLang="en-US" sz="1050" b="1"/>
                <a:t>模块性</a:t>
              </a:r>
            </a:p>
          </p:txBody>
        </p:sp>
        <p:sp>
          <p:nvSpPr>
            <p:cNvPr id="14396" name="Text Box 30"/>
            <p:cNvSpPr txBox="1">
              <a:spLocks noChangeArrowheads="1"/>
            </p:cNvSpPr>
            <p:nvPr/>
          </p:nvSpPr>
          <p:spPr bwMode="auto">
            <a:xfrm>
              <a:off x="5097328" y="5686337"/>
              <a:ext cx="2617922" cy="221017"/>
            </a:xfrm>
            <a:prstGeom prst="rect">
              <a:avLst/>
            </a:prstGeom>
            <a:solidFill>
              <a:srgbClr val="CCFF99"/>
            </a:solidFill>
            <a:ln w="9525">
              <a:solidFill>
                <a:srgbClr val="808080"/>
              </a:solidFill>
              <a:miter lim="800000"/>
              <a:headEnd/>
              <a:tailEnd/>
            </a:ln>
          </p:spPr>
          <p:txBody>
            <a:bodyPr tIns="13500" bIns="13500">
              <a:spAutoFit/>
            </a:bodyPr>
            <a:lstStyle/>
            <a:p>
              <a:pPr>
                <a:spcBef>
                  <a:spcPct val="50000"/>
                </a:spcBef>
              </a:pPr>
              <a:r>
                <a:rPr lang="zh-CN" altLang="en-US" sz="900" b="1"/>
                <a:t>软件系统独立性</a:t>
              </a:r>
            </a:p>
          </p:txBody>
        </p:sp>
        <p:sp>
          <p:nvSpPr>
            <p:cNvPr id="14397" name="Text Box 31"/>
            <p:cNvSpPr txBox="1">
              <a:spLocks noChangeArrowheads="1"/>
            </p:cNvSpPr>
            <p:nvPr/>
          </p:nvSpPr>
          <p:spPr bwMode="auto">
            <a:xfrm>
              <a:off x="5097328" y="5945825"/>
              <a:ext cx="2617922" cy="251795"/>
            </a:xfrm>
            <a:prstGeom prst="rect">
              <a:avLst/>
            </a:prstGeom>
            <a:solidFill>
              <a:srgbClr val="CCFF99"/>
            </a:solidFill>
            <a:ln w="9525">
              <a:solidFill>
                <a:srgbClr val="808080"/>
              </a:solidFill>
              <a:miter lim="800000"/>
              <a:headEnd/>
              <a:tailEnd/>
            </a:ln>
          </p:spPr>
          <p:txBody>
            <a:bodyPr tIns="13500" bIns="13500">
              <a:spAutoFit/>
            </a:bodyPr>
            <a:lstStyle/>
            <a:p>
              <a:pPr>
                <a:spcBef>
                  <a:spcPct val="50000"/>
                </a:spcBef>
              </a:pPr>
              <a:r>
                <a:rPr lang="zh-CN" altLang="en-US" sz="1050" b="1"/>
                <a:t>机器独立性</a:t>
              </a:r>
            </a:p>
          </p:txBody>
        </p:sp>
        <p:sp>
          <p:nvSpPr>
            <p:cNvPr id="14398" name="Text Box 32"/>
            <p:cNvSpPr txBox="1">
              <a:spLocks noChangeArrowheads="1"/>
            </p:cNvSpPr>
            <p:nvPr/>
          </p:nvSpPr>
          <p:spPr bwMode="auto">
            <a:xfrm>
              <a:off x="5097328" y="6203889"/>
              <a:ext cx="2617922" cy="251795"/>
            </a:xfrm>
            <a:prstGeom prst="rect">
              <a:avLst/>
            </a:prstGeom>
            <a:solidFill>
              <a:srgbClr val="CCFF99"/>
            </a:solidFill>
            <a:ln w="9525">
              <a:solidFill>
                <a:srgbClr val="808080"/>
              </a:solidFill>
              <a:miter lim="800000"/>
              <a:headEnd/>
              <a:tailEnd/>
            </a:ln>
          </p:spPr>
          <p:txBody>
            <a:bodyPr tIns="13500" bIns="13500">
              <a:spAutoFit/>
            </a:bodyPr>
            <a:lstStyle/>
            <a:p>
              <a:pPr>
                <a:spcBef>
                  <a:spcPct val="50000"/>
                </a:spcBef>
              </a:pPr>
              <a:r>
                <a:rPr lang="zh-CN" altLang="en-US" sz="1050" b="1"/>
                <a:t>通讯公开性</a:t>
              </a:r>
            </a:p>
          </p:txBody>
        </p:sp>
        <p:sp>
          <p:nvSpPr>
            <p:cNvPr id="14399" name="Text Box 33"/>
            <p:cNvSpPr txBox="1">
              <a:spLocks noChangeArrowheads="1"/>
            </p:cNvSpPr>
            <p:nvPr/>
          </p:nvSpPr>
          <p:spPr bwMode="auto">
            <a:xfrm>
              <a:off x="5097328" y="1806846"/>
              <a:ext cx="2617922" cy="251795"/>
            </a:xfrm>
            <a:prstGeom prst="rect">
              <a:avLst/>
            </a:prstGeom>
            <a:solidFill>
              <a:srgbClr val="CCFF99"/>
            </a:solidFill>
            <a:ln w="9525">
              <a:solidFill>
                <a:srgbClr val="808080"/>
              </a:solidFill>
              <a:miter lim="800000"/>
              <a:headEnd/>
              <a:tailEnd/>
            </a:ln>
          </p:spPr>
          <p:txBody>
            <a:bodyPr tIns="13500" bIns="13500">
              <a:spAutoFit/>
            </a:bodyPr>
            <a:lstStyle/>
            <a:p>
              <a:pPr>
                <a:spcBef>
                  <a:spcPct val="50000"/>
                </a:spcBef>
              </a:pPr>
              <a:r>
                <a:rPr lang="zh-CN" altLang="en-US" sz="1050" b="1"/>
                <a:t>正确性</a:t>
              </a:r>
            </a:p>
          </p:txBody>
        </p:sp>
        <p:sp>
          <p:nvSpPr>
            <p:cNvPr id="14400" name="Text Box 34"/>
            <p:cNvSpPr txBox="1">
              <a:spLocks noChangeArrowheads="1"/>
            </p:cNvSpPr>
            <p:nvPr/>
          </p:nvSpPr>
          <p:spPr bwMode="auto">
            <a:xfrm>
              <a:off x="5097328" y="3100010"/>
              <a:ext cx="2617922" cy="251795"/>
            </a:xfrm>
            <a:prstGeom prst="rect">
              <a:avLst/>
            </a:prstGeom>
            <a:solidFill>
              <a:srgbClr val="CCFF99"/>
            </a:solidFill>
            <a:ln w="9525">
              <a:solidFill>
                <a:srgbClr val="808080"/>
              </a:solidFill>
              <a:miter lim="800000"/>
              <a:headEnd/>
              <a:tailEnd/>
            </a:ln>
          </p:spPr>
          <p:txBody>
            <a:bodyPr tIns="13500" bIns="13500">
              <a:spAutoFit/>
            </a:bodyPr>
            <a:lstStyle/>
            <a:p>
              <a:pPr>
                <a:spcBef>
                  <a:spcPct val="50000"/>
                </a:spcBef>
              </a:pPr>
              <a:r>
                <a:rPr lang="zh-CN" altLang="en-US" sz="1050" b="1"/>
                <a:t>可操作性</a:t>
              </a:r>
            </a:p>
          </p:txBody>
        </p:sp>
      </p:grpSp>
      <p:sp>
        <p:nvSpPr>
          <p:cNvPr id="14341" name="Line 35"/>
          <p:cNvSpPr>
            <a:spLocks noChangeShapeType="1"/>
          </p:cNvSpPr>
          <p:nvPr/>
        </p:nvSpPr>
        <p:spPr bwMode="auto">
          <a:xfrm flipH="1">
            <a:off x="4257461" y="940764"/>
            <a:ext cx="1504950" cy="0"/>
          </a:xfrm>
          <a:prstGeom prst="line">
            <a:avLst/>
          </a:prstGeom>
          <a:noFill/>
          <a:ln w="28575">
            <a:solidFill>
              <a:srgbClr val="3366FF"/>
            </a:solidFill>
            <a:round/>
            <a:headEnd/>
            <a:tailEnd type="triangle" w="med" len="med"/>
          </a:ln>
        </p:spPr>
        <p:txBody>
          <a:bodyPr anchor="ctr">
            <a:spAutoFit/>
          </a:bodyPr>
          <a:lstStyle/>
          <a:p>
            <a:endParaRPr lang="zh-CN" altLang="en-US" sz="1350"/>
          </a:p>
        </p:txBody>
      </p:sp>
      <p:sp>
        <p:nvSpPr>
          <p:cNvPr id="14342" name="Line 36"/>
          <p:cNvSpPr>
            <a:spLocks noChangeShapeType="1"/>
          </p:cNvSpPr>
          <p:nvPr/>
        </p:nvSpPr>
        <p:spPr bwMode="auto">
          <a:xfrm flipH="1" flipV="1">
            <a:off x="4257461" y="1013393"/>
            <a:ext cx="1504950" cy="120253"/>
          </a:xfrm>
          <a:prstGeom prst="line">
            <a:avLst/>
          </a:prstGeom>
          <a:noFill/>
          <a:ln w="28575">
            <a:solidFill>
              <a:srgbClr val="3366FF"/>
            </a:solidFill>
            <a:round/>
            <a:headEnd/>
            <a:tailEnd type="triangle" w="med" len="med"/>
          </a:ln>
        </p:spPr>
        <p:txBody>
          <a:bodyPr anchor="ctr">
            <a:spAutoFit/>
          </a:bodyPr>
          <a:lstStyle/>
          <a:p>
            <a:endParaRPr lang="zh-CN" altLang="en-US" sz="1350"/>
          </a:p>
        </p:txBody>
      </p:sp>
      <p:sp>
        <p:nvSpPr>
          <p:cNvPr id="14343" name="Line 37"/>
          <p:cNvSpPr>
            <a:spLocks noChangeShapeType="1"/>
          </p:cNvSpPr>
          <p:nvPr/>
        </p:nvSpPr>
        <p:spPr bwMode="auto">
          <a:xfrm flipH="1" flipV="1">
            <a:off x="4257461" y="1086020"/>
            <a:ext cx="1504950" cy="242888"/>
          </a:xfrm>
          <a:prstGeom prst="line">
            <a:avLst/>
          </a:prstGeom>
          <a:noFill/>
          <a:ln w="28575">
            <a:solidFill>
              <a:srgbClr val="3366FF"/>
            </a:solidFill>
            <a:round/>
            <a:headEnd/>
            <a:tailEnd type="triangle" w="med" len="med"/>
          </a:ln>
        </p:spPr>
        <p:txBody>
          <a:bodyPr anchor="ctr">
            <a:spAutoFit/>
          </a:bodyPr>
          <a:lstStyle/>
          <a:p>
            <a:endParaRPr lang="zh-CN" altLang="en-US" sz="1350"/>
          </a:p>
        </p:txBody>
      </p:sp>
      <p:sp>
        <p:nvSpPr>
          <p:cNvPr id="14344" name="Line 38"/>
          <p:cNvSpPr>
            <a:spLocks noChangeShapeType="1"/>
          </p:cNvSpPr>
          <p:nvPr/>
        </p:nvSpPr>
        <p:spPr bwMode="auto">
          <a:xfrm flipH="1">
            <a:off x="4257461" y="1328908"/>
            <a:ext cx="1479947" cy="0"/>
          </a:xfrm>
          <a:prstGeom prst="line">
            <a:avLst/>
          </a:prstGeom>
          <a:noFill/>
          <a:ln w="28575">
            <a:solidFill>
              <a:srgbClr val="3366FF"/>
            </a:solidFill>
            <a:round/>
            <a:headEnd/>
            <a:tailEnd type="triangle" w="med" len="med"/>
          </a:ln>
        </p:spPr>
        <p:txBody>
          <a:bodyPr anchor="ctr">
            <a:spAutoFit/>
          </a:bodyPr>
          <a:lstStyle/>
          <a:p>
            <a:endParaRPr lang="zh-CN" altLang="en-US" sz="1350"/>
          </a:p>
        </p:txBody>
      </p:sp>
      <p:sp>
        <p:nvSpPr>
          <p:cNvPr id="14345" name="Line 39"/>
          <p:cNvSpPr>
            <a:spLocks noChangeShapeType="1"/>
          </p:cNvSpPr>
          <p:nvPr/>
        </p:nvSpPr>
        <p:spPr bwMode="auto">
          <a:xfrm flipH="1" flipV="1">
            <a:off x="4257461" y="1401537"/>
            <a:ext cx="1504950" cy="145256"/>
          </a:xfrm>
          <a:prstGeom prst="line">
            <a:avLst/>
          </a:prstGeom>
          <a:noFill/>
          <a:ln w="28575">
            <a:solidFill>
              <a:srgbClr val="3366FF"/>
            </a:solidFill>
            <a:round/>
            <a:headEnd/>
            <a:tailEnd type="triangle" w="med" len="med"/>
          </a:ln>
        </p:spPr>
        <p:txBody>
          <a:bodyPr anchor="ctr">
            <a:spAutoFit/>
          </a:bodyPr>
          <a:lstStyle/>
          <a:p>
            <a:endParaRPr lang="zh-CN" altLang="en-US" sz="1350"/>
          </a:p>
        </p:txBody>
      </p:sp>
      <p:sp>
        <p:nvSpPr>
          <p:cNvPr id="14346" name="Line 40"/>
          <p:cNvSpPr>
            <a:spLocks noChangeShapeType="1"/>
          </p:cNvSpPr>
          <p:nvPr/>
        </p:nvSpPr>
        <p:spPr bwMode="auto">
          <a:xfrm flipH="1">
            <a:off x="4257461" y="1739674"/>
            <a:ext cx="1504950" cy="0"/>
          </a:xfrm>
          <a:prstGeom prst="line">
            <a:avLst/>
          </a:prstGeom>
          <a:noFill/>
          <a:ln w="28575">
            <a:solidFill>
              <a:srgbClr val="3366FF"/>
            </a:solidFill>
            <a:round/>
            <a:headEnd/>
            <a:tailEnd type="triangle" w="med" len="med"/>
          </a:ln>
        </p:spPr>
        <p:txBody>
          <a:bodyPr anchor="ctr">
            <a:spAutoFit/>
          </a:bodyPr>
          <a:lstStyle/>
          <a:p>
            <a:endParaRPr lang="zh-CN" altLang="en-US" sz="1350"/>
          </a:p>
        </p:txBody>
      </p:sp>
      <p:sp>
        <p:nvSpPr>
          <p:cNvPr id="14347" name="Line 41"/>
          <p:cNvSpPr>
            <a:spLocks noChangeShapeType="1"/>
          </p:cNvSpPr>
          <p:nvPr/>
        </p:nvSpPr>
        <p:spPr bwMode="auto">
          <a:xfrm flipH="1">
            <a:off x="4257461" y="1934937"/>
            <a:ext cx="1504950" cy="145256"/>
          </a:xfrm>
          <a:prstGeom prst="line">
            <a:avLst/>
          </a:prstGeom>
          <a:noFill/>
          <a:ln w="28575">
            <a:solidFill>
              <a:srgbClr val="3366FF"/>
            </a:solidFill>
            <a:round/>
            <a:headEnd/>
            <a:tailEnd type="triangle" w="med" len="med"/>
          </a:ln>
        </p:spPr>
        <p:txBody>
          <a:bodyPr anchor="ctr">
            <a:spAutoFit/>
          </a:bodyPr>
          <a:lstStyle/>
          <a:p>
            <a:endParaRPr lang="zh-CN" altLang="en-US" sz="1350"/>
          </a:p>
        </p:txBody>
      </p:sp>
      <p:sp>
        <p:nvSpPr>
          <p:cNvPr id="14348" name="Line 42"/>
          <p:cNvSpPr>
            <a:spLocks noChangeShapeType="1"/>
          </p:cNvSpPr>
          <p:nvPr/>
        </p:nvSpPr>
        <p:spPr bwMode="auto">
          <a:xfrm flipH="1">
            <a:off x="4257461" y="2152820"/>
            <a:ext cx="1504950" cy="266700"/>
          </a:xfrm>
          <a:prstGeom prst="line">
            <a:avLst/>
          </a:prstGeom>
          <a:noFill/>
          <a:ln w="28575">
            <a:solidFill>
              <a:srgbClr val="3366FF"/>
            </a:solidFill>
            <a:round/>
            <a:headEnd/>
            <a:tailEnd type="triangle" w="med" len="med"/>
          </a:ln>
        </p:spPr>
        <p:txBody>
          <a:bodyPr anchor="ctr">
            <a:spAutoFit/>
          </a:bodyPr>
          <a:lstStyle/>
          <a:p>
            <a:endParaRPr lang="zh-CN" altLang="en-US" sz="1350"/>
          </a:p>
        </p:txBody>
      </p:sp>
      <p:sp>
        <p:nvSpPr>
          <p:cNvPr id="14349" name="Line 43"/>
          <p:cNvSpPr>
            <a:spLocks noChangeShapeType="1"/>
          </p:cNvSpPr>
          <p:nvPr/>
        </p:nvSpPr>
        <p:spPr bwMode="auto">
          <a:xfrm flipH="1">
            <a:off x="4257461" y="2686220"/>
            <a:ext cx="1504950" cy="72629"/>
          </a:xfrm>
          <a:prstGeom prst="line">
            <a:avLst/>
          </a:prstGeom>
          <a:noFill/>
          <a:ln w="28575">
            <a:solidFill>
              <a:srgbClr val="3366FF"/>
            </a:solidFill>
            <a:round/>
            <a:headEnd/>
            <a:tailEnd type="triangle" w="med" len="med"/>
          </a:ln>
        </p:spPr>
        <p:txBody>
          <a:bodyPr anchor="ctr">
            <a:spAutoFit/>
          </a:bodyPr>
          <a:lstStyle/>
          <a:p>
            <a:endParaRPr lang="zh-CN" altLang="en-US" sz="1350"/>
          </a:p>
        </p:txBody>
      </p:sp>
      <p:sp>
        <p:nvSpPr>
          <p:cNvPr id="14350" name="Line 44"/>
          <p:cNvSpPr>
            <a:spLocks noChangeShapeType="1"/>
          </p:cNvSpPr>
          <p:nvPr/>
        </p:nvSpPr>
        <p:spPr bwMode="auto">
          <a:xfrm flipH="1">
            <a:off x="4257461" y="2517151"/>
            <a:ext cx="1504950" cy="0"/>
          </a:xfrm>
          <a:prstGeom prst="line">
            <a:avLst/>
          </a:prstGeom>
          <a:noFill/>
          <a:ln w="28575">
            <a:solidFill>
              <a:srgbClr val="3366FF"/>
            </a:solidFill>
            <a:round/>
            <a:headEnd/>
            <a:tailEnd type="triangle" w="med" len="med"/>
          </a:ln>
        </p:spPr>
        <p:txBody>
          <a:bodyPr anchor="ctr">
            <a:spAutoFit/>
          </a:bodyPr>
          <a:lstStyle/>
          <a:p>
            <a:endParaRPr lang="zh-CN" altLang="en-US" sz="1350"/>
          </a:p>
        </p:txBody>
      </p:sp>
      <p:sp>
        <p:nvSpPr>
          <p:cNvPr id="14351" name="Line 45"/>
          <p:cNvSpPr>
            <a:spLocks noChangeShapeType="1"/>
          </p:cNvSpPr>
          <p:nvPr/>
        </p:nvSpPr>
        <p:spPr bwMode="auto">
          <a:xfrm flipH="1">
            <a:off x="4257461" y="2710033"/>
            <a:ext cx="1504950" cy="460772"/>
          </a:xfrm>
          <a:prstGeom prst="line">
            <a:avLst/>
          </a:prstGeom>
          <a:noFill/>
          <a:ln w="28575">
            <a:solidFill>
              <a:srgbClr val="3366FF"/>
            </a:solidFill>
            <a:round/>
            <a:headEnd/>
            <a:tailEnd type="triangle" w="med" len="med"/>
          </a:ln>
        </p:spPr>
        <p:txBody>
          <a:bodyPr anchor="ctr">
            <a:spAutoFit/>
          </a:bodyPr>
          <a:lstStyle/>
          <a:p>
            <a:endParaRPr lang="zh-CN" altLang="en-US" sz="1350"/>
          </a:p>
        </p:txBody>
      </p:sp>
      <p:sp>
        <p:nvSpPr>
          <p:cNvPr id="14352" name="Line 46"/>
          <p:cNvSpPr>
            <a:spLocks noChangeShapeType="1"/>
          </p:cNvSpPr>
          <p:nvPr/>
        </p:nvSpPr>
        <p:spPr bwMode="auto">
          <a:xfrm flipH="1">
            <a:off x="4257461" y="2323080"/>
            <a:ext cx="1504950" cy="145256"/>
          </a:xfrm>
          <a:prstGeom prst="line">
            <a:avLst/>
          </a:prstGeom>
          <a:noFill/>
          <a:ln w="28575">
            <a:solidFill>
              <a:srgbClr val="3366FF"/>
            </a:solidFill>
            <a:round/>
            <a:headEnd/>
            <a:tailEnd type="triangle" w="med" len="med"/>
          </a:ln>
        </p:spPr>
        <p:txBody>
          <a:bodyPr anchor="ctr">
            <a:spAutoFit/>
          </a:bodyPr>
          <a:lstStyle/>
          <a:p>
            <a:endParaRPr lang="zh-CN" altLang="en-US" sz="1350"/>
          </a:p>
        </p:txBody>
      </p:sp>
      <p:sp>
        <p:nvSpPr>
          <p:cNvPr id="14353" name="Line 47"/>
          <p:cNvSpPr>
            <a:spLocks noChangeShapeType="1"/>
          </p:cNvSpPr>
          <p:nvPr/>
        </p:nvSpPr>
        <p:spPr bwMode="auto">
          <a:xfrm flipH="1" flipV="1">
            <a:off x="4257461" y="2807664"/>
            <a:ext cx="1504950" cy="72629"/>
          </a:xfrm>
          <a:prstGeom prst="line">
            <a:avLst/>
          </a:prstGeom>
          <a:noFill/>
          <a:ln w="28575">
            <a:solidFill>
              <a:srgbClr val="3366FF"/>
            </a:solidFill>
            <a:round/>
            <a:headEnd/>
            <a:tailEnd type="triangle" w="med" len="med"/>
          </a:ln>
        </p:spPr>
        <p:txBody>
          <a:bodyPr anchor="ctr">
            <a:spAutoFit/>
          </a:bodyPr>
          <a:lstStyle/>
          <a:p>
            <a:endParaRPr lang="zh-CN" altLang="en-US" sz="1350"/>
          </a:p>
        </p:txBody>
      </p:sp>
      <p:sp>
        <p:nvSpPr>
          <p:cNvPr id="14354" name="Line 48"/>
          <p:cNvSpPr>
            <a:spLocks noChangeShapeType="1"/>
          </p:cNvSpPr>
          <p:nvPr/>
        </p:nvSpPr>
        <p:spPr bwMode="auto">
          <a:xfrm flipH="1" flipV="1">
            <a:off x="4257461" y="2905295"/>
            <a:ext cx="1504950" cy="969169"/>
          </a:xfrm>
          <a:prstGeom prst="line">
            <a:avLst/>
          </a:prstGeom>
          <a:noFill/>
          <a:ln w="28575">
            <a:solidFill>
              <a:srgbClr val="3366FF"/>
            </a:solidFill>
            <a:round/>
            <a:headEnd/>
            <a:tailEnd type="triangle" w="med" len="med"/>
          </a:ln>
        </p:spPr>
        <p:txBody>
          <a:bodyPr anchor="ctr">
            <a:spAutoFit/>
          </a:bodyPr>
          <a:lstStyle/>
          <a:p>
            <a:endParaRPr lang="zh-CN" altLang="en-US" sz="1350"/>
          </a:p>
        </p:txBody>
      </p:sp>
      <p:sp>
        <p:nvSpPr>
          <p:cNvPr id="14355" name="Line 49"/>
          <p:cNvSpPr>
            <a:spLocks noChangeShapeType="1"/>
          </p:cNvSpPr>
          <p:nvPr/>
        </p:nvSpPr>
        <p:spPr bwMode="auto">
          <a:xfrm flipH="1" flipV="1">
            <a:off x="4257461" y="2855289"/>
            <a:ext cx="1504950" cy="438150"/>
          </a:xfrm>
          <a:prstGeom prst="line">
            <a:avLst/>
          </a:prstGeom>
          <a:noFill/>
          <a:ln w="28575">
            <a:solidFill>
              <a:srgbClr val="3366FF"/>
            </a:solidFill>
            <a:round/>
            <a:headEnd/>
            <a:tailEnd type="triangle" w="med" len="med"/>
          </a:ln>
        </p:spPr>
        <p:txBody>
          <a:bodyPr anchor="ctr">
            <a:spAutoFit/>
          </a:bodyPr>
          <a:lstStyle/>
          <a:p>
            <a:endParaRPr lang="zh-CN" altLang="en-US" sz="1350"/>
          </a:p>
        </p:txBody>
      </p:sp>
      <p:sp>
        <p:nvSpPr>
          <p:cNvPr id="14356" name="Line 50"/>
          <p:cNvSpPr>
            <a:spLocks noChangeShapeType="1"/>
          </p:cNvSpPr>
          <p:nvPr/>
        </p:nvSpPr>
        <p:spPr bwMode="auto">
          <a:xfrm flipH="1">
            <a:off x="4257461" y="3074364"/>
            <a:ext cx="1504950" cy="96441"/>
          </a:xfrm>
          <a:prstGeom prst="line">
            <a:avLst/>
          </a:prstGeom>
          <a:noFill/>
          <a:ln w="28575">
            <a:solidFill>
              <a:srgbClr val="3366FF"/>
            </a:solidFill>
            <a:round/>
            <a:headEnd/>
            <a:tailEnd type="triangle" w="med" len="med"/>
          </a:ln>
        </p:spPr>
        <p:txBody>
          <a:bodyPr anchor="ctr">
            <a:spAutoFit/>
          </a:bodyPr>
          <a:lstStyle/>
          <a:p>
            <a:endParaRPr lang="zh-CN" altLang="en-US" sz="1350"/>
          </a:p>
        </p:txBody>
      </p:sp>
      <p:sp>
        <p:nvSpPr>
          <p:cNvPr id="14357" name="Line 51"/>
          <p:cNvSpPr>
            <a:spLocks noChangeShapeType="1"/>
          </p:cNvSpPr>
          <p:nvPr/>
        </p:nvSpPr>
        <p:spPr bwMode="auto">
          <a:xfrm flipH="1" flipV="1">
            <a:off x="4257461" y="3219620"/>
            <a:ext cx="1504950" cy="96441"/>
          </a:xfrm>
          <a:prstGeom prst="line">
            <a:avLst/>
          </a:prstGeom>
          <a:noFill/>
          <a:ln w="28575">
            <a:solidFill>
              <a:srgbClr val="3366FF"/>
            </a:solidFill>
            <a:round/>
            <a:headEnd/>
            <a:tailEnd type="triangle" w="med" len="med"/>
          </a:ln>
        </p:spPr>
        <p:txBody>
          <a:bodyPr anchor="ctr">
            <a:spAutoFit/>
          </a:bodyPr>
          <a:lstStyle/>
          <a:p>
            <a:endParaRPr lang="zh-CN" altLang="en-US" sz="1350"/>
          </a:p>
        </p:txBody>
      </p:sp>
      <p:sp>
        <p:nvSpPr>
          <p:cNvPr id="14358" name="Line 52"/>
          <p:cNvSpPr>
            <a:spLocks noChangeShapeType="1"/>
          </p:cNvSpPr>
          <p:nvPr/>
        </p:nvSpPr>
        <p:spPr bwMode="auto">
          <a:xfrm flipH="1" flipV="1">
            <a:off x="4257461" y="3243433"/>
            <a:ext cx="1504950" cy="631031"/>
          </a:xfrm>
          <a:prstGeom prst="line">
            <a:avLst/>
          </a:prstGeom>
          <a:noFill/>
          <a:ln w="28575">
            <a:solidFill>
              <a:srgbClr val="3366FF"/>
            </a:solidFill>
            <a:round/>
            <a:headEnd/>
            <a:tailEnd type="triangle" w="med" len="med"/>
          </a:ln>
        </p:spPr>
        <p:txBody>
          <a:bodyPr anchor="ctr">
            <a:spAutoFit/>
          </a:bodyPr>
          <a:lstStyle/>
          <a:p>
            <a:endParaRPr lang="zh-CN" altLang="en-US" sz="1350"/>
          </a:p>
        </p:txBody>
      </p:sp>
      <p:sp>
        <p:nvSpPr>
          <p:cNvPr id="14359" name="Line 53"/>
          <p:cNvSpPr>
            <a:spLocks noChangeShapeType="1"/>
          </p:cNvSpPr>
          <p:nvPr/>
        </p:nvSpPr>
        <p:spPr bwMode="auto">
          <a:xfrm flipH="1">
            <a:off x="4257461" y="2710032"/>
            <a:ext cx="1504950" cy="825104"/>
          </a:xfrm>
          <a:prstGeom prst="line">
            <a:avLst/>
          </a:prstGeom>
          <a:noFill/>
          <a:ln w="28575">
            <a:solidFill>
              <a:srgbClr val="3366FF"/>
            </a:solidFill>
            <a:round/>
            <a:headEnd/>
            <a:tailEnd type="triangle" w="med" len="med"/>
          </a:ln>
        </p:spPr>
        <p:txBody>
          <a:bodyPr anchor="ctr">
            <a:spAutoFit/>
          </a:bodyPr>
          <a:lstStyle/>
          <a:p>
            <a:endParaRPr lang="zh-CN" altLang="en-US" sz="1350"/>
          </a:p>
        </p:txBody>
      </p:sp>
      <p:sp>
        <p:nvSpPr>
          <p:cNvPr id="14360" name="Line 54"/>
          <p:cNvSpPr>
            <a:spLocks noChangeShapeType="1"/>
          </p:cNvSpPr>
          <p:nvPr/>
        </p:nvSpPr>
        <p:spPr bwMode="auto">
          <a:xfrm flipH="1">
            <a:off x="4257461" y="3462507"/>
            <a:ext cx="1504950" cy="72629"/>
          </a:xfrm>
          <a:prstGeom prst="line">
            <a:avLst/>
          </a:prstGeom>
          <a:noFill/>
          <a:ln w="28575">
            <a:solidFill>
              <a:srgbClr val="3366FF"/>
            </a:solidFill>
            <a:round/>
            <a:headEnd/>
            <a:tailEnd type="triangle" w="med" len="med"/>
          </a:ln>
        </p:spPr>
        <p:txBody>
          <a:bodyPr anchor="ctr">
            <a:spAutoFit/>
          </a:bodyPr>
          <a:lstStyle/>
          <a:p>
            <a:endParaRPr lang="zh-CN" altLang="en-US" sz="1350"/>
          </a:p>
        </p:txBody>
      </p:sp>
      <p:sp>
        <p:nvSpPr>
          <p:cNvPr id="14361" name="Line 55"/>
          <p:cNvSpPr>
            <a:spLocks noChangeShapeType="1"/>
          </p:cNvSpPr>
          <p:nvPr/>
        </p:nvSpPr>
        <p:spPr bwMode="auto">
          <a:xfrm flipH="1" flipV="1">
            <a:off x="4257461" y="3583951"/>
            <a:ext cx="1504950" cy="72629"/>
          </a:xfrm>
          <a:prstGeom prst="line">
            <a:avLst/>
          </a:prstGeom>
          <a:noFill/>
          <a:ln w="28575">
            <a:solidFill>
              <a:srgbClr val="3366FF"/>
            </a:solidFill>
            <a:round/>
            <a:headEnd/>
            <a:tailEnd type="triangle" w="med" len="med"/>
          </a:ln>
        </p:spPr>
        <p:txBody>
          <a:bodyPr anchor="ctr">
            <a:spAutoFit/>
          </a:bodyPr>
          <a:lstStyle/>
          <a:p>
            <a:endParaRPr lang="zh-CN" altLang="en-US" sz="1350"/>
          </a:p>
        </p:txBody>
      </p:sp>
      <p:sp>
        <p:nvSpPr>
          <p:cNvPr id="14362" name="Line 56"/>
          <p:cNvSpPr>
            <a:spLocks noChangeShapeType="1"/>
          </p:cNvSpPr>
          <p:nvPr/>
        </p:nvSpPr>
        <p:spPr bwMode="auto">
          <a:xfrm flipH="1" flipV="1">
            <a:off x="4257461" y="3607764"/>
            <a:ext cx="1504950" cy="291704"/>
          </a:xfrm>
          <a:prstGeom prst="line">
            <a:avLst/>
          </a:prstGeom>
          <a:noFill/>
          <a:ln w="28575">
            <a:solidFill>
              <a:srgbClr val="3366FF"/>
            </a:solidFill>
            <a:round/>
            <a:headEnd/>
            <a:tailEnd type="triangle" w="med" len="med"/>
          </a:ln>
        </p:spPr>
        <p:txBody>
          <a:bodyPr anchor="ctr">
            <a:spAutoFit/>
          </a:bodyPr>
          <a:lstStyle/>
          <a:p>
            <a:endParaRPr lang="zh-CN" altLang="en-US" sz="1350"/>
          </a:p>
        </p:txBody>
      </p:sp>
      <p:sp>
        <p:nvSpPr>
          <p:cNvPr id="14363" name="Line 57"/>
          <p:cNvSpPr>
            <a:spLocks noChangeShapeType="1"/>
          </p:cNvSpPr>
          <p:nvPr/>
        </p:nvSpPr>
        <p:spPr bwMode="auto">
          <a:xfrm flipH="1" flipV="1">
            <a:off x="4257461" y="3899468"/>
            <a:ext cx="1504950" cy="145256"/>
          </a:xfrm>
          <a:prstGeom prst="line">
            <a:avLst/>
          </a:prstGeom>
          <a:noFill/>
          <a:ln w="28575">
            <a:solidFill>
              <a:srgbClr val="3366FF"/>
            </a:solidFill>
            <a:round/>
            <a:headEnd/>
            <a:tailEnd type="triangle" w="med" len="med"/>
          </a:ln>
        </p:spPr>
        <p:txBody>
          <a:bodyPr anchor="ctr">
            <a:spAutoFit/>
          </a:bodyPr>
          <a:lstStyle/>
          <a:p>
            <a:endParaRPr lang="zh-CN" altLang="en-US" sz="1350"/>
          </a:p>
        </p:txBody>
      </p:sp>
      <p:sp>
        <p:nvSpPr>
          <p:cNvPr id="14364" name="Line 58"/>
          <p:cNvSpPr>
            <a:spLocks noChangeShapeType="1"/>
          </p:cNvSpPr>
          <p:nvPr/>
        </p:nvSpPr>
        <p:spPr bwMode="auto">
          <a:xfrm flipH="1">
            <a:off x="4257461" y="2735036"/>
            <a:ext cx="1504950" cy="1139428"/>
          </a:xfrm>
          <a:prstGeom prst="line">
            <a:avLst/>
          </a:prstGeom>
          <a:noFill/>
          <a:ln w="28575">
            <a:solidFill>
              <a:srgbClr val="3366FF"/>
            </a:solidFill>
            <a:round/>
            <a:headEnd/>
            <a:tailEnd type="triangle" w="med" len="med"/>
          </a:ln>
        </p:spPr>
        <p:txBody>
          <a:bodyPr anchor="ctr">
            <a:spAutoFit/>
          </a:bodyPr>
          <a:lstStyle/>
          <a:p>
            <a:endParaRPr lang="zh-CN" altLang="en-US" sz="1350"/>
          </a:p>
        </p:txBody>
      </p:sp>
      <p:sp>
        <p:nvSpPr>
          <p:cNvPr id="14365" name="Line 59"/>
          <p:cNvSpPr>
            <a:spLocks noChangeShapeType="1"/>
          </p:cNvSpPr>
          <p:nvPr/>
        </p:nvSpPr>
        <p:spPr bwMode="auto">
          <a:xfrm flipH="1" flipV="1">
            <a:off x="4257461" y="3923280"/>
            <a:ext cx="1504950" cy="339328"/>
          </a:xfrm>
          <a:prstGeom prst="line">
            <a:avLst/>
          </a:prstGeom>
          <a:noFill/>
          <a:ln w="28575">
            <a:solidFill>
              <a:srgbClr val="3366FF"/>
            </a:solidFill>
            <a:round/>
            <a:headEnd/>
            <a:tailEnd type="triangle" w="med" len="med"/>
          </a:ln>
        </p:spPr>
        <p:txBody>
          <a:bodyPr anchor="ctr">
            <a:spAutoFit/>
          </a:bodyPr>
          <a:lstStyle/>
          <a:p>
            <a:endParaRPr lang="zh-CN" altLang="en-US" sz="1350"/>
          </a:p>
        </p:txBody>
      </p:sp>
      <p:sp>
        <p:nvSpPr>
          <p:cNvPr id="14366" name="Line 60"/>
          <p:cNvSpPr>
            <a:spLocks noChangeShapeType="1"/>
          </p:cNvSpPr>
          <p:nvPr/>
        </p:nvSpPr>
        <p:spPr bwMode="auto">
          <a:xfrm flipH="1">
            <a:off x="4257461" y="2758849"/>
            <a:ext cx="1479947" cy="1456134"/>
          </a:xfrm>
          <a:prstGeom prst="line">
            <a:avLst/>
          </a:prstGeom>
          <a:noFill/>
          <a:ln w="28575">
            <a:solidFill>
              <a:srgbClr val="3366FF"/>
            </a:solidFill>
            <a:round/>
            <a:headEnd/>
            <a:tailEnd type="triangle" w="med" len="med"/>
          </a:ln>
        </p:spPr>
        <p:txBody>
          <a:bodyPr anchor="ctr">
            <a:spAutoFit/>
          </a:bodyPr>
          <a:lstStyle/>
          <a:p>
            <a:endParaRPr lang="zh-CN" altLang="en-US" sz="1350"/>
          </a:p>
        </p:txBody>
      </p:sp>
      <p:sp>
        <p:nvSpPr>
          <p:cNvPr id="14367" name="Line 61"/>
          <p:cNvSpPr>
            <a:spLocks noChangeShapeType="1"/>
          </p:cNvSpPr>
          <p:nvPr/>
        </p:nvSpPr>
        <p:spPr bwMode="auto">
          <a:xfrm flipH="1">
            <a:off x="4257461" y="3681583"/>
            <a:ext cx="1504950" cy="533400"/>
          </a:xfrm>
          <a:prstGeom prst="line">
            <a:avLst/>
          </a:prstGeom>
          <a:noFill/>
          <a:ln w="28575">
            <a:solidFill>
              <a:srgbClr val="3366FF"/>
            </a:solidFill>
            <a:round/>
            <a:headEnd/>
            <a:tailEnd type="triangle" w="med" len="med"/>
          </a:ln>
        </p:spPr>
        <p:txBody>
          <a:bodyPr anchor="ctr">
            <a:spAutoFit/>
          </a:bodyPr>
          <a:lstStyle/>
          <a:p>
            <a:endParaRPr lang="zh-CN" altLang="en-US" sz="1350"/>
          </a:p>
        </p:txBody>
      </p:sp>
      <p:sp>
        <p:nvSpPr>
          <p:cNvPr id="14368" name="Line 62"/>
          <p:cNvSpPr>
            <a:spLocks noChangeShapeType="1"/>
          </p:cNvSpPr>
          <p:nvPr/>
        </p:nvSpPr>
        <p:spPr bwMode="auto">
          <a:xfrm flipH="1">
            <a:off x="4257461" y="3874464"/>
            <a:ext cx="1504950" cy="363141"/>
          </a:xfrm>
          <a:prstGeom prst="line">
            <a:avLst/>
          </a:prstGeom>
          <a:noFill/>
          <a:ln w="28575">
            <a:solidFill>
              <a:srgbClr val="3366FF"/>
            </a:solidFill>
            <a:round/>
            <a:headEnd/>
            <a:tailEnd type="triangle" w="med" len="med"/>
          </a:ln>
        </p:spPr>
        <p:txBody>
          <a:bodyPr anchor="ctr">
            <a:spAutoFit/>
          </a:bodyPr>
          <a:lstStyle/>
          <a:p>
            <a:endParaRPr lang="zh-CN" altLang="en-US" sz="1350"/>
          </a:p>
        </p:txBody>
      </p:sp>
      <p:sp>
        <p:nvSpPr>
          <p:cNvPr id="14369" name="Line 63"/>
          <p:cNvSpPr>
            <a:spLocks noChangeShapeType="1"/>
          </p:cNvSpPr>
          <p:nvPr/>
        </p:nvSpPr>
        <p:spPr bwMode="auto">
          <a:xfrm flipH="1">
            <a:off x="4257461" y="4044724"/>
            <a:ext cx="1504950" cy="217884"/>
          </a:xfrm>
          <a:prstGeom prst="line">
            <a:avLst/>
          </a:prstGeom>
          <a:noFill/>
          <a:ln w="28575">
            <a:solidFill>
              <a:srgbClr val="3366FF"/>
            </a:solidFill>
            <a:round/>
            <a:headEnd/>
            <a:tailEnd type="triangle" w="med" len="med"/>
          </a:ln>
        </p:spPr>
        <p:txBody>
          <a:bodyPr anchor="ctr">
            <a:spAutoFit/>
          </a:bodyPr>
          <a:lstStyle/>
          <a:p>
            <a:endParaRPr lang="zh-CN" altLang="en-US" sz="1350"/>
          </a:p>
        </p:txBody>
      </p:sp>
      <p:sp>
        <p:nvSpPr>
          <p:cNvPr id="14370" name="Line 64"/>
          <p:cNvSpPr>
            <a:spLocks noChangeShapeType="1"/>
          </p:cNvSpPr>
          <p:nvPr/>
        </p:nvSpPr>
        <p:spPr bwMode="auto">
          <a:xfrm flipH="1">
            <a:off x="4257461" y="4262608"/>
            <a:ext cx="1504950" cy="0"/>
          </a:xfrm>
          <a:prstGeom prst="line">
            <a:avLst/>
          </a:prstGeom>
          <a:noFill/>
          <a:ln w="28575">
            <a:solidFill>
              <a:srgbClr val="3366FF"/>
            </a:solidFill>
            <a:round/>
            <a:headEnd/>
            <a:tailEnd type="triangle" w="med" len="med"/>
          </a:ln>
        </p:spPr>
        <p:txBody>
          <a:bodyPr anchor="ctr">
            <a:spAutoFit/>
          </a:bodyPr>
          <a:lstStyle/>
          <a:p>
            <a:endParaRPr lang="zh-CN" altLang="en-US" sz="1350"/>
          </a:p>
        </p:txBody>
      </p:sp>
      <p:sp>
        <p:nvSpPr>
          <p:cNvPr id="14371" name="Line 65"/>
          <p:cNvSpPr>
            <a:spLocks noChangeShapeType="1"/>
          </p:cNvSpPr>
          <p:nvPr/>
        </p:nvSpPr>
        <p:spPr bwMode="auto">
          <a:xfrm flipH="1">
            <a:off x="4257461" y="4456680"/>
            <a:ext cx="1504950" cy="145256"/>
          </a:xfrm>
          <a:prstGeom prst="line">
            <a:avLst/>
          </a:prstGeom>
          <a:noFill/>
          <a:ln w="28575">
            <a:solidFill>
              <a:srgbClr val="3366FF"/>
            </a:solidFill>
            <a:round/>
            <a:headEnd/>
            <a:tailEnd type="triangle" w="med" len="med"/>
          </a:ln>
        </p:spPr>
        <p:txBody>
          <a:bodyPr anchor="ctr">
            <a:spAutoFit/>
          </a:bodyPr>
          <a:lstStyle/>
          <a:p>
            <a:endParaRPr lang="zh-CN" altLang="en-US" sz="1350"/>
          </a:p>
        </p:txBody>
      </p:sp>
      <p:sp>
        <p:nvSpPr>
          <p:cNvPr id="14372" name="Line 66"/>
          <p:cNvSpPr>
            <a:spLocks noChangeShapeType="1"/>
          </p:cNvSpPr>
          <p:nvPr/>
        </p:nvSpPr>
        <p:spPr bwMode="auto">
          <a:xfrm flipH="1" flipV="1">
            <a:off x="4263414" y="4620986"/>
            <a:ext cx="1485900" cy="0"/>
          </a:xfrm>
          <a:prstGeom prst="line">
            <a:avLst/>
          </a:prstGeom>
          <a:noFill/>
          <a:ln w="28575">
            <a:solidFill>
              <a:srgbClr val="3366FF"/>
            </a:solidFill>
            <a:round/>
            <a:headEnd/>
            <a:tailEnd type="triangle" w="med" len="med"/>
          </a:ln>
        </p:spPr>
        <p:txBody>
          <a:bodyPr anchor="ctr">
            <a:spAutoFit/>
          </a:bodyPr>
          <a:lstStyle/>
          <a:p>
            <a:endParaRPr lang="zh-CN" altLang="en-US" sz="1350"/>
          </a:p>
        </p:txBody>
      </p:sp>
      <p:sp>
        <p:nvSpPr>
          <p:cNvPr id="14373" name="Line 67"/>
          <p:cNvSpPr>
            <a:spLocks noChangeShapeType="1"/>
          </p:cNvSpPr>
          <p:nvPr/>
        </p:nvSpPr>
        <p:spPr bwMode="auto">
          <a:xfrm flipH="1">
            <a:off x="4257461" y="3899468"/>
            <a:ext cx="1479947" cy="653653"/>
          </a:xfrm>
          <a:prstGeom prst="line">
            <a:avLst/>
          </a:prstGeom>
          <a:noFill/>
          <a:ln w="28575">
            <a:solidFill>
              <a:srgbClr val="3366FF"/>
            </a:solidFill>
            <a:round/>
            <a:headEnd/>
            <a:tailEnd type="triangle" w="med" len="med"/>
          </a:ln>
        </p:spPr>
        <p:txBody>
          <a:bodyPr anchor="ctr">
            <a:spAutoFit/>
          </a:bodyPr>
          <a:lstStyle/>
          <a:p>
            <a:endParaRPr lang="zh-CN" altLang="en-US" sz="1350"/>
          </a:p>
        </p:txBody>
      </p:sp>
      <p:sp>
        <p:nvSpPr>
          <p:cNvPr id="71" name="TextBox 70"/>
          <p:cNvSpPr txBox="1"/>
          <p:nvPr/>
        </p:nvSpPr>
        <p:spPr>
          <a:xfrm>
            <a:off x="2056758" y="1375000"/>
            <a:ext cx="790314" cy="646331"/>
          </a:xfrm>
          <a:prstGeom prst="rect">
            <a:avLst/>
          </a:prstGeom>
          <a:noFill/>
        </p:spPr>
        <p:txBody>
          <a:bodyPr wrap="square">
            <a:spAutoFit/>
          </a:bodyPr>
          <a:lstStyle/>
          <a:p>
            <a:pPr>
              <a:defRPr/>
            </a:pPr>
            <a:r>
              <a:rPr lang="zh-CN" altLang="en-US" b="1" dirty="0">
                <a:solidFill>
                  <a:srgbClr val="00B0F0"/>
                </a:solidFill>
                <a:latin typeface="楷体_GB2312" pitchFamily="49" charset="-122"/>
                <a:ea typeface="楷体_GB2312" pitchFamily="49" charset="-122"/>
              </a:rPr>
              <a:t>产品操作</a:t>
            </a:r>
          </a:p>
        </p:txBody>
      </p:sp>
      <p:sp>
        <p:nvSpPr>
          <p:cNvPr id="72" name="TextBox 71"/>
          <p:cNvSpPr txBox="1"/>
          <p:nvPr/>
        </p:nvSpPr>
        <p:spPr>
          <a:xfrm>
            <a:off x="2041077" y="2816176"/>
            <a:ext cx="673299" cy="646331"/>
          </a:xfrm>
          <a:prstGeom prst="rect">
            <a:avLst/>
          </a:prstGeom>
          <a:noFill/>
        </p:spPr>
        <p:txBody>
          <a:bodyPr wrap="square">
            <a:spAutoFit/>
          </a:bodyPr>
          <a:lstStyle/>
          <a:p>
            <a:pPr>
              <a:defRPr/>
            </a:pPr>
            <a:r>
              <a:rPr lang="zh-CN" altLang="en-US" b="1" dirty="0">
                <a:solidFill>
                  <a:srgbClr val="00B0F0"/>
                </a:solidFill>
                <a:latin typeface="楷体_GB2312" pitchFamily="49" charset="-122"/>
                <a:ea typeface="楷体_GB2312" pitchFamily="49" charset="-122"/>
              </a:rPr>
              <a:t>产品修改</a:t>
            </a:r>
          </a:p>
        </p:txBody>
      </p:sp>
      <p:sp>
        <p:nvSpPr>
          <p:cNvPr id="73" name="TextBox 72"/>
          <p:cNvSpPr txBox="1"/>
          <p:nvPr/>
        </p:nvSpPr>
        <p:spPr>
          <a:xfrm>
            <a:off x="2101391" y="3874464"/>
            <a:ext cx="670882" cy="646331"/>
          </a:xfrm>
          <a:prstGeom prst="rect">
            <a:avLst/>
          </a:prstGeom>
          <a:noFill/>
        </p:spPr>
        <p:txBody>
          <a:bodyPr wrap="square">
            <a:spAutoFit/>
          </a:bodyPr>
          <a:lstStyle/>
          <a:p>
            <a:pPr>
              <a:defRPr/>
            </a:pPr>
            <a:r>
              <a:rPr lang="zh-CN" altLang="en-US" b="1" dirty="0">
                <a:solidFill>
                  <a:srgbClr val="00B0F0"/>
                </a:solidFill>
                <a:latin typeface="楷体_GB2312" pitchFamily="49" charset="-122"/>
                <a:ea typeface="楷体_GB2312" pitchFamily="49" charset="-122"/>
              </a:rPr>
              <a:t>产品维护</a:t>
            </a:r>
          </a:p>
        </p:txBody>
      </p:sp>
      <p:sp>
        <p:nvSpPr>
          <p:cNvPr id="14378" name="Left Brace 73"/>
          <p:cNvSpPr>
            <a:spLocks/>
          </p:cNvSpPr>
          <p:nvPr/>
        </p:nvSpPr>
        <p:spPr bwMode="auto">
          <a:xfrm>
            <a:off x="2657261" y="3756592"/>
            <a:ext cx="410766" cy="903684"/>
          </a:xfrm>
          <a:prstGeom prst="leftBrace">
            <a:avLst>
              <a:gd name="adj1" fmla="val 30759"/>
              <a:gd name="adj2" fmla="val 48866"/>
            </a:avLst>
          </a:prstGeom>
          <a:noFill/>
          <a:ln w="9525" algn="ctr">
            <a:solidFill>
              <a:schemeClr val="tx1"/>
            </a:solidFill>
            <a:round/>
            <a:headEnd/>
            <a:tailEnd/>
          </a:ln>
        </p:spPr>
        <p:txBody>
          <a:bodyPr lIns="0" tIns="0" rIns="0" bIns="0" anchor="ctr"/>
          <a:lstStyle/>
          <a:p>
            <a:endParaRPr lang="zh-CN" altLang="en-US" sz="1350"/>
          </a:p>
        </p:txBody>
      </p:sp>
      <p:sp>
        <p:nvSpPr>
          <p:cNvPr id="14379" name="Left Brace 74"/>
          <p:cNvSpPr>
            <a:spLocks/>
          </p:cNvSpPr>
          <p:nvPr/>
        </p:nvSpPr>
        <p:spPr bwMode="auto">
          <a:xfrm>
            <a:off x="2657261" y="2715986"/>
            <a:ext cx="410766" cy="903684"/>
          </a:xfrm>
          <a:prstGeom prst="leftBrace">
            <a:avLst>
              <a:gd name="adj1" fmla="val 30759"/>
              <a:gd name="adj2" fmla="val 48866"/>
            </a:avLst>
          </a:prstGeom>
          <a:noFill/>
          <a:ln w="9525" algn="ctr">
            <a:solidFill>
              <a:schemeClr val="tx1"/>
            </a:solidFill>
            <a:round/>
            <a:headEnd/>
            <a:tailEnd/>
          </a:ln>
        </p:spPr>
        <p:txBody>
          <a:bodyPr lIns="0" tIns="0" rIns="0" bIns="0" anchor="ctr"/>
          <a:lstStyle/>
          <a:p>
            <a:endParaRPr lang="zh-CN" altLang="en-US" sz="1350"/>
          </a:p>
        </p:txBody>
      </p:sp>
      <p:sp>
        <p:nvSpPr>
          <p:cNvPr id="14380" name="Left Brace 75"/>
          <p:cNvSpPr>
            <a:spLocks/>
          </p:cNvSpPr>
          <p:nvPr/>
        </p:nvSpPr>
        <p:spPr bwMode="auto">
          <a:xfrm>
            <a:off x="2657261" y="936002"/>
            <a:ext cx="410766" cy="1588294"/>
          </a:xfrm>
          <a:prstGeom prst="leftBrace">
            <a:avLst>
              <a:gd name="adj1" fmla="val 30754"/>
              <a:gd name="adj2" fmla="val 48866"/>
            </a:avLst>
          </a:prstGeom>
          <a:noFill/>
          <a:ln w="9525" algn="ctr">
            <a:solidFill>
              <a:schemeClr val="tx1"/>
            </a:solidFill>
            <a:round/>
            <a:headEnd/>
            <a:tailEnd/>
          </a:ln>
        </p:spPr>
        <p:txBody>
          <a:bodyPr lIns="0" tIns="0" rIns="0" bIns="0" anchor="ctr"/>
          <a:lstStyle/>
          <a:p>
            <a:endParaRPr lang="zh-CN" altLang="en-US" sz="1350"/>
          </a:p>
        </p:txBody>
      </p:sp>
    </p:spTree>
    <p:extLst>
      <p:ext uri="{BB962C8B-B14F-4D97-AF65-F5344CB8AC3E}">
        <p14:creationId xmlns:p14="http://schemas.microsoft.com/office/powerpoint/2010/main" val="3518489717"/>
      </p:ext>
    </p:extLst>
  </p:cSld>
  <p:clrMapOvr>
    <a:masterClrMapping/>
  </p:clrMapOvr>
  <p:transition>
    <p:wipe dir="d"/>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636789" y="294072"/>
            <a:ext cx="5184576" cy="456010"/>
          </a:xfrm>
        </p:spPr>
        <p:txBody>
          <a:bodyPr>
            <a:normAutofit fontScale="90000"/>
          </a:bodyPr>
          <a:lstStyle/>
          <a:p>
            <a:r>
              <a:rPr lang="zh-CN" altLang="en-US" dirty="0">
                <a:latin typeface="微软雅黑" panose="020B0503020204020204" pitchFamily="34" charset="-122"/>
                <a:ea typeface="微软雅黑" panose="020B0503020204020204" pitchFamily="34" charset="-122"/>
              </a:rPr>
              <a:t>最新质量标准：</a:t>
            </a:r>
            <a:r>
              <a:rPr lang="en-US" altLang="zh-CN" dirty="0">
                <a:latin typeface="微软雅黑" panose="020B0503020204020204" pitchFamily="34" charset="-122"/>
                <a:ea typeface="微软雅黑" panose="020B0503020204020204" pitchFamily="34" charset="-122"/>
              </a:rPr>
              <a:t>ISO25000</a:t>
            </a:r>
            <a:r>
              <a:rPr lang="zh-CN" altLang="en-US" dirty="0">
                <a:latin typeface="微软雅黑" panose="020B0503020204020204" pitchFamily="34" charset="-122"/>
                <a:ea typeface="微软雅黑" panose="020B0503020204020204" pitchFamily="34" charset="-122"/>
              </a:rPr>
              <a:t>系列</a:t>
            </a:r>
          </a:p>
        </p:txBody>
      </p:sp>
      <p:sp>
        <p:nvSpPr>
          <p:cNvPr id="75" name="矩形 74"/>
          <p:cNvSpPr/>
          <p:nvPr/>
        </p:nvSpPr>
        <p:spPr>
          <a:xfrm>
            <a:off x="1493658" y="4224140"/>
            <a:ext cx="6156684" cy="338554"/>
          </a:xfrm>
          <a:prstGeom prst="rect">
            <a:avLst/>
          </a:prstGeom>
        </p:spPr>
        <p:txBody>
          <a:bodyPr wrap="square">
            <a:spAutoFit/>
          </a:bodyPr>
          <a:lstStyle/>
          <a:p>
            <a:pPr algn="ctr"/>
            <a:r>
              <a:rPr lang="en-US" altLang="zh-CN" sz="1600" dirty="0">
                <a:solidFill>
                  <a:srgbClr val="FF6600"/>
                </a:solidFill>
              </a:rPr>
              <a:t>ISO/IEC25000</a:t>
            </a:r>
            <a:r>
              <a:rPr lang="zh-CN" altLang="en-US" sz="1600" dirty="0">
                <a:solidFill>
                  <a:srgbClr val="FF6600"/>
                </a:solidFill>
              </a:rPr>
              <a:t> </a:t>
            </a:r>
            <a:r>
              <a:rPr lang="en-US" altLang="zh-CN" sz="1600" dirty="0">
                <a:solidFill>
                  <a:srgbClr val="FF6600"/>
                </a:solidFill>
              </a:rPr>
              <a:t>SE-</a:t>
            </a:r>
            <a:r>
              <a:rPr lang="zh-CN" altLang="en-US" sz="1600" dirty="0">
                <a:solidFill>
                  <a:srgbClr val="FF6600"/>
                </a:solidFill>
              </a:rPr>
              <a:t>软件产品质量要求和评定</a:t>
            </a:r>
            <a:r>
              <a:rPr lang="en-US" altLang="zh-CN" sz="1600" dirty="0">
                <a:solidFill>
                  <a:srgbClr val="FF6600"/>
                </a:solidFill>
              </a:rPr>
              <a:t>(</a:t>
            </a:r>
            <a:r>
              <a:rPr lang="en-US" altLang="zh-CN" sz="1600" dirty="0" err="1">
                <a:solidFill>
                  <a:srgbClr val="FF6600"/>
                </a:solidFill>
              </a:rPr>
              <a:t>SQuaRE</a:t>
            </a:r>
            <a:r>
              <a:rPr lang="en-US" altLang="zh-CN" sz="1600" dirty="0">
                <a:solidFill>
                  <a:srgbClr val="FF6600"/>
                </a:solidFill>
              </a:rPr>
              <a:t>)</a:t>
            </a:r>
          </a:p>
        </p:txBody>
      </p:sp>
      <p:pic>
        <p:nvPicPr>
          <p:cNvPr id="2" name="图片 1" descr="屏幕快照 2014-02-28 下午10.28.18.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9049" y="992577"/>
            <a:ext cx="6539925" cy="3158345"/>
          </a:xfrm>
          <a:prstGeom prst="rect">
            <a:avLst/>
          </a:prstGeom>
        </p:spPr>
      </p:pic>
    </p:spTree>
    <p:extLst>
      <p:ext uri="{BB962C8B-B14F-4D97-AF65-F5344CB8AC3E}">
        <p14:creationId xmlns:p14="http://schemas.microsoft.com/office/powerpoint/2010/main" val="3181723607"/>
      </p:ext>
    </p:extLst>
  </p:cSld>
  <p:clrMapOvr>
    <a:masterClrMapping/>
  </p:clrMapOvr>
  <p:transition>
    <p:wipe dir="d"/>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标题 1"/>
          <p:cNvSpPr>
            <a:spLocks noGrp="1"/>
          </p:cNvSpPr>
          <p:nvPr>
            <p:ph type="title"/>
          </p:nvPr>
        </p:nvSpPr>
        <p:spPr>
          <a:xfrm>
            <a:off x="581196" y="263742"/>
            <a:ext cx="5659347" cy="573881"/>
          </a:xfrm>
        </p:spPr>
        <p:txBody>
          <a:bodyPr>
            <a:normAutofit/>
          </a:bodyPr>
          <a:lstStyle/>
          <a:p>
            <a:r>
              <a:rPr lang="zh-CN" altLang="en-US" dirty="0">
                <a:latin typeface="微软雅黑" panose="020B0503020204020204" pitchFamily="34" charset="-122"/>
                <a:ea typeface="微软雅黑" panose="020B0503020204020204" pitchFamily="34" charset="-122"/>
              </a:rPr>
              <a:t>内部质量</a:t>
            </a:r>
            <a:r>
              <a:rPr lang="zh-CN" altLang="en-US" dirty="0">
                <a:latin typeface="微软雅黑" panose="020B0503020204020204" pitchFamily="34" charset="-122"/>
                <a:ea typeface="微软雅黑" panose="020B0503020204020204" pitchFamily="34" charset="-122"/>
                <a:sym typeface="Wingdings"/>
              </a:rPr>
              <a:t></a:t>
            </a:r>
            <a:r>
              <a:rPr lang="zh-CN" altLang="en-US" dirty="0">
                <a:latin typeface="微软雅黑" panose="020B0503020204020204" pitchFamily="34" charset="-122"/>
                <a:ea typeface="微软雅黑" panose="020B0503020204020204" pitchFamily="34" charset="-122"/>
              </a:rPr>
              <a:t>外部质量</a:t>
            </a:r>
            <a:r>
              <a:rPr lang="zh-CN" altLang="en-US" dirty="0">
                <a:latin typeface="微软雅黑" panose="020B0503020204020204" pitchFamily="34" charset="-122"/>
                <a:ea typeface="微软雅黑" panose="020B0503020204020204" pitchFamily="34" charset="-122"/>
                <a:sym typeface="Wingdings"/>
              </a:rPr>
              <a:t>使用质量</a:t>
            </a:r>
            <a:endParaRPr lang="zh-CN" altLang="en-US"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4294967295"/>
          </p:nvPr>
        </p:nvSpPr>
        <p:spPr>
          <a:xfrm>
            <a:off x="1485900" y="4683919"/>
            <a:ext cx="1600200" cy="357188"/>
          </a:xfrm>
          <a:prstGeom prst="rect">
            <a:avLst/>
          </a:prstGeom>
        </p:spPr>
        <p:txBody>
          <a:bodyPr/>
          <a:lstStyle/>
          <a:p>
            <a:pPr algn="l">
              <a:defRPr/>
            </a:pPr>
            <a:fld id="{7B1F7BF2-6B5F-3443-8FF2-9F260EEDA8CA}" type="slidenum">
              <a:rPr lang="en-US" altLang="zh-CN">
                <a:ea typeface="宋体" charset="-122"/>
                <a:cs typeface="+mn-cs"/>
              </a:rPr>
              <a:pPr algn="l">
                <a:defRPr/>
              </a:pPr>
              <a:t>18</a:t>
            </a:fld>
            <a:endParaRPr lang="en-US" altLang="zh-CN">
              <a:ea typeface="宋体" charset="-122"/>
              <a:cs typeface="+mn-cs"/>
            </a:endParaRPr>
          </a:p>
        </p:txBody>
      </p:sp>
      <p:sp>
        <p:nvSpPr>
          <p:cNvPr id="24" name="椭圆 23">
            <a:extLst>
              <a:ext uri="{FF2B5EF4-FFF2-40B4-BE49-F238E27FC236}">
                <a16:creationId xmlns:a16="http://schemas.microsoft.com/office/drawing/2014/main" id="{068C98FE-E123-1B07-3596-9BE1C5EE64E8}"/>
              </a:ext>
            </a:extLst>
          </p:cNvPr>
          <p:cNvSpPr/>
          <p:nvPr/>
        </p:nvSpPr>
        <p:spPr>
          <a:xfrm>
            <a:off x="994622" y="1953360"/>
            <a:ext cx="1228353" cy="1179899"/>
          </a:xfrm>
          <a:prstGeom prst="ellipse">
            <a:avLst/>
          </a:prstGeom>
          <a:solidFill>
            <a:schemeClr val="accent6">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2400" dirty="0">
                <a:solidFill>
                  <a:schemeClr val="tx1"/>
                </a:solidFill>
                <a:latin typeface="Microsoft YaHei" panose="020B0503020204020204" pitchFamily="34" charset="-122"/>
                <a:ea typeface="Microsoft YaHei" panose="020B0503020204020204" pitchFamily="34" charset="-122"/>
              </a:rPr>
              <a:t>内部质量</a:t>
            </a:r>
          </a:p>
        </p:txBody>
      </p:sp>
      <p:sp>
        <p:nvSpPr>
          <p:cNvPr id="25" name="椭圆 24">
            <a:extLst>
              <a:ext uri="{FF2B5EF4-FFF2-40B4-BE49-F238E27FC236}">
                <a16:creationId xmlns:a16="http://schemas.microsoft.com/office/drawing/2014/main" id="{FBC65D74-C334-5625-3E68-20396CA4AB10}"/>
              </a:ext>
            </a:extLst>
          </p:cNvPr>
          <p:cNvSpPr/>
          <p:nvPr/>
        </p:nvSpPr>
        <p:spPr>
          <a:xfrm>
            <a:off x="3389505" y="1899284"/>
            <a:ext cx="1189009" cy="1139487"/>
          </a:xfrm>
          <a:prstGeom prst="ellipse">
            <a:avLst/>
          </a:prstGeom>
          <a:solidFill>
            <a:schemeClr val="accent6">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2400" dirty="0">
                <a:solidFill>
                  <a:schemeClr val="tx1"/>
                </a:solidFill>
                <a:latin typeface="Microsoft YaHei" panose="020B0503020204020204" pitchFamily="34" charset="-122"/>
                <a:ea typeface="Microsoft YaHei" panose="020B0503020204020204" pitchFamily="34" charset="-122"/>
              </a:rPr>
              <a:t>外部质量</a:t>
            </a:r>
          </a:p>
        </p:txBody>
      </p:sp>
      <p:sp>
        <p:nvSpPr>
          <p:cNvPr id="26" name="椭圆 25">
            <a:extLst>
              <a:ext uri="{FF2B5EF4-FFF2-40B4-BE49-F238E27FC236}">
                <a16:creationId xmlns:a16="http://schemas.microsoft.com/office/drawing/2014/main" id="{9C0068E7-1B02-5727-3D64-539EDB6B400C}"/>
              </a:ext>
            </a:extLst>
          </p:cNvPr>
          <p:cNvSpPr/>
          <p:nvPr/>
        </p:nvSpPr>
        <p:spPr>
          <a:xfrm>
            <a:off x="5802000" y="1786646"/>
            <a:ext cx="1229271" cy="1180308"/>
          </a:xfrm>
          <a:prstGeom prst="ellipse">
            <a:avLst/>
          </a:prstGeom>
          <a:solidFill>
            <a:schemeClr val="accent6">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2400" dirty="0">
                <a:solidFill>
                  <a:schemeClr val="tx1"/>
                </a:solidFill>
                <a:latin typeface="Microsoft YaHei" panose="020B0503020204020204" pitchFamily="34" charset="-122"/>
                <a:ea typeface="Microsoft YaHei" panose="020B0503020204020204" pitchFamily="34" charset="-122"/>
              </a:rPr>
              <a:t>使用质量</a:t>
            </a:r>
          </a:p>
        </p:txBody>
      </p:sp>
      <p:sp>
        <p:nvSpPr>
          <p:cNvPr id="27" name="矩形 26">
            <a:extLst>
              <a:ext uri="{FF2B5EF4-FFF2-40B4-BE49-F238E27FC236}">
                <a16:creationId xmlns:a16="http://schemas.microsoft.com/office/drawing/2014/main" id="{B54F7225-A61C-1794-617E-CB4E3E954C48}"/>
              </a:ext>
            </a:extLst>
          </p:cNvPr>
          <p:cNvSpPr/>
          <p:nvPr/>
        </p:nvSpPr>
        <p:spPr>
          <a:xfrm>
            <a:off x="1138063" y="3492608"/>
            <a:ext cx="1107996" cy="369332"/>
          </a:xfrm>
          <a:prstGeom prst="rect">
            <a:avLst/>
          </a:prstGeom>
        </p:spPr>
        <p:txBody>
          <a:bodyPr wrap="none">
            <a:spAutoFit/>
          </a:bodyPr>
          <a:lstStyle/>
          <a:p>
            <a:pPr algn="ctr"/>
            <a:r>
              <a:rPr kumimoji="1" lang="zh-CN" altLang="en-US" dirty="0">
                <a:latin typeface="Microsoft YaHei" panose="020B0503020204020204" pitchFamily="34" charset="-122"/>
                <a:ea typeface="Microsoft YaHei" panose="020B0503020204020204" pitchFamily="34" charset="-122"/>
              </a:rPr>
              <a:t>内部度量</a:t>
            </a:r>
          </a:p>
        </p:txBody>
      </p:sp>
      <p:sp>
        <p:nvSpPr>
          <p:cNvPr id="28" name="矩形 27">
            <a:extLst>
              <a:ext uri="{FF2B5EF4-FFF2-40B4-BE49-F238E27FC236}">
                <a16:creationId xmlns:a16="http://schemas.microsoft.com/office/drawing/2014/main" id="{EBF48067-28A8-D65E-8859-B7646D825B93}"/>
              </a:ext>
            </a:extLst>
          </p:cNvPr>
          <p:cNvSpPr/>
          <p:nvPr/>
        </p:nvSpPr>
        <p:spPr>
          <a:xfrm>
            <a:off x="3570651" y="3429110"/>
            <a:ext cx="1107996" cy="369332"/>
          </a:xfrm>
          <a:prstGeom prst="rect">
            <a:avLst/>
          </a:prstGeom>
        </p:spPr>
        <p:txBody>
          <a:bodyPr wrap="none">
            <a:spAutoFit/>
          </a:bodyPr>
          <a:lstStyle/>
          <a:p>
            <a:pPr algn="ctr"/>
            <a:r>
              <a:rPr kumimoji="1" lang="zh-CN" altLang="en-US" dirty="0">
                <a:latin typeface="Microsoft YaHei" panose="020B0503020204020204" pitchFamily="34" charset="-122"/>
                <a:ea typeface="Microsoft YaHei" panose="020B0503020204020204" pitchFamily="34" charset="-122"/>
              </a:rPr>
              <a:t>外部度量</a:t>
            </a:r>
          </a:p>
        </p:txBody>
      </p:sp>
      <p:sp>
        <p:nvSpPr>
          <p:cNvPr id="29" name="矩形 28">
            <a:extLst>
              <a:ext uri="{FF2B5EF4-FFF2-40B4-BE49-F238E27FC236}">
                <a16:creationId xmlns:a16="http://schemas.microsoft.com/office/drawing/2014/main" id="{618EB863-4AB5-F50D-542B-35830CBFD97E}"/>
              </a:ext>
            </a:extLst>
          </p:cNvPr>
          <p:cNvSpPr/>
          <p:nvPr/>
        </p:nvSpPr>
        <p:spPr>
          <a:xfrm>
            <a:off x="5930593" y="3318032"/>
            <a:ext cx="1569661" cy="369332"/>
          </a:xfrm>
          <a:prstGeom prst="rect">
            <a:avLst/>
          </a:prstGeom>
        </p:spPr>
        <p:txBody>
          <a:bodyPr wrap="none">
            <a:spAutoFit/>
          </a:bodyPr>
          <a:lstStyle/>
          <a:p>
            <a:pPr algn="ctr"/>
            <a:r>
              <a:rPr kumimoji="1" lang="zh-CN" altLang="en-US" dirty="0">
                <a:latin typeface="Microsoft YaHei" panose="020B0503020204020204" pitchFamily="34" charset="-122"/>
                <a:ea typeface="Microsoft YaHei" panose="020B0503020204020204" pitchFamily="34" charset="-122"/>
              </a:rPr>
              <a:t>在使用中度量</a:t>
            </a:r>
          </a:p>
        </p:txBody>
      </p:sp>
      <p:cxnSp>
        <p:nvCxnSpPr>
          <p:cNvPr id="30" name="直线箭头连接符 29">
            <a:extLst>
              <a:ext uri="{FF2B5EF4-FFF2-40B4-BE49-F238E27FC236}">
                <a16:creationId xmlns:a16="http://schemas.microsoft.com/office/drawing/2014/main" id="{CA5E30D0-F405-FE5B-B57C-2C3535E0F3E3}"/>
              </a:ext>
            </a:extLst>
          </p:cNvPr>
          <p:cNvCxnSpPr>
            <a:cxnSpLocks/>
          </p:cNvCxnSpPr>
          <p:nvPr/>
        </p:nvCxnSpPr>
        <p:spPr>
          <a:xfrm flipV="1">
            <a:off x="2295277" y="2417742"/>
            <a:ext cx="1067381" cy="5633"/>
          </a:xfrm>
          <a:prstGeom prst="straightConnector1">
            <a:avLst/>
          </a:prstGeom>
          <a:ln w="28575" cmpd="sng">
            <a:tailEnd type="arrow"/>
          </a:ln>
        </p:spPr>
        <p:style>
          <a:lnRef idx="2">
            <a:schemeClr val="accent1"/>
          </a:lnRef>
          <a:fillRef idx="0">
            <a:schemeClr val="accent1"/>
          </a:fillRef>
          <a:effectRef idx="1">
            <a:schemeClr val="accent1"/>
          </a:effectRef>
          <a:fontRef idx="minor">
            <a:schemeClr val="tx1"/>
          </a:fontRef>
        </p:style>
      </p:cxnSp>
      <p:cxnSp>
        <p:nvCxnSpPr>
          <p:cNvPr id="31" name="直线箭头连接符 30">
            <a:extLst>
              <a:ext uri="{FF2B5EF4-FFF2-40B4-BE49-F238E27FC236}">
                <a16:creationId xmlns:a16="http://schemas.microsoft.com/office/drawing/2014/main" id="{002F25B8-9034-3D50-C979-248D6422CBAE}"/>
              </a:ext>
            </a:extLst>
          </p:cNvPr>
          <p:cNvCxnSpPr/>
          <p:nvPr/>
        </p:nvCxnSpPr>
        <p:spPr>
          <a:xfrm>
            <a:off x="4593477" y="2416289"/>
            <a:ext cx="1166530" cy="0"/>
          </a:xfrm>
          <a:prstGeom prst="straightConnector1">
            <a:avLst/>
          </a:prstGeom>
          <a:ln w="28575" cmpd="sng">
            <a:tailEnd type="arrow"/>
          </a:ln>
        </p:spPr>
        <p:style>
          <a:lnRef idx="2">
            <a:schemeClr val="accent1"/>
          </a:lnRef>
          <a:fillRef idx="0">
            <a:schemeClr val="accent1"/>
          </a:fillRef>
          <a:effectRef idx="1">
            <a:schemeClr val="accent1"/>
          </a:effectRef>
          <a:fontRef idx="minor">
            <a:schemeClr val="tx1"/>
          </a:fontRef>
        </p:style>
      </p:cxnSp>
      <p:cxnSp>
        <p:nvCxnSpPr>
          <p:cNvPr id="32" name="直线箭头连接符 31">
            <a:extLst>
              <a:ext uri="{FF2B5EF4-FFF2-40B4-BE49-F238E27FC236}">
                <a16:creationId xmlns:a16="http://schemas.microsoft.com/office/drawing/2014/main" id="{AFB51308-A1FD-7349-950D-2EB050B9F895}"/>
              </a:ext>
            </a:extLst>
          </p:cNvPr>
          <p:cNvCxnSpPr/>
          <p:nvPr/>
        </p:nvCxnSpPr>
        <p:spPr>
          <a:xfrm flipH="1">
            <a:off x="4584822" y="2541856"/>
            <a:ext cx="1175184" cy="0"/>
          </a:xfrm>
          <a:prstGeom prst="straightConnector1">
            <a:avLst/>
          </a:prstGeom>
          <a:ln>
            <a:prstDash val="sysDash"/>
            <a:tailEnd type="arrow"/>
          </a:ln>
        </p:spPr>
        <p:style>
          <a:lnRef idx="2">
            <a:schemeClr val="accent1"/>
          </a:lnRef>
          <a:fillRef idx="0">
            <a:schemeClr val="accent1"/>
          </a:fillRef>
          <a:effectRef idx="1">
            <a:schemeClr val="accent1"/>
          </a:effectRef>
          <a:fontRef idx="minor">
            <a:schemeClr val="tx1"/>
          </a:fontRef>
        </p:style>
      </p:cxnSp>
      <p:cxnSp>
        <p:nvCxnSpPr>
          <p:cNvPr id="33" name="直线箭头连接符 32">
            <a:extLst>
              <a:ext uri="{FF2B5EF4-FFF2-40B4-BE49-F238E27FC236}">
                <a16:creationId xmlns:a16="http://schemas.microsoft.com/office/drawing/2014/main" id="{302FF818-8CBE-B3A3-07FA-49A1CC3D2321}"/>
              </a:ext>
            </a:extLst>
          </p:cNvPr>
          <p:cNvCxnSpPr>
            <a:cxnSpLocks/>
          </p:cNvCxnSpPr>
          <p:nvPr/>
        </p:nvCxnSpPr>
        <p:spPr>
          <a:xfrm flipH="1">
            <a:off x="2249822" y="2650931"/>
            <a:ext cx="1065600" cy="0"/>
          </a:xfrm>
          <a:prstGeom prst="straightConnector1">
            <a:avLst/>
          </a:prstGeom>
          <a:ln>
            <a:prstDash val="sysDash"/>
            <a:tailEnd type="arrow"/>
          </a:ln>
        </p:spPr>
        <p:style>
          <a:lnRef idx="2">
            <a:schemeClr val="accent1"/>
          </a:lnRef>
          <a:fillRef idx="0">
            <a:schemeClr val="accent1"/>
          </a:fillRef>
          <a:effectRef idx="1">
            <a:schemeClr val="accent1"/>
          </a:effectRef>
          <a:fontRef idx="minor">
            <a:schemeClr val="tx1"/>
          </a:fontRef>
        </p:style>
      </p:cxnSp>
      <p:sp>
        <p:nvSpPr>
          <p:cNvPr id="34" name="矩形 33">
            <a:extLst>
              <a:ext uri="{FF2B5EF4-FFF2-40B4-BE49-F238E27FC236}">
                <a16:creationId xmlns:a16="http://schemas.microsoft.com/office/drawing/2014/main" id="{85985A4D-B3D5-B618-D495-6E91D4272282}"/>
              </a:ext>
            </a:extLst>
          </p:cNvPr>
          <p:cNvSpPr/>
          <p:nvPr/>
        </p:nvSpPr>
        <p:spPr>
          <a:xfrm>
            <a:off x="2467605" y="2032004"/>
            <a:ext cx="646332" cy="369332"/>
          </a:xfrm>
          <a:prstGeom prst="rect">
            <a:avLst/>
          </a:prstGeom>
        </p:spPr>
        <p:txBody>
          <a:bodyPr wrap="none">
            <a:spAutoFit/>
          </a:bodyPr>
          <a:lstStyle/>
          <a:p>
            <a:pPr algn="ctr"/>
            <a:r>
              <a:rPr kumimoji="1" lang="zh-CN" altLang="en-US" dirty="0">
                <a:latin typeface="Microsoft YaHei" panose="020B0503020204020204" pitchFamily="34" charset="-122"/>
                <a:ea typeface="Microsoft YaHei" panose="020B0503020204020204" pitchFamily="34" charset="-122"/>
              </a:rPr>
              <a:t>影响</a:t>
            </a:r>
          </a:p>
        </p:txBody>
      </p:sp>
      <p:sp>
        <p:nvSpPr>
          <p:cNvPr id="35" name="矩形 34">
            <a:extLst>
              <a:ext uri="{FF2B5EF4-FFF2-40B4-BE49-F238E27FC236}">
                <a16:creationId xmlns:a16="http://schemas.microsoft.com/office/drawing/2014/main" id="{B53A127E-E1D4-B6F9-0920-475DEE723705}"/>
              </a:ext>
            </a:extLst>
          </p:cNvPr>
          <p:cNvSpPr/>
          <p:nvPr/>
        </p:nvSpPr>
        <p:spPr>
          <a:xfrm>
            <a:off x="4761515" y="2038297"/>
            <a:ext cx="646332" cy="369332"/>
          </a:xfrm>
          <a:prstGeom prst="rect">
            <a:avLst/>
          </a:prstGeom>
        </p:spPr>
        <p:txBody>
          <a:bodyPr wrap="none">
            <a:spAutoFit/>
          </a:bodyPr>
          <a:lstStyle/>
          <a:p>
            <a:pPr algn="ctr"/>
            <a:r>
              <a:rPr kumimoji="1" lang="zh-CN" altLang="en-US" dirty="0">
                <a:latin typeface="Microsoft YaHei" panose="020B0503020204020204" pitchFamily="34" charset="-122"/>
                <a:ea typeface="Microsoft YaHei" panose="020B0503020204020204" pitchFamily="34" charset="-122"/>
              </a:rPr>
              <a:t>影响</a:t>
            </a:r>
          </a:p>
        </p:txBody>
      </p:sp>
      <p:sp>
        <p:nvSpPr>
          <p:cNvPr id="36" name="矩形 35">
            <a:extLst>
              <a:ext uri="{FF2B5EF4-FFF2-40B4-BE49-F238E27FC236}">
                <a16:creationId xmlns:a16="http://schemas.microsoft.com/office/drawing/2014/main" id="{1C4CA494-C7EA-D2E5-21BA-4331B2074DD5}"/>
              </a:ext>
            </a:extLst>
          </p:cNvPr>
          <p:cNvSpPr/>
          <p:nvPr/>
        </p:nvSpPr>
        <p:spPr>
          <a:xfrm>
            <a:off x="2448534" y="2676970"/>
            <a:ext cx="877163" cy="369332"/>
          </a:xfrm>
          <a:prstGeom prst="rect">
            <a:avLst/>
          </a:prstGeom>
        </p:spPr>
        <p:txBody>
          <a:bodyPr wrap="none">
            <a:spAutoFit/>
          </a:bodyPr>
          <a:lstStyle/>
          <a:p>
            <a:pPr algn="ctr"/>
            <a:r>
              <a:rPr kumimoji="1" lang="zh-CN" altLang="en-US" dirty="0">
                <a:latin typeface="Microsoft YaHei" panose="020B0503020204020204" pitchFamily="34" charset="-122"/>
                <a:ea typeface="Microsoft YaHei" panose="020B0503020204020204" pitchFamily="34" charset="-122"/>
              </a:rPr>
              <a:t>依赖于</a:t>
            </a:r>
          </a:p>
        </p:txBody>
      </p:sp>
      <p:sp>
        <p:nvSpPr>
          <p:cNvPr id="37" name="矩形 36">
            <a:extLst>
              <a:ext uri="{FF2B5EF4-FFF2-40B4-BE49-F238E27FC236}">
                <a16:creationId xmlns:a16="http://schemas.microsoft.com/office/drawing/2014/main" id="{41020F55-4D56-C822-AEB0-C951DEEEDC2A}"/>
              </a:ext>
            </a:extLst>
          </p:cNvPr>
          <p:cNvSpPr/>
          <p:nvPr/>
        </p:nvSpPr>
        <p:spPr>
          <a:xfrm>
            <a:off x="4773782" y="2554511"/>
            <a:ext cx="877163" cy="369332"/>
          </a:xfrm>
          <a:prstGeom prst="rect">
            <a:avLst/>
          </a:prstGeom>
        </p:spPr>
        <p:txBody>
          <a:bodyPr wrap="none">
            <a:spAutoFit/>
          </a:bodyPr>
          <a:lstStyle/>
          <a:p>
            <a:pPr algn="ctr"/>
            <a:r>
              <a:rPr kumimoji="1" lang="zh-CN" altLang="en-US" dirty="0">
                <a:latin typeface="Microsoft YaHei" panose="020B0503020204020204" pitchFamily="34" charset="-122"/>
                <a:ea typeface="Microsoft YaHei" panose="020B0503020204020204" pitchFamily="34" charset="-122"/>
              </a:rPr>
              <a:t>依赖于</a:t>
            </a:r>
          </a:p>
        </p:txBody>
      </p:sp>
      <p:sp>
        <p:nvSpPr>
          <p:cNvPr id="38" name="椭圆 37">
            <a:extLst>
              <a:ext uri="{FF2B5EF4-FFF2-40B4-BE49-F238E27FC236}">
                <a16:creationId xmlns:a16="http://schemas.microsoft.com/office/drawing/2014/main" id="{CF047DFA-FC2D-E59E-0EC1-B0BE28A57F78}"/>
              </a:ext>
            </a:extLst>
          </p:cNvPr>
          <p:cNvSpPr/>
          <p:nvPr/>
        </p:nvSpPr>
        <p:spPr>
          <a:xfrm>
            <a:off x="5815415" y="1785504"/>
            <a:ext cx="1298963" cy="1185496"/>
          </a:xfrm>
          <a:prstGeom prst="ellipse">
            <a:avLst/>
          </a:prstGeom>
          <a:no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82296" tIns="41148" rIns="82296" bIns="41148" numCol="1" spcCol="0" rtlCol="0" fromWordArt="0" anchor="ctr" anchorCtr="0" forceAA="0" compatLnSpc="1">
            <a:prstTxWarp prst="textNoShape">
              <a:avLst/>
            </a:prstTxWarp>
            <a:noAutofit/>
          </a:bodyPr>
          <a:lstStyle/>
          <a:p>
            <a:pPr algn="ctr"/>
            <a:endParaRPr kumimoji="1" lang="zh-CN" altLang="en-US" sz="2400" dirty="0">
              <a:solidFill>
                <a:schemeClr val="tx1"/>
              </a:solidFill>
              <a:latin typeface="Microsoft YaHei" panose="020B0503020204020204" pitchFamily="34" charset="-122"/>
              <a:ea typeface="Microsoft YaHei" panose="020B0503020204020204" pitchFamily="34" charset="-122"/>
            </a:endParaRPr>
          </a:p>
        </p:txBody>
      </p:sp>
      <p:sp>
        <p:nvSpPr>
          <p:cNvPr id="39" name="椭圆 38">
            <a:extLst>
              <a:ext uri="{FF2B5EF4-FFF2-40B4-BE49-F238E27FC236}">
                <a16:creationId xmlns:a16="http://schemas.microsoft.com/office/drawing/2014/main" id="{D291F90D-0291-5781-E52E-7D1B8040C1BB}"/>
              </a:ext>
            </a:extLst>
          </p:cNvPr>
          <p:cNvSpPr/>
          <p:nvPr/>
        </p:nvSpPr>
        <p:spPr>
          <a:xfrm>
            <a:off x="5786853" y="1752802"/>
            <a:ext cx="1401608" cy="1218197"/>
          </a:xfrm>
          <a:prstGeom prst="ellipse">
            <a:avLst/>
          </a:prstGeom>
          <a:no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82296" tIns="41148" rIns="82296" bIns="41148" numCol="1" spcCol="0" rtlCol="0" fromWordArt="0" anchor="ctr" anchorCtr="0" forceAA="0" compatLnSpc="1">
            <a:prstTxWarp prst="textNoShape">
              <a:avLst/>
            </a:prstTxWarp>
            <a:noAutofit/>
          </a:bodyPr>
          <a:lstStyle/>
          <a:p>
            <a:pPr algn="ctr"/>
            <a:endParaRPr kumimoji="1" lang="zh-CN" altLang="en-US" sz="2400" dirty="0">
              <a:solidFill>
                <a:schemeClr val="tx1"/>
              </a:solidFill>
              <a:latin typeface="Microsoft YaHei" panose="020B0503020204020204" pitchFamily="34" charset="-122"/>
              <a:ea typeface="Microsoft YaHei" panose="020B0503020204020204" pitchFamily="34" charset="-122"/>
            </a:endParaRPr>
          </a:p>
        </p:txBody>
      </p:sp>
      <p:sp>
        <p:nvSpPr>
          <p:cNvPr id="40" name="矩形 39">
            <a:extLst>
              <a:ext uri="{FF2B5EF4-FFF2-40B4-BE49-F238E27FC236}">
                <a16:creationId xmlns:a16="http://schemas.microsoft.com/office/drawing/2014/main" id="{08B8A028-F37B-FBDB-B13E-BE90DD87BBC6}"/>
              </a:ext>
            </a:extLst>
          </p:cNvPr>
          <p:cNvSpPr/>
          <p:nvPr/>
        </p:nvSpPr>
        <p:spPr>
          <a:xfrm>
            <a:off x="7594026" y="2423537"/>
            <a:ext cx="589236" cy="1200329"/>
          </a:xfrm>
          <a:prstGeom prst="rect">
            <a:avLst/>
          </a:prstGeom>
        </p:spPr>
        <p:txBody>
          <a:bodyPr wrap="square">
            <a:spAutoFit/>
          </a:bodyPr>
          <a:lstStyle/>
          <a:p>
            <a:pPr algn="ctr"/>
            <a:r>
              <a:rPr kumimoji="1" lang="zh-CN" altLang="en-US" dirty="0">
                <a:latin typeface="Microsoft YaHei" panose="020B0503020204020204" pitchFamily="34" charset="-122"/>
                <a:ea typeface="Microsoft YaHei" panose="020B0503020204020204" pitchFamily="34" charset="-122"/>
              </a:rPr>
              <a:t>使用语境</a:t>
            </a:r>
          </a:p>
        </p:txBody>
      </p:sp>
      <p:cxnSp>
        <p:nvCxnSpPr>
          <p:cNvPr id="41" name="直线箭头连接符 40">
            <a:extLst>
              <a:ext uri="{FF2B5EF4-FFF2-40B4-BE49-F238E27FC236}">
                <a16:creationId xmlns:a16="http://schemas.microsoft.com/office/drawing/2014/main" id="{7AC42681-0E1F-E7DB-50B8-2A82ADAD0FDD}"/>
              </a:ext>
            </a:extLst>
          </p:cNvPr>
          <p:cNvCxnSpPr>
            <a:cxnSpLocks/>
            <a:endCxn id="39" idx="6"/>
          </p:cNvCxnSpPr>
          <p:nvPr/>
        </p:nvCxnSpPr>
        <p:spPr>
          <a:xfrm flipH="1" flipV="1">
            <a:off x="7188460" y="2361901"/>
            <a:ext cx="533738" cy="314984"/>
          </a:xfrm>
          <a:prstGeom prst="straightConnector1">
            <a:avLst/>
          </a:prstGeom>
          <a:ln>
            <a:prstDash val="sysDash"/>
            <a:tailEnd type="arrow"/>
          </a:ln>
        </p:spPr>
        <p:style>
          <a:lnRef idx="2">
            <a:schemeClr val="accent1"/>
          </a:lnRef>
          <a:fillRef idx="0">
            <a:schemeClr val="accent1"/>
          </a:fillRef>
          <a:effectRef idx="1">
            <a:schemeClr val="accent1"/>
          </a:effectRef>
          <a:fontRef idx="minor">
            <a:schemeClr val="tx1"/>
          </a:fontRef>
        </p:style>
      </p:cxnSp>
      <p:cxnSp>
        <p:nvCxnSpPr>
          <p:cNvPr id="42" name="直线箭头连接符 41">
            <a:extLst>
              <a:ext uri="{FF2B5EF4-FFF2-40B4-BE49-F238E27FC236}">
                <a16:creationId xmlns:a16="http://schemas.microsoft.com/office/drawing/2014/main" id="{B9EC7BB6-A40C-54FB-3BE8-2E58B1033D53}"/>
              </a:ext>
            </a:extLst>
          </p:cNvPr>
          <p:cNvCxnSpPr/>
          <p:nvPr/>
        </p:nvCxnSpPr>
        <p:spPr>
          <a:xfrm flipH="1" flipV="1">
            <a:off x="7048612" y="2649478"/>
            <a:ext cx="673588" cy="27404"/>
          </a:xfrm>
          <a:prstGeom prst="straightConnector1">
            <a:avLst/>
          </a:prstGeom>
          <a:ln>
            <a:prstDash val="sysDash"/>
            <a:tailEnd type="arrow"/>
          </a:ln>
        </p:spPr>
        <p:style>
          <a:lnRef idx="2">
            <a:schemeClr val="accent1"/>
          </a:lnRef>
          <a:fillRef idx="0">
            <a:schemeClr val="accent1"/>
          </a:fillRef>
          <a:effectRef idx="1">
            <a:schemeClr val="accent1"/>
          </a:effectRef>
          <a:fontRef idx="minor">
            <a:schemeClr val="tx1"/>
          </a:fontRef>
        </p:style>
      </p:cxnSp>
      <p:cxnSp>
        <p:nvCxnSpPr>
          <p:cNvPr id="43" name="直线箭头连接符 42">
            <a:extLst>
              <a:ext uri="{FF2B5EF4-FFF2-40B4-BE49-F238E27FC236}">
                <a16:creationId xmlns:a16="http://schemas.microsoft.com/office/drawing/2014/main" id="{76A9300E-2892-6893-FBCB-73CAA6E509BC}"/>
              </a:ext>
            </a:extLst>
          </p:cNvPr>
          <p:cNvCxnSpPr>
            <a:cxnSpLocks/>
            <a:endCxn id="26" idx="6"/>
          </p:cNvCxnSpPr>
          <p:nvPr/>
        </p:nvCxnSpPr>
        <p:spPr>
          <a:xfrm flipH="1" flipV="1">
            <a:off x="7031271" y="2376800"/>
            <a:ext cx="690927" cy="300084"/>
          </a:xfrm>
          <a:prstGeom prst="straightConnector1">
            <a:avLst/>
          </a:prstGeom>
          <a:ln>
            <a:prstDash val="sysDash"/>
            <a:tailEnd type="arrow"/>
          </a:ln>
        </p:spPr>
        <p:style>
          <a:lnRef idx="2">
            <a:schemeClr val="accent1"/>
          </a:lnRef>
          <a:fillRef idx="0">
            <a:schemeClr val="accent1"/>
          </a:fillRef>
          <a:effectRef idx="1">
            <a:schemeClr val="accent1"/>
          </a:effectRef>
          <a:fontRef idx="minor">
            <a:schemeClr val="tx1"/>
          </a:fontRef>
        </p:style>
      </p:cxnSp>
      <p:cxnSp>
        <p:nvCxnSpPr>
          <p:cNvPr id="44" name="直线箭头连接符 43">
            <a:extLst>
              <a:ext uri="{FF2B5EF4-FFF2-40B4-BE49-F238E27FC236}">
                <a16:creationId xmlns:a16="http://schemas.microsoft.com/office/drawing/2014/main" id="{D418E0CE-8C76-BE66-DE9C-FA765624A58F}"/>
              </a:ext>
            </a:extLst>
          </p:cNvPr>
          <p:cNvCxnSpPr/>
          <p:nvPr/>
        </p:nvCxnSpPr>
        <p:spPr>
          <a:xfrm flipV="1">
            <a:off x="1646360" y="3146401"/>
            <a:ext cx="0" cy="346208"/>
          </a:xfrm>
          <a:prstGeom prst="straightConnector1">
            <a:avLst/>
          </a:prstGeom>
          <a:ln w="28575" cmpd="sng">
            <a:tailEnd type="arrow"/>
          </a:ln>
        </p:spPr>
        <p:style>
          <a:lnRef idx="2">
            <a:schemeClr val="accent1"/>
          </a:lnRef>
          <a:fillRef idx="0">
            <a:schemeClr val="accent1"/>
          </a:fillRef>
          <a:effectRef idx="1">
            <a:schemeClr val="accent1"/>
          </a:effectRef>
          <a:fontRef idx="minor">
            <a:schemeClr val="tx1"/>
          </a:fontRef>
        </p:style>
      </p:cxnSp>
      <p:cxnSp>
        <p:nvCxnSpPr>
          <p:cNvPr id="45" name="直线箭头连接符 44">
            <a:extLst>
              <a:ext uri="{FF2B5EF4-FFF2-40B4-BE49-F238E27FC236}">
                <a16:creationId xmlns:a16="http://schemas.microsoft.com/office/drawing/2014/main" id="{97B7A83C-BD74-8B88-0925-FBA824DDE17F}"/>
              </a:ext>
            </a:extLst>
          </p:cNvPr>
          <p:cNvCxnSpPr/>
          <p:nvPr/>
        </p:nvCxnSpPr>
        <p:spPr>
          <a:xfrm flipV="1">
            <a:off x="3959585" y="3038772"/>
            <a:ext cx="0" cy="346208"/>
          </a:xfrm>
          <a:prstGeom prst="straightConnector1">
            <a:avLst/>
          </a:prstGeom>
          <a:ln w="28575" cmpd="sng">
            <a:tailEnd type="arrow"/>
          </a:ln>
        </p:spPr>
        <p:style>
          <a:lnRef idx="2">
            <a:schemeClr val="accent1"/>
          </a:lnRef>
          <a:fillRef idx="0">
            <a:schemeClr val="accent1"/>
          </a:fillRef>
          <a:effectRef idx="1">
            <a:schemeClr val="accent1"/>
          </a:effectRef>
          <a:fontRef idx="minor">
            <a:schemeClr val="tx1"/>
          </a:fontRef>
        </p:style>
      </p:cxnSp>
      <p:cxnSp>
        <p:nvCxnSpPr>
          <p:cNvPr id="46" name="直线箭头连接符 45">
            <a:extLst>
              <a:ext uri="{FF2B5EF4-FFF2-40B4-BE49-F238E27FC236}">
                <a16:creationId xmlns:a16="http://schemas.microsoft.com/office/drawing/2014/main" id="{65098914-BE11-5BA4-DC92-67005795BACB}"/>
              </a:ext>
            </a:extLst>
          </p:cNvPr>
          <p:cNvCxnSpPr/>
          <p:nvPr/>
        </p:nvCxnSpPr>
        <p:spPr>
          <a:xfrm flipV="1">
            <a:off x="6623467" y="3000863"/>
            <a:ext cx="0" cy="346208"/>
          </a:xfrm>
          <a:prstGeom prst="straightConnector1">
            <a:avLst/>
          </a:prstGeom>
          <a:ln w="28575" cmpd="sng">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35557048"/>
      </p:ext>
    </p:extLst>
  </p:cSld>
  <p:clrMapOvr>
    <a:masterClrMapping/>
  </p:clrMapOvr>
  <p:transition spd="slow">
    <p:split orient="vert"/>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5783" y="213901"/>
            <a:ext cx="2144296" cy="691072"/>
          </a:xfrm>
        </p:spPr>
        <p:txBody>
          <a:bodyPr/>
          <a:lstStyle/>
          <a:p>
            <a:r>
              <a:rPr lang="zh-CN" altLang="en-US" dirty="0">
                <a:latin typeface="微软雅黑" panose="020B0503020204020204" pitchFamily="34" charset="-122"/>
                <a:ea typeface="微软雅黑" panose="020B0503020204020204" pitchFamily="34" charset="-122"/>
              </a:rPr>
              <a:t>内部度量</a:t>
            </a:r>
          </a:p>
        </p:txBody>
      </p:sp>
      <p:pic>
        <p:nvPicPr>
          <p:cNvPr id="3" name="图片 2" descr="屏幕快照 2014-02-28 下午10.43.25.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573702" y="684339"/>
            <a:ext cx="4157340" cy="4333179"/>
          </a:xfrm>
          <a:prstGeom prst="rect">
            <a:avLst/>
          </a:prstGeom>
          <a:ln>
            <a:noFill/>
          </a:ln>
          <a:effectLst>
            <a:outerShdw blurRad="292100" dist="139700" dir="2700000" algn="tl" rotWithShape="0">
              <a:srgbClr val="333333">
                <a:alpha val="65000"/>
              </a:srgbClr>
            </a:outerShdw>
          </a:effectLst>
        </p:spPr>
      </p:pic>
      <p:pic>
        <p:nvPicPr>
          <p:cNvPr id="4" name="图片 3" descr="屏幕快照 2014-02-28 下午10.43.53.png">
            <a:extLst>
              <a:ext uri="{FF2B5EF4-FFF2-40B4-BE49-F238E27FC236}">
                <a16:creationId xmlns:a16="http://schemas.microsoft.com/office/drawing/2014/main" id="{87E14D91-6F93-8761-9C32-46338AB80E1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a:off x="4360390" y="-83888"/>
            <a:ext cx="4307066" cy="490264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762678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578643" y="314524"/>
            <a:ext cx="4428492" cy="496491"/>
          </a:xfrm>
        </p:spPr>
        <p:txBody>
          <a:bodyPr/>
          <a:lstStyle/>
          <a:p>
            <a:pPr>
              <a:buClr>
                <a:schemeClr val="accent4"/>
              </a:buClr>
            </a:pPr>
            <a:r>
              <a:rPr kumimoji="1" lang="zh-CN" altLang="en-US" sz="2800" b="1" dirty="0">
                <a:solidFill>
                  <a:srgbClr val="0070C0"/>
                </a:solidFill>
                <a:latin typeface="微软雅黑" panose="020B0503020204020204" pitchFamily="34" charset="-122"/>
                <a:ea typeface="微软雅黑" panose="020B0503020204020204" pitchFamily="34" charset="-122"/>
              </a:rPr>
              <a:t>第</a:t>
            </a:r>
            <a:r>
              <a:rPr kumimoji="1" lang="en-US" altLang="zh-CN" sz="2800" b="1" dirty="0">
                <a:solidFill>
                  <a:srgbClr val="0070C0"/>
                </a:solidFill>
                <a:latin typeface="微软雅黑" panose="020B0503020204020204" pitchFamily="34" charset="-122"/>
                <a:ea typeface="微软雅黑" panose="020B0503020204020204" pitchFamily="34" charset="-122"/>
              </a:rPr>
              <a:t>1</a:t>
            </a:r>
            <a:r>
              <a:rPr kumimoji="1" lang="zh-CN" altLang="en-US" sz="2800" b="1" dirty="0">
                <a:solidFill>
                  <a:srgbClr val="0070C0"/>
                </a:solidFill>
                <a:latin typeface="微软雅黑" panose="020B0503020204020204" pitchFamily="34" charset="-122"/>
                <a:ea typeface="微软雅黑" panose="020B0503020204020204" pitchFamily="34" charset="-122"/>
              </a:rPr>
              <a:t>章回顾</a:t>
            </a:r>
          </a:p>
        </p:txBody>
      </p:sp>
      <p:sp>
        <p:nvSpPr>
          <p:cNvPr id="6148" name="Text Box 6"/>
          <p:cNvSpPr txBox="1">
            <a:spLocks noChangeArrowheads="1"/>
          </p:cNvSpPr>
          <p:nvPr/>
        </p:nvSpPr>
        <p:spPr bwMode="auto">
          <a:xfrm>
            <a:off x="1245922" y="1125200"/>
            <a:ext cx="3487835" cy="2893100"/>
          </a:xfrm>
          <a:prstGeom prst="rect">
            <a:avLst/>
          </a:prstGeom>
          <a:noFill/>
          <a:ln w="9525">
            <a:noFill/>
            <a:miter lim="800000"/>
            <a:headEnd/>
            <a:tailEnd/>
          </a:ln>
        </p:spPr>
        <p:txBody>
          <a:bodyPr wrap="square" lIns="0" tIns="0" rIns="0" bIns="0">
            <a:spAutoFit/>
          </a:bodyPr>
          <a:lstStyle/>
          <a:p>
            <a:pPr marL="342900" indent="-342900">
              <a:spcBef>
                <a:spcPct val="50000"/>
              </a:spcBef>
              <a:buFontTx/>
              <a:buAutoNum type="circleNumDbPlain"/>
              <a:defRPr/>
            </a:pPr>
            <a:r>
              <a:rPr lang="zh-CN" altLang="en-US" sz="2000" dirty="0">
                <a:latin typeface="Microsoft YaHei" panose="020B0503020204020204" pitchFamily="34" charset="-122"/>
                <a:ea typeface="Microsoft YaHei" panose="020B0503020204020204" pitchFamily="34" charset="-122"/>
              </a:rPr>
              <a:t>什么是软件测试</a:t>
            </a:r>
            <a:endParaRPr lang="en-US" altLang="zh-CN" sz="2000" dirty="0">
              <a:latin typeface="Microsoft YaHei" panose="020B0503020204020204" pitchFamily="34" charset="-122"/>
              <a:ea typeface="Microsoft YaHei" panose="020B0503020204020204" pitchFamily="34" charset="-122"/>
            </a:endParaRPr>
          </a:p>
          <a:p>
            <a:pPr marL="342900" indent="-342900">
              <a:spcBef>
                <a:spcPct val="50000"/>
              </a:spcBef>
              <a:buFontTx/>
              <a:buAutoNum type="circleNumDbPlain"/>
              <a:defRPr/>
            </a:pPr>
            <a:r>
              <a:rPr lang="zh-CN" altLang="en-US" sz="2000" dirty="0">
                <a:latin typeface="Microsoft YaHei" panose="020B0503020204020204" pitchFamily="34" charset="-122"/>
                <a:ea typeface="Microsoft YaHei" panose="020B0503020204020204" pitchFamily="34" charset="-122"/>
              </a:rPr>
              <a:t>软件测试的正反两面性</a:t>
            </a:r>
          </a:p>
          <a:p>
            <a:pPr marL="679847" indent="-342900">
              <a:lnSpc>
                <a:spcPct val="130000"/>
              </a:lnSpc>
              <a:buClr>
                <a:srgbClr val="91AC4E"/>
              </a:buClr>
              <a:buSzPct val="80000"/>
              <a:buFont typeface="Wingdings" pitchFamily="2" charset="2"/>
              <a:buChar char="p"/>
              <a:defRPr/>
            </a:pPr>
            <a:r>
              <a:rPr lang="zh-CN" altLang="en-US" sz="2000" dirty="0">
                <a:latin typeface="Microsoft YaHei" panose="020B0503020204020204" pitchFamily="34" charset="-122"/>
                <a:ea typeface="Microsoft YaHei" panose="020B0503020204020204" pitchFamily="34" charset="-122"/>
              </a:rPr>
              <a:t>验证软件</a:t>
            </a:r>
            <a:endParaRPr lang="en-US" altLang="zh-CN" sz="2000" dirty="0">
              <a:latin typeface="Microsoft YaHei" panose="020B0503020204020204" pitchFamily="34" charset="-122"/>
              <a:ea typeface="Microsoft YaHei" panose="020B0503020204020204" pitchFamily="34" charset="-122"/>
            </a:endParaRPr>
          </a:p>
          <a:p>
            <a:pPr marL="679847" indent="-342900">
              <a:lnSpc>
                <a:spcPct val="130000"/>
              </a:lnSpc>
              <a:buClr>
                <a:srgbClr val="91AC4E"/>
              </a:buClr>
              <a:buSzPct val="80000"/>
              <a:buFont typeface="Wingdings" pitchFamily="2" charset="2"/>
              <a:buChar char="p"/>
              <a:defRPr/>
            </a:pPr>
            <a:r>
              <a:rPr lang="zh-CN" altLang="en-US" sz="2000" dirty="0">
                <a:latin typeface="Microsoft YaHei" panose="020B0503020204020204" pitchFamily="34" charset="-122"/>
                <a:ea typeface="Microsoft YaHei" panose="020B0503020204020204" pitchFamily="34" charset="-122"/>
              </a:rPr>
              <a:t>发现缺陷</a:t>
            </a:r>
            <a:endParaRPr lang="en-US" altLang="zh-CN" sz="2000" dirty="0">
              <a:latin typeface="Microsoft YaHei" panose="020B0503020204020204" pitchFamily="34" charset="-122"/>
              <a:ea typeface="Microsoft YaHei" panose="020B0503020204020204" pitchFamily="34" charset="-122"/>
            </a:endParaRPr>
          </a:p>
          <a:p>
            <a:pPr marL="679847" indent="-342900">
              <a:lnSpc>
                <a:spcPct val="130000"/>
              </a:lnSpc>
              <a:buClr>
                <a:srgbClr val="91AC4E"/>
              </a:buClr>
              <a:buSzPct val="80000"/>
              <a:buFont typeface="Wingdings" pitchFamily="2" charset="2"/>
              <a:buChar char="p"/>
              <a:defRPr/>
            </a:pPr>
            <a:r>
              <a:rPr lang="en-US" altLang="zh-CN" sz="2000" dirty="0">
                <a:latin typeface="Microsoft YaHei" panose="020B0503020204020204" pitchFamily="34" charset="-122"/>
                <a:ea typeface="Microsoft YaHei" panose="020B0503020204020204" pitchFamily="34" charset="-122"/>
              </a:rPr>
              <a:t>V&amp;V</a:t>
            </a:r>
            <a:endParaRPr lang="zh-CN" altLang="en-US" sz="2000" dirty="0">
              <a:latin typeface="Microsoft YaHei" panose="020B0503020204020204" pitchFamily="34" charset="-122"/>
              <a:ea typeface="Microsoft YaHei" panose="020B0503020204020204" pitchFamily="34" charset="-122"/>
            </a:endParaRPr>
          </a:p>
          <a:p>
            <a:pPr marL="457200" indent="-457200">
              <a:spcBef>
                <a:spcPct val="50000"/>
              </a:spcBef>
              <a:buFont typeface="+mj-ea"/>
              <a:buAutoNum type="circleNumDbPlain" startAt="3"/>
              <a:defRPr/>
            </a:pPr>
            <a:r>
              <a:rPr lang="zh-CN" altLang="en-US" sz="2000" dirty="0">
                <a:latin typeface="Microsoft YaHei" panose="020B0503020204020204" pitchFamily="34" charset="-122"/>
                <a:ea typeface="Microsoft YaHei" panose="020B0503020204020204" pitchFamily="34" charset="-122"/>
              </a:rPr>
              <a:t>软件测试和开发的关系</a:t>
            </a:r>
            <a:endParaRPr lang="en-US" altLang="zh-CN" sz="2000" dirty="0">
              <a:latin typeface="Microsoft YaHei" panose="020B0503020204020204" pitchFamily="34" charset="-122"/>
              <a:ea typeface="Microsoft YaHei" panose="020B0503020204020204" pitchFamily="34" charset="-122"/>
            </a:endParaRPr>
          </a:p>
          <a:p>
            <a:pPr marL="342900" indent="-342900">
              <a:spcBef>
                <a:spcPct val="50000"/>
              </a:spcBef>
              <a:buFontTx/>
              <a:buAutoNum type="circleNumDbPlain" startAt="3"/>
              <a:defRPr/>
            </a:pPr>
            <a:r>
              <a:rPr lang="en-US" altLang="zh-CN" sz="2000" dirty="0">
                <a:latin typeface="Microsoft YaHei" panose="020B0503020204020204" pitchFamily="34" charset="-122"/>
                <a:ea typeface="Microsoft YaHei" panose="020B0503020204020204" pitchFamily="34" charset="-122"/>
              </a:rPr>
              <a:t>TDD</a:t>
            </a:r>
            <a:endParaRPr lang="zh-CN" altLang="en-US" sz="2000" dirty="0">
              <a:latin typeface="Microsoft YaHei" panose="020B0503020204020204" pitchFamily="34" charset="-122"/>
              <a:ea typeface="Microsoft YaHei" panose="020B0503020204020204" pitchFamily="34" charset="-122"/>
            </a:endParaRPr>
          </a:p>
        </p:txBody>
      </p:sp>
      <p:pic>
        <p:nvPicPr>
          <p:cNvPr id="5125" name="Picture 6" descr="http://www.zwcadclub.com/en/blogs/CAD-1/upload/2009/12/review-cover.jpg"/>
          <p:cNvPicPr>
            <a:picLocks noChangeAspect="1" noChangeArrowheads="1"/>
          </p:cNvPicPr>
          <p:nvPr/>
        </p:nvPicPr>
        <p:blipFill>
          <a:blip r:embed="rId3" cstate="print"/>
          <a:srcRect/>
          <a:stretch>
            <a:fillRect/>
          </a:stretch>
        </p:blipFill>
        <p:spPr bwMode="auto">
          <a:xfrm>
            <a:off x="5007135" y="1427277"/>
            <a:ext cx="3051927" cy="2288946"/>
          </a:xfrm>
          <a:prstGeom prst="rect">
            <a:avLst/>
          </a:prstGeom>
          <a:noFill/>
          <a:ln w="9525">
            <a:noFill/>
            <a:miter lim="800000"/>
            <a:headEnd/>
            <a:tailEnd/>
          </a:ln>
        </p:spPr>
      </p:pic>
    </p:spTree>
    <p:extLst>
      <p:ext uri="{BB962C8B-B14F-4D97-AF65-F5344CB8AC3E}">
        <p14:creationId xmlns:p14="http://schemas.microsoft.com/office/powerpoint/2010/main" val="5043292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02606" y="337304"/>
            <a:ext cx="4553856" cy="428294"/>
          </a:xfrm>
        </p:spPr>
        <p:txBody>
          <a:bodyPr>
            <a:noAutofit/>
          </a:bodyPr>
          <a:lstStyle/>
          <a:p>
            <a:r>
              <a:rPr lang="zh-CN" altLang="en-US" dirty="0">
                <a:latin typeface="微软雅黑" panose="020B0503020204020204" pitchFamily="34" charset="-122"/>
                <a:ea typeface="微软雅黑" panose="020B0503020204020204" pitchFamily="34" charset="-122"/>
              </a:rPr>
              <a:t>产品质量模型</a:t>
            </a:r>
          </a:p>
        </p:txBody>
      </p:sp>
      <p:pic>
        <p:nvPicPr>
          <p:cNvPr id="3" name="图片 2" descr="屏幕快照 2017-04-25 上午11.33.0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0007" y="890949"/>
            <a:ext cx="7807237" cy="3361601"/>
          </a:xfrm>
          <a:prstGeom prst="rect">
            <a:avLst/>
          </a:prstGeom>
        </p:spPr>
      </p:pic>
      <p:sp>
        <p:nvSpPr>
          <p:cNvPr id="4" name="矩形 3"/>
          <p:cNvSpPr/>
          <p:nvPr/>
        </p:nvSpPr>
        <p:spPr>
          <a:xfrm>
            <a:off x="2067056" y="4320433"/>
            <a:ext cx="5400600" cy="300082"/>
          </a:xfrm>
          <a:prstGeom prst="rect">
            <a:avLst/>
          </a:prstGeom>
        </p:spPr>
        <p:txBody>
          <a:bodyPr wrap="square">
            <a:spAutoFit/>
          </a:bodyPr>
          <a:lstStyle/>
          <a:p>
            <a:r>
              <a:rPr lang="en-US" altLang="zh-CN" sz="1350" dirty="0">
                <a:hlinkClick r:id="rId4"/>
              </a:rPr>
              <a:t>https://www.iso.org/obp/ui/#iso:std:iso-iec:25010:ed-1:v1:en</a:t>
            </a:r>
            <a:r>
              <a:rPr lang="en-US" altLang="zh-CN" sz="1350" dirty="0"/>
              <a:t> </a:t>
            </a:r>
            <a:endParaRPr lang="zh-CN" altLang="en-US" sz="1350" dirty="0"/>
          </a:p>
        </p:txBody>
      </p:sp>
      <p:sp>
        <p:nvSpPr>
          <p:cNvPr id="5" name="文本框 4"/>
          <p:cNvSpPr txBox="1"/>
          <p:nvPr/>
        </p:nvSpPr>
        <p:spPr>
          <a:xfrm>
            <a:off x="3389625" y="4620515"/>
            <a:ext cx="2364750" cy="300082"/>
          </a:xfrm>
          <a:prstGeom prst="rect">
            <a:avLst/>
          </a:prstGeom>
          <a:noFill/>
        </p:spPr>
        <p:txBody>
          <a:bodyPr wrap="none" rtlCol="0">
            <a:spAutoFit/>
          </a:bodyPr>
          <a:lstStyle/>
          <a:p>
            <a:r>
              <a:rPr kumimoji="1" lang="en-US" altLang="zh-CN" sz="1350" dirty="0">
                <a:solidFill>
                  <a:schemeClr val="accent1">
                    <a:lumMod val="50000"/>
                  </a:schemeClr>
                </a:solidFill>
              </a:rPr>
              <a:t>GB/T 25000:10 2016 </a:t>
            </a:r>
            <a:r>
              <a:rPr kumimoji="1" lang="zh-CN" altLang="en-US" sz="1350" dirty="0">
                <a:solidFill>
                  <a:schemeClr val="accent1">
                    <a:lumMod val="50000"/>
                  </a:schemeClr>
                </a:solidFill>
              </a:rPr>
              <a:t>质量模型</a:t>
            </a:r>
          </a:p>
        </p:txBody>
      </p:sp>
    </p:spTree>
    <p:extLst>
      <p:ext uri="{BB962C8B-B14F-4D97-AF65-F5344CB8AC3E}">
        <p14:creationId xmlns:p14="http://schemas.microsoft.com/office/powerpoint/2010/main" val="9661222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9484" y="266329"/>
            <a:ext cx="4784594" cy="591510"/>
          </a:xfrm>
        </p:spPr>
        <p:txBody>
          <a:bodyPr>
            <a:noAutofit/>
          </a:bodyPr>
          <a:lstStyle/>
          <a:p>
            <a:r>
              <a:rPr lang="zh-CN" altLang="en-US" dirty="0">
                <a:latin typeface="微软雅黑" panose="020B0503020204020204" pitchFamily="34" charset="-122"/>
                <a:ea typeface="微软雅黑" panose="020B0503020204020204" pitchFamily="34" charset="-122"/>
              </a:rPr>
              <a:t>使用质量模型</a:t>
            </a:r>
          </a:p>
        </p:txBody>
      </p:sp>
      <p:sp>
        <p:nvSpPr>
          <p:cNvPr id="4" name="幻灯片编号占位符 3"/>
          <p:cNvSpPr>
            <a:spLocks noGrp="1"/>
          </p:cNvSpPr>
          <p:nvPr>
            <p:ph type="sldNum" sz="quarter" idx="11"/>
          </p:nvPr>
        </p:nvSpPr>
        <p:spPr>
          <a:xfrm>
            <a:off x="0" y="4705721"/>
            <a:ext cx="2971800" cy="342900"/>
          </a:xfrm>
        </p:spPr>
        <p:txBody>
          <a:bodyPr/>
          <a:lstStyle/>
          <a:p>
            <a:pPr algn="l">
              <a:defRPr/>
            </a:pPr>
            <a:fld id="{F00D3225-D7EA-4A10-ABAA-E9886BE77E6C}" type="slidenum">
              <a:rPr lang="zh-CN" altLang="en-US" smtClean="0"/>
              <a:pPr algn="l">
                <a:defRPr/>
              </a:pPr>
              <a:t>21</a:t>
            </a:fld>
            <a:endParaRPr lang="en-US" altLang="zh-CN" dirty="0"/>
          </a:p>
        </p:txBody>
      </p:sp>
      <p:pic>
        <p:nvPicPr>
          <p:cNvPr id="29" name="图片 28">
            <a:extLst>
              <a:ext uri="{FF2B5EF4-FFF2-40B4-BE49-F238E27FC236}">
                <a16:creationId xmlns:a16="http://schemas.microsoft.com/office/drawing/2014/main" id="{2A9968D7-ABF2-34FF-7950-9A213DB6A854}"/>
              </a:ext>
            </a:extLst>
          </p:cNvPr>
          <p:cNvPicPr>
            <a:picLocks noChangeAspect="1"/>
          </p:cNvPicPr>
          <p:nvPr/>
        </p:nvPicPr>
        <p:blipFill>
          <a:blip r:embed="rId3"/>
          <a:stretch>
            <a:fillRect/>
          </a:stretch>
        </p:blipFill>
        <p:spPr>
          <a:xfrm>
            <a:off x="685800" y="862406"/>
            <a:ext cx="7772400" cy="3418687"/>
          </a:xfrm>
          <a:prstGeom prst="rect">
            <a:avLst/>
          </a:prstGeom>
        </p:spPr>
      </p:pic>
    </p:spTree>
    <p:extLst>
      <p:ext uri="{BB962C8B-B14F-4D97-AF65-F5344CB8AC3E}">
        <p14:creationId xmlns:p14="http://schemas.microsoft.com/office/powerpoint/2010/main" val="16073023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标题 1"/>
          <p:cNvSpPr>
            <a:spLocks noGrp="1"/>
          </p:cNvSpPr>
          <p:nvPr>
            <p:ph type="title"/>
          </p:nvPr>
        </p:nvSpPr>
        <p:spPr>
          <a:xfrm>
            <a:off x="528954" y="292010"/>
            <a:ext cx="5871846" cy="573881"/>
          </a:xfrm>
        </p:spPr>
        <p:txBody>
          <a:bodyPr>
            <a:normAutofit/>
          </a:bodyPr>
          <a:lstStyle/>
          <a:p>
            <a:r>
              <a:rPr lang="zh-CN" altLang="en-US" dirty="0">
                <a:latin typeface="微软雅黑" panose="020B0503020204020204" pitchFamily="34" charset="-122"/>
                <a:ea typeface="微软雅黑" panose="020B0503020204020204" pitchFamily="34" charset="-122"/>
              </a:rPr>
              <a:t>示例：</a:t>
            </a:r>
            <a:r>
              <a:rPr lang="en-US" altLang="zh-CN" dirty="0">
                <a:latin typeface="微软雅黑" panose="020B0503020204020204" pitchFamily="34" charset="-122"/>
                <a:ea typeface="微软雅黑" panose="020B0503020204020204" pitchFamily="34" charset="-122"/>
              </a:rPr>
              <a:t>Web</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Portal</a:t>
            </a:r>
            <a:r>
              <a:rPr lang="zh-CN" altLang="en-US" dirty="0">
                <a:latin typeface="微软雅黑" panose="020B0503020204020204" pitchFamily="34" charset="-122"/>
                <a:ea typeface="微软雅黑" panose="020B0503020204020204" pitchFamily="34" charset="-122"/>
              </a:rPr>
              <a:t>的使用的质量</a:t>
            </a:r>
          </a:p>
        </p:txBody>
      </p:sp>
      <p:sp>
        <p:nvSpPr>
          <p:cNvPr id="4" name="灯片编号占位符 3"/>
          <p:cNvSpPr>
            <a:spLocks noGrp="1"/>
          </p:cNvSpPr>
          <p:nvPr>
            <p:ph type="sldNum" sz="quarter" idx="4294967295"/>
          </p:nvPr>
        </p:nvSpPr>
        <p:spPr>
          <a:xfrm>
            <a:off x="1485900" y="4683919"/>
            <a:ext cx="1600200" cy="357188"/>
          </a:xfrm>
          <a:prstGeom prst="rect">
            <a:avLst/>
          </a:prstGeom>
        </p:spPr>
        <p:txBody>
          <a:bodyPr/>
          <a:lstStyle/>
          <a:p>
            <a:pPr algn="l">
              <a:defRPr/>
            </a:pPr>
            <a:fld id="{7B1F7BF2-6B5F-3443-8FF2-9F260EEDA8CA}" type="slidenum">
              <a:rPr lang="en-US" altLang="zh-CN">
                <a:ea typeface="宋体" charset="-122"/>
                <a:cs typeface="+mn-cs"/>
              </a:rPr>
              <a:pPr algn="l">
                <a:defRPr/>
              </a:pPr>
              <a:t>22</a:t>
            </a:fld>
            <a:endParaRPr lang="en-US" altLang="zh-CN">
              <a:ea typeface="宋体" charset="-122"/>
              <a:cs typeface="+mn-cs"/>
            </a:endParaRPr>
          </a:p>
        </p:txBody>
      </p:sp>
      <p:pic>
        <p:nvPicPr>
          <p:cNvPr id="3" name="图片 2" descr="屏幕快照 2013-12-22 下午10.01.0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7808" y="865891"/>
            <a:ext cx="6770565" cy="3655704"/>
          </a:xfrm>
          <a:prstGeom prst="rect">
            <a:avLst/>
          </a:prstGeom>
        </p:spPr>
      </p:pic>
    </p:spTree>
    <p:extLst>
      <p:ext uri="{BB962C8B-B14F-4D97-AF65-F5344CB8AC3E}">
        <p14:creationId xmlns:p14="http://schemas.microsoft.com/office/powerpoint/2010/main" val="2510203921"/>
      </p:ext>
    </p:extLst>
  </p:cSld>
  <p:clrMapOvr>
    <a:masterClrMapping/>
  </p:clrMapOvr>
  <p:transition spd="slow">
    <p:split orient="vert"/>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userDrawn="1"/>
        </p:nvSpPr>
        <p:spPr>
          <a:xfrm>
            <a:off x="1273947" y="1987998"/>
            <a:ext cx="6596106" cy="784830"/>
          </a:xfrm>
          <a:prstGeom prst="rect">
            <a:avLst/>
          </a:prstGeom>
        </p:spPr>
        <p:txBody>
          <a:bodyPr wrap="square">
            <a:spAutoFit/>
          </a:bodyPr>
          <a:lstStyle/>
          <a:p>
            <a:pPr algn="ctr"/>
            <a:r>
              <a:rPr lang="en-US" altLang="zh-CN" sz="4500" b="1" dirty="0">
                <a:ln w="19050">
                  <a:noFill/>
                </a:ln>
                <a:solidFill>
                  <a:srgbClr val="FFFFFF"/>
                </a:solidFill>
                <a:latin typeface="微软雅黑" panose="020B0503020204020204" charset="-122"/>
                <a:ea typeface="微软雅黑" panose="020B0503020204020204" charset="-122"/>
              </a:rPr>
              <a:t>2.1.2 </a:t>
            </a:r>
            <a:r>
              <a:rPr lang="zh-CN" altLang="en-US" sz="4500" b="1" dirty="0">
                <a:ln w="19050">
                  <a:noFill/>
                </a:ln>
                <a:solidFill>
                  <a:srgbClr val="FFFFFF"/>
                </a:solidFill>
                <a:latin typeface="微软雅黑" panose="020B0503020204020204" charset="-122"/>
                <a:ea typeface="微软雅黑" panose="020B0503020204020204" charset="-122"/>
              </a:rPr>
              <a:t>软件缺陷的定义</a:t>
            </a:r>
            <a:endParaRPr lang="zh-CN" altLang="zh-CN" sz="4500" b="1" dirty="0">
              <a:ln w="19050">
                <a:noFill/>
              </a:ln>
              <a:solidFill>
                <a:srgbClr val="FFFFFF"/>
              </a:solidFill>
              <a:latin typeface="微软雅黑" panose="020B0503020204020204" charset="-122"/>
              <a:ea typeface="微软雅黑" panose="020B0503020204020204" charset="-122"/>
            </a:endParaRPr>
          </a:p>
        </p:txBody>
      </p:sp>
      <p:sp>
        <p:nvSpPr>
          <p:cNvPr id="3" name="文本框 2">
            <a:extLst>
              <a:ext uri="{FF2B5EF4-FFF2-40B4-BE49-F238E27FC236}">
                <a16:creationId xmlns:a16="http://schemas.microsoft.com/office/drawing/2014/main" id="{E2CF9C0B-CCA8-0BCC-F040-A8CAB0CFB23F}"/>
              </a:ext>
            </a:extLst>
          </p:cNvPr>
          <p:cNvSpPr txBox="1"/>
          <p:nvPr/>
        </p:nvSpPr>
        <p:spPr>
          <a:xfrm>
            <a:off x="2392053" y="2965129"/>
            <a:ext cx="4576712" cy="762709"/>
          </a:xfrm>
          <a:prstGeom prst="rect">
            <a:avLst/>
          </a:prstGeom>
          <a:noFill/>
        </p:spPr>
        <p:txBody>
          <a:bodyPr wrap="square">
            <a:spAutoFit/>
          </a:bodyPr>
          <a:lstStyle/>
          <a:p>
            <a:pPr marL="85725" indent="-85725" algn="ctr">
              <a:lnSpc>
                <a:spcPct val="120000"/>
              </a:lnSpc>
              <a:spcBef>
                <a:spcPct val="50000"/>
              </a:spcBef>
              <a:buClr>
                <a:schemeClr val="accent1"/>
              </a:buClr>
              <a:buSzPct val="75000"/>
              <a:defRPr/>
            </a:pPr>
            <a:r>
              <a:rPr lang="zh-CN" altLang="en-US" sz="1800" dirty="0">
                <a:solidFill>
                  <a:schemeClr val="accent1">
                    <a:lumMod val="60000"/>
                    <a:lumOff val="40000"/>
                  </a:schemeClr>
                </a:solidFill>
                <a:effectLst>
                  <a:outerShdw blurRad="38100" dist="38100" dir="2700000" algn="tl">
                    <a:srgbClr val="FFFFFF"/>
                  </a:outerShdw>
                </a:effectLst>
                <a:latin typeface="Arial Black" pitchFamily="34" charset="0"/>
                <a:ea typeface="楷体_GB2312" pitchFamily="49" charset="-122"/>
              </a:rPr>
              <a:t>任何程序、系统中的问题，如与产品设计书的不一致性</a:t>
            </a:r>
            <a:r>
              <a:rPr lang="zh-CN" altLang="en-US" sz="2000" dirty="0">
                <a:solidFill>
                  <a:schemeClr val="accent1">
                    <a:lumMod val="60000"/>
                    <a:lumOff val="40000"/>
                  </a:schemeClr>
                </a:solidFill>
                <a:effectLst>
                  <a:outerShdw blurRad="38100" dist="38100" dir="2700000" algn="tl">
                    <a:srgbClr val="FFFFFF"/>
                  </a:outerShdw>
                </a:effectLst>
                <a:latin typeface="Arial Black" pitchFamily="34" charset="0"/>
                <a:ea typeface="楷体_GB2312" pitchFamily="49" charset="-122"/>
              </a:rPr>
              <a:t>、</a:t>
            </a:r>
            <a:r>
              <a:rPr lang="zh-CN" altLang="en-US" sz="1800" dirty="0">
                <a:solidFill>
                  <a:schemeClr val="accent1">
                    <a:lumMod val="60000"/>
                    <a:lumOff val="40000"/>
                  </a:schemeClr>
                </a:solidFill>
                <a:effectLst>
                  <a:outerShdw blurRad="38100" dist="38100" dir="2700000" algn="tl">
                    <a:srgbClr val="FFFFFF"/>
                  </a:outerShdw>
                </a:effectLst>
                <a:latin typeface="Arial Black" pitchFamily="34" charset="0"/>
                <a:ea typeface="楷体_GB2312" pitchFamily="49" charset="-122"/>
              </a:rPr>
              <a:t>不能满足用户的需求</a:t>
            </a:r>
            <a:r>
              <a:rPr lang="en-US" altLang="zh-CN" sz="1800" dirty="0">
                <a:solidFill>
                  <a:schemeClr val="accent1">
                    <a:lumMod val="60000"/>
                    <a:lumOff val="40000"/>
                  </a:schemeClr>
                </a:solidFill>
                <a:effectLst>
                  <a:outerShdw blurRad="38100" dist="38100" dir="2700000" algn="tl">
                    <a:srgbClr val="FFFFFF"/>
                  </a:outerShdw>
                </a:effectLst>
                <a:latin typeface="Arial Black" pitchFamily="34" charset="0"/>
                <a:ea typeface="楷体_GB2312" pitchFamily="49" charset="-122"/>
              </a:rPr>
              <a:t> </a:t>
            </a:r>
          </a:p>
        </p:txBody>
      </p:sp>
      <p:pic>
        <p:nvPicPr>
          <p:cNvPr id="4" name="Picture 7" descr="bug">
            <a:extLst>
              <a:ext uri="{FF2B5EF4-FFF2-40B4-BE49-F238E27FC236}">
                <a16:creationId xmlns:a16="http://schemas.microsoft.com/office/drawing/2014/main" id="{A66B5A13-22EC-DA23-16EE-9ED7469A1067}"/>
              </a:ext>
            </a:extLst>
          </p:cNvPr>
          <p:cNvPicPr>
            <a:picLocks noChangeAspect="1" noChangeArrowheads="1"/>
          </p:cNvPicPr>
          <p:nvPr/>
        </p:nvPicPr>
        <p:blipFill>
          <a:blip r:embed="rId2" cstate="print"/>
          <a:srcRect/>
          <a:stretch>
            <a:fillRect/>
          </a:stretch>
        </p:blipFill>
        <p:spPr bwMode="auto">
          <a:xfrm>
            <a:off x="7152106" y="2965129"/>
            <a:ext cx="717947" cy="1835944"/>
          </a:xfrm>
          <a:prstGeom prst="rect">
            <a:avLst/>
          </a:prstGeom>
          <a:noFill/>
          <a:ln w="9525">
            <a:noFill/>
            <a:miter lim="800000"/>
            <a:headEnd/>
            <a:tailEnd/>
          </a:ln>
        </p:spPr>
      </p:pic>
    </p:spTree>
    <p:extLst>
      <p:ext uri="{BB962C8B-B14F-4D97-AF65-F5344CB8AC3E}">
        <p14:creationId xmlns:p14="http://schemas.microsoft.com/office/powerpoint/2010/main" val="4097747253"/>
      </p:ext>
    </p:extLst>
  </p:cSld>
  <p:clrMapOvr>
    <a:masterClrMapping/>
  </p:clrMapOvr>
  <p:transition spd="slow">
    <p:wipe dir="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17497" y="357504"/>
            <a:ext cx="5323576" cy="440460"/>
          </a:xfrm>
        </p:spPr>
        <p:txBody>
          <a:bodyPr>
            <a:noAutofit/>
          </a:bodyPr>
          <a:lstStyle/>
          <a:p>
            <a:r>
              <a:rPr lang="en-US" altLang="zh-CN" dirty="0">
                <a:latin typeface="微软雅黑" panose="020B0503020204020204" pitchFamily="34" charset="-122"/>
                <a:ea typeface="微软雅黑" panose="020B0503020204020204" pitchFamily="34" charset="-122"/>
              </a:rPr>
              <a:t>First Bug</a:t>
            </a:r>
            <a:endParaRPr lang="zh-CN" altLang="en-US" dirty="0">
              <a:latin typeface="微软雅黑" panose="020B0503020204020204" pitchFamily="34" charset="-122"/>
              <a:ea typeface="微软雅黑" panose="020B0503020204020204" pitchFamily="34" charset="-122"/>
            </a:endParaRPr>
          </a:p>
        </p:txBody>
      </p:sp>
      <p:pic>
        <p:nvPicPr>
          <p:cNvPr id="56322" name="Picture 2" descr="First Computer Bug"/>
          <p:cNvPicPr>
            <a:picLocks noChangeAspect="1" noChangeArrowheads="1"/>
          </p:cNvPicPr>
          <p:nvPr/>
        </p:nvPicPr>
        <p:blipFill>
          <a:blip r:embed="rId2" cstate="print"/>
          <a:srcRect/>
          <a:stretch>
            <a:fillRect/>
          </a:stretch>
        </p:blipFill>
        <p:spPr bwMode="auto">
          <a:xfrm>
            <a:off x="791852" y="896425"/>
            <a:ext cx="6314671" cy="4041391"/>
          </a:xfrm>
          <a:prstGeom prst="rect">
            <a:avLst/>
          </a:prstGeom>
          <a:noFill/>
        </p:spPr>
      </p:pic>
      <p:pic>
        <p:nvPicPr>
          <p:cNvPr id="56324" name="Picture 4" descr="http://modernitamoveis.com.br/wp-content/themes/illacrimo/first-computer-bug-7812.jpg"/>
          <p:cNvPicPr>
            <a:picLocks noChangeAspect="1" noChangeArrowheads="1"/>
          </p:cNvPicPr>
          <p:nvPr/>
        </p:nvPicPr>
        <p:blipFill>
          <a:blip r:embed="rId3" cstate="print"/>
          <a:srcRect/>
          <a:stretch>
            <a:fillRect/>
          </a:stretch>
        </p:blipFill>
        <p:spPr bwMode="auto">
          <a:xfrm>
            <a:off x="7328358" y="1402519"/>
            <a:ext cx="1593806" cy="2066545"/>
          </a:xfrm>
          <a:prstGeom prst="rect">
            <a:avLst/>
          </a:prstGeom>
          <a:noFill/>
        </p:spPr>
      </p:pic>
      <p:sp>
        <p:nvSpPr>
          <p:cNvPr id="4" name="文本框 3">
            <a:extLst>
              <a:ext uri="{FF2B5EF4-FFF2-40B4-BE49-F238E27FC236}">
                <a16:creationId xmlns:a16="http://schemas.microsoft.com/office/drawing/2014/main" id="{7A0DEA5D-3181-F0C5-42AA-CC4CE219B2F5}"/>
              </a:ext>
            </a:extLst>
          </p:cNvPr>
          <p:cNvSpPr txBox="1"/>
          <p:nvPr/>
        </p:nvSpPr>
        <p:spPr>
          <a:xfrm>
            <a:off x="7106523" y="3537960"/>
            <a:ext cx="2037477" cy="276999"/>
          </a:xfrm>
          <a:prstGeom prst="rect">
            <a:avLst/>
          </a:prstGeom>
          <a:noFill/>
        </p:spPr>
        <p:txBody>
          <a:bodyPr wrap="square">
            <a:spAutoFit/>
          </a:bodyPr>
          <a:lstStyle/>
          <a:p>
            <a:pPr algn="ctr"/>
            <a:r>
              <a:rPr lang="zh-CN" altLang="en-US" sz="1200" dirty="0"/>
              <a:t>Grace Hopper （1906-1992）</a:t>
            </a:r>
          </a:p>
        </p:txBody>
      </p:sp>
    </p:spTree>
    <p:extLst>
      <p:ext uri="{BB962C8B-B14F-4D97-AF65-F5344CB8AC3E}">
        <p14:creationId xmlns:p14="http://schemas.microsoft.com/office/powerpoint/2010/main" val="20462972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8"/>
          <p:cNvSpPr>
            <a:spLocks noChangeArrowheads="1"/>
          </p:cNvSpPr>
          <p:nvPr/>
        </p:nvSpPr>
        <p:spPr bwMode="auto">
          <a:xfrm>
            <a:off x="1919694" y="975553"/>
            <a:ext cx="5192062" cy="1896994"/>
          </a:xfrm>
          <a:prstGeom prst="rect">
            <a:avLst/>
          </a:prstGeom>
          <a:noFill/>
          <a:ln w="9525">
            <a:noFill/>
            <a:miter lim="800000"/>
            <a:headEnd/>
            <a:tailEnd/>
          </a:ln>
        </p:spPr>
        <p:txBody>
          <a:bodyPr wrap="none" lIns="0" tIns="0" rIns="0" bIns="0" anchor="ctr">
            <a:spAutoFit/>
          </a:bodyPr>
          <a:lstStyle/>
          <a:p>
            <a:pPr indent="100013">
              <a:lnSpc>
                <a:spcPct val="140000"/>
              </a:lnSpc>
            </a:pPr>
            <a:r>
              <a:rPr lang="zh-CN" altLang="en-US">
                <a:latin typeface="Microsoft YaHei" panose="020B0503020204020204" pitchFamily="34" charset="-122"/>
                <a:ea typeface="Microsoft YaHei" panose="020B0503020204020204" pitchFamily="34" charset="-122"/>
              </a:rPr>
              <a:t>缺点（</a:t>
            </a:r>
            <a:r>
              <a:rPr lang="en-US" altLang="zh-CN">
                <a:latin typeface="Microsoft YaHei" panose="020B0503020204020204" pitchFamily="34" charset="-122"/>
                <a:ea typeface="Microsoft YaHei" panose="020B0503020204020204" pitchFamily="34" charset="-122"/>
              </a:rPr>
              <a:t>defect</a:t>
            </a:r>
            <a:r>
              <a:rPr lang="zh-CN" altLang="en-US">
                <a:latin typeface="Microsoft YaHei" panose="020B0503020204020204" pitchFamily="34" charset="-122"/>
                <a:ea typeface="Microsoft YaHei" panose="020B0503020204020204" pitchFamily="34" charset="-122"/>
              </a:rPr>
              <a:t>）               偏差 （</a:t>
            </a:r>
            <a:r>
              <a:rPr lang="en-US" altLang="zh-CN">
                <a:latin typeface="Microsoft YaHei" panose="020B0503020204020204" pitchFamily="34" charset="-122"/>
                <a:ea typeface="Microsoft YaHei" panose="020B0503020204020204" pitchFamily="34" charset="-122"/>
              </a:rPr>
              <a:t>variance</a:t>
            </a:r>
            <a:r>
              <a:rPr lang="zh-CN" altLang="en-US">
                <a:latin typeface="Microsoft YaHei" panose="020B0503020204020204" pitchFamily="34" charset="-122"/>
                <a:ea typeface="Microsoft YaHei" panose="020B0503020204020204" pitchFamily="34" charset="-122"/>
              </a:rPr>
              <a:t>）</a:t>
            </a:r>
          </a:p>
          <a:p>
            <a:pPr indent="100013">
              <a:lnSpc>
                <a:spcPct val="140000"/>
              </a:lnSpc>
            </a:pPr>
            <a:r>
              <a:rPr lang="zh-CN" altLang="en-US">
                <a:latin typeface="Microsoft YaHei" panose="020B0503020204020204" pitchFamily="34" charset="-122"/>
                <a:ea typeface="Microsoft YaHei" panose="020B0503020204020204" pitchFamily="34" charset="-122"/>
              </a:rPr>
              <a:t>谬误（</a:t>
            </a:r>
            <a:r>
              <a:rPr lang="en-US" altLang="zh-CN">
                <a:latin typeface="Microsoft YaHei" panose="020B0503020204020204" pitchFamily="34" charset="-122"/>
                <a:ea typeface="Microsoft YaHei" panose="020B0503020204020204" pitchFamily="34" charset="-122"/>
              </a:rPr>
              <a:t>fault</a:t>
            </a:r>
            <a:r>
              <a:rPr lang="zh-CN" altLang="en-US">
                <a:latin typeface="Microsoft YaHei" panose="020B0503020204020204" pitchFamily="34" charset="-122"/>
                <a:ea typeface="Microsoft YaHei" panose="020B0503020204020204" pitchFamily="34" charset="-122"/>
              </a:rPr>
              <a:t>）                  失败 （</a:t>
            </a:r>
            <a:r>
              <a:rPr lang="en-US" altLang="zh-CN">
                <a:latin typeface="Microsoft YaHei" panose="020B0503020204020204" pitchFamily="34" charset="-122"/>
                <a:ea typeface="Microsoft YaHei" panose="020B0503020204020204" pitchFamily="34" charset="-122"/>
              </a:rPr>
              <a:t>failure</a:t>
            </a:r>
            <a:r>
              <a:rPr lang="zh-CN" altLang="en-US">
                <a:latin typeface="Microsoft YaHei" panose="020B0503020204020204" pitchFamily="34" charset="-122"/>
                <a:ea typeface="Microsoft YaHei" panose="020B0503020204020204" pitchFamily="34" charset="-122"/>
              </a:rPr>
              <a:t>）</a:t>
            </a:r>
          </a:p>
          <a:p>
            <a:pPr indent="100013">
              <a:lnSpc>
                <a:spcPct val="140000"/>
              </a:lnSpc>
            </a:pPr>
            <a:r>
              <a:rPr lang="zh-CN" altLang="en-US">
                <a:latin typeface="Microsoft YaHei" panose="020B0503020204020204" pitchFamily="34" charset="-122"/>
                <a:ea typeface="Microsoft YaHei" panose="020B0503020204020204" pitchFamily="34" charset="-122"/>
              </a:rPr>
              <a:t>问题（</a:t>
            </a:r>
            <a:r>
              <a:rPr lang="en-US" altLang="zh-CN">
                <a:latin typeface="Microsoft YaHei" panose="020B0503020204020204" pitchFamily="34" charset="-122"/>
                <a:ea typeface="Microsoft YaHei" panose="020B0503020204020204" pitchFamily="34" charset="-122"/>
              </a:rPr>
              <a:t>problem</a:t>
            </a:r>
            <a:r>
              <a:rPr lang="zh-CN" altLang="en-US">
                <a:latin typeface="Microsoft YaHei" panose="020B0503020204020204" pitchFamily="34" charset="-122"/>
                <a:ea typeface="Microsoft YaHei" panose="020B0503020204020204" pitchFamily="34" charset="-122"/>
              </a:rPr>
              <a:t>）            矛盾（</a:t>
            </a:r>
            <a:r>
              <a:rPr lang="en-US" altLang="zh-CN">
                <a:latin typeface="Microsoft YaHei" panose="020B0503020204020204" pitchFamily="34" charset="-122"/>
                <a:ea typeface="Microsoft YaHei" panose="020B0503020204020204" pitchFamily="34" charset="-122"/>
              </a:rPr>
              <a:t>inconsistency</a:t>
            </a:r>
            <a:r>
              <a:rPr lang="zh-CN" altLang="en-US">
                <a:latin typeface="Microsoft YaHei" panose="020B0503020204020204" pitchFamily="34" charset="-122"/>
                <a:ea typeface="Microsoft YaHei" panose="020B0503020204020204" pitchFamily="34" charset="-122"/>
              </a:rPr>
              <a:t>）</a:t>
            </a:r>
          </a:p>
          <a:p>
            <a:pPr indent="100013">
              <a:lnSpc>
                <a:spcPct val="140000"/>
              </a:lnSpc>
            </a:pPr>
            <a:r>
              <a:rPr lang="zh-CN" altLang="en-US">
                <a:latin typeface="Microsoft YaHei" panose="020B0503020204020204" pitchFamily="34" charset="-122"/>
                <a:ea typeface="Microsoft YaHei" panose="020B0503020204020204" pitchFamily="34" charset="-122"/>
              </a:rPr>
              <a:t>错误（</a:t>
            </a:r>
            <a:r>
              <a:rPr lang="en-US" altLang="zh-CN">
                <a:latin typeface="Microsoft YaHei" panose="020B0503020204020204" pitchFamily="34" charset="-122"/>
                <a:ea typeface="Microsoft YaHei" panose="020B0503020204020204" pitchFamily="34" charset="-122"/>
              </a:rPr>
              <a:t>error </a:t>
            </a:r>
            <a:r>
              <a:rPr lang="zh-CN" altLang="en-US">
                <a:latin typeface="Microsoft YaHei" panose="020B0503020204020204" pitchFamily="34" charset="-122"/>
                <a:ea typeface="Microsoft YaHei" panose="020B0503020204020204" pitchFamily="34" charset="-122"/>
              </a:rPr>
              <a:t>）                毛病 （</a:t>
            </a:r>
            <a:r>
              <a:rPr lang="en-US" altLang="zh-CN">
                <a:latin typeface="Microsoft YaHei" panose="020B0503020204020204" pitchFamily="34" charset="-122"/>
                <a:ea typeface="Microsoft YaHei" panose="020B0503020204020204" pitchFamily="34" charset="-122"/>
              </a:rPr>
              <a:t>incident </a:t>
            </a:r>
            <a:r>
              <a:rPr lang="zh-CN" altLang="en-US">
                <a:latin typeface="Microsoft YaHei" panose="020B0503020204020204" pitchFamily="34" charset="-122"/>
                <a:ea typeface="Microsoft YaHei" panose="020B0503020204020204" pitchFamily="34" charset="-122"/>
              </a:rPr>
              <a:t>）</a:t>
            </a:r>
          </a:p>
          <a:p>
            <a:pPr indent="100013">
              <a:lnSpc>
                <a:spcPct val="140000"/>
              </a:lnSpc>
            </a:pPr>
            <a:r>
              <a:rPr lang="zh-CN" altLang="en-US">
                <a:latin typeface="Microsoft YaHei" panose="020B0503020204020204" pitchFamily="34" charset="-122"/>
                <a:ea typeface="Microsoft YaHei" panose="020B0503020204020204" pitchFamily="34" charset="-122"/>
              </a:rPr>
              <a:t>异常（</a:t>
            </a:r>
            <a:r>
              <a:rPr lang="en-US" altLang="zh-CN">
                <a:latin typeface="Microsoft YaHei" panose="020B0503020204020204" pitchFamily="34" charset="-122"/>
                <a:ea typeface="Microsoft YaHei" panose="020B0503020204020204" pitchFamily="34" charset="-122"/>
              </a:rPr>
              <a:t>anomy</a:t>
            </a:r>
            <a:r>
              <a:rPr lang="zh-CN" altLang="en-US">
                <a:latin typeface="Microsoft YaHei" panose="020B0503020204020204" pitchFamily="34" charset="-122"/>
                <a:ea typeface="Microsoft YaHei" panose="020B0503020204020204" pitchFamily="34" charset="-122"/>
              </a:rPr>
              <a:t>）</a:t>
            </a:r>
          </a:p>
        </p:txBody>
      </p:sp>
      <p:sp>
        <p:nvSpPr>
          <p:cNvPr id="16387" name="Rectangle 9"/>
          <p:cNvSpPr>
            <a:spLocks noGrp="1" noChangeArrowheads="1"/>
          </p:cNvSpPr>
          <p:nvPr>
            <p:ph type="title"/>
          </p:nvPr>
        </p:nvSpPr>
        <p:spPr>
          <a:xfrm>
            <a:off x="483965" y="203449"/>
            <a:ext cx="3996929" cy="667940"/>
          </a:xfrm>
          <a:noFill/>
        </p:spPr>
        <p:txBody>
          <a:bodyPr/>
          <a:lstStyle/>
          <a:p>
            <a:r>
              <a:rPr lang="zh-CN" altLang="en-US" dirty="0">
                <a:latin typeface="微软雅黑" panose="020B0503020204020204" pitchFamily="34" charset="-122"/>
                <a:ea typeface="微软雅黑" panose="020B0503020204020204" pitchFamily="34" charset="-122"/>
              </a:rPr>
              <a:t>缺陷 </a:t>
            </a:r>
            <a:r>
              <a:rPr lang="en-US" altLang="zh-CN" dirty="0">
                <a:latin typeface="微软雅黑" panose="020B0503020204020204" pitchFamily="34" charset="-122"/>
                <a:ea typeface="微软雅黑" panose="020B0503020204020204" pitchFamily="34" charset="-122"/>
              </a:rPr>
              <a:t>– Defect, Bug</a:t>
            </a:r>
            <a:endParaRPr lang="zh-CN" altLang="en-US" dirty="0">
              <a:latin typeface="微软雅黑" panose="020B0503020204020204" pitchFamily="34" charset="-122"/>
              <a:ea typeface="微软雅黑" panose="020B0503020204020204" pitchFamily="34" charset="-122"/>
            </a:endParaRPr>
          </a:p>
        </p:txBody>
      </p:sp>
      <p:pic>
        <p:nvPicPr>
          <p:cNvPr id="16389" name="Picture 11"/>
          <p:cNvPicPr>
            <a:picLocks noChangeAspect="1" noChangeArrowheads="1"/>
          </p:cNvPicPr>
          <p:nvPr/>
        </p:nvPicPr>
        <p:blipFill>
          <a:blip r:embed="rId3" cstate="print"/>
          <a:srcRect/>
          <a:stretch>
            <a:fillRect/>
          </a:stretch>
        </p:blipFill>
        <p:spPr bwMode="auto">
          <a:xfrm>
            <a:off x="2047280" y="3036517"/>
            <a:ext cx="5049440" cy="2035104"/>
          </a:xfrm>
          <a:prstGeom prst="rect">
            <a:avLst/>
          </a:prstGeom>
          <a:noFill/>
          <a:ln w="9525">
            <a:noFill/>
            <a:miter lim="800000"/>
            <a:headEnd/>
            <a:tailEnd/>
          </a:ln>
        </p:spPr>
      </p:pic>
    </p:spTree>
    <p:extLst>
      <p:ext uri="{BB962C8B-B14F-4D97-AF65-F5344CB8AC3E}">
        <p14:creationId xmlns:p14="http://schemas.microsoft.com/office/powerpoint/2010/main" val="1253371751"/>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a:xfrm>
            <a:off x="579790" y="231504"/>
            <a:ext cx="2856309" cy="578644"/>
          </a:xfrm>
        </p:spPr>
        <p:txBody>
          <a:bodyPr/>
          <a:lstStyle/>
          <a:p>
            <a:r>
              <a:rPr lang="zh-CN" altLang="en-US" dirty="0">
                <a:latin typeface="微软雅黑" panose="020B0503020204020204" pitchFamily="34" charset="-122"/>
                <a:ea typeface="微软雅黑" panose="020B0503020204020204" pitchFamily="34" charset="-122"/>
              </a:rPr>
              <a:t>软件缺陷</a:t>
            </a:r>
            <a:endParaRPr lang="en-US" altLang="zh-CN" dirty="0">
              <a:latin typeface="微软雅黑" panose="020B0503020204020204" pitchFamily="34" charset="-122"/>
              <a:ea typeface="微软雅黑" panose="020B0503020204020204" pitchFamily="34" charset="-122"/>
            </a:endParaRPr>
          </a:p>
        </p:txBody>
      </p:sp>
      <p:sp>
        <p:nvSpPr>
          <p:cNvPr id="1483779" name="Rectangle 3"/>
          <p:cNvSpPr>
            <a:spLocks noChangeArrowheads="1"/>
          </p:cNvSpPr>
          <p:nvPr/>
        </p:nvSpPr>
        <p:spPr bwMode="auto">
          <a:xfrm>
            <a:off x="659964" y="810148"/>
            <a:ext cx="7484795" cy="1395767"/>
          </a:xfrm>
          <a:prstGeom prst="rect">
            <a:avLst/>
          </a:prstGeom>
          <a:noFill/>
          <a:ln w="9525" algn="ctr">
            <a:noFill/>
            <a:miter lim="800000"/>
            <a:headEnd/>
            <a:tailEnd/>
          </a:ln>
          <a:effectLst/>
        </p:spPr>
        <p:txBody>
          <a:bodyPr wrap="square" anchor="ctr">
            <a:spAutoFit/>
          </a:bodyPr>
          <a:lstStyle/>
          <a:p>
            <a:pPr>
              <a:lnSpc>
                <a:spcPct val="120000"/>
              </a:lnSpc>
              <a:buClr>
                <a:schemeClr val="accent1"/>
              </a:buClr>
              <a:buSzPct val="75000"/>
              <a:tabLst>
                <a:tab pos="542925" algn="l"/>
              </a:tabLst>
              <a:defRPr/>
            </a:pPr>
            <a:r>
              <a:rPr lang="en-US" altLang="zh-CN" b="1" dirty="0">
                <a:solidFill>
                  <a:srgbClr val="3366FF"/>
                </a:solidFill>
                <a:latin typeface="Arial" panose="020B0604020202020204" pitchFamily="34" charset="0"/>
                <a:ea typeface="KaiTi" panose="02010609060101010101" pitchFamily="49" charset="-122"/>
                <a:cs typeface="Arial" panose="020B0604020202020204" pitchFamily="34" charset="0"/>
              </a:rPr>
              <a:t>IEEE (1983) 729 </a:t>
            </a:r>
            <a:r>
              <a:rPr lang="zh-CN" altLang="en-US" b="1" dirty="0">
                <a:solidFill>
                  <a:srgbClr val="3366FF"/>
                </a:solidFill>
                <a:latin typeface="Arial" panose="020B0604020202020204" pitchFamily="34" charset="0"/>
                <a:ea typeface="KaiTi" panose="02010609060101010101" pitchFamily="49" charset="-122"/>
                <a:cs typeface="Arial" panose="020B0604020202020204" pitchFamily="34" charset="0"/>
              </a:rPr>
              <a:t>软件缺陷一个标准的定义：</a:t>
            </a:r>
          </a:p>
          <a:p>
            <a:pPr>
              <a:lnSpc>
                <a:spcPct val="120000"/>
              </a:lnSpc>
              <a:buClr>
                <a:schemeClr val="accent1"/>
              </a:buClr>
              <a:buSzPct val="75000"/>
              <a:buFont typeface="Wingdings" pitchFamily="2" charset="2"/>
              <a:buChar char="p"/>
              <a:tabLst>
                <a:tab pos="542925" algn="l"/>
              </a:tabLst>
              <a:defRPr/>
            </a:pPr>
            <a:r>
              <a:rPr lang="zh-CN" altLang="en-US" dirty="0">
                <a:latin typeface="Arial" panose="020B0604020202020204" pitchFamily="34" charset="0"/>
                <a:ea typeface="KaiTi" panose="02010609060101010101" pitchFamily="49" charset="-122"/>
                <a:cs typeface="Arial" panose="020B0604020202020204" pitchFamily="34" charset="0"/>
              </a:rPr>
              <a:t> 从产品内部看，软件缺陷是软件产品开发或维护过程中所存在的错误、毛病等各种问题；</a:t>
            </a:r>
          </a:p>
          <a:p>
            <a:pPr>
              <a:lnSpc>
                <a:spcPct val="120000"/>
              </a:lnSpc>
              <a:buClr>
                <a:schemeClr val="accent1"/>
              </a:buClr>
              <a:buSzPct val="75000"/>
              <a:buFont typeface="Wingdings" pitchFamily="2" charset="2"/>
              <a:buChar char="p"/>
              <a:tabLst>
                <a:tab pos="542925" algn="l"/>
              </a:tabLst>
              <a:defRPr/>
            </a:pPr>
            <a:r>
              <a:rPr lang="zh-CN" altLang="en-US" dirty="0">
                <a:latin typeface="Arial" panose="020B0604020202020204" pitchFamily="34" charset="0"/>
                <a:ea typeface="KaiTi" panose="02010609060101010101" pitchFamily="49" charset="-122"/>
                <a:cs typeface="Arial" panose="020B0604020202020204" pitchFamily="34" charset="0"/>
              </a:rPr>
              <a:t> 从外部看，软件缺陷是系统所需要实现的某种功能的失效或违背。</a:t>
            </a:r>
            <a:r>
              <a:rPr lang="zh-CN" altLang="en-US" b="1" dirty="0">
                <a:effectLst>
                  <a:outerShdw blurRad="38100" dist="38100" dir="2700000" algn="tl">
                    <a:srgbClr val="FFFFFF"/>
                  </a:outerShdw>
                </a:effectLst>
                <a:latin typeface="Arial" panose="020B0604020202020204" pitchFamily="34" charset="0"/>
                <a:ea typeface="KaiTi" panose="02010609060101010101" pitchFamily="49" charset="-122"/>
                <a:cs typeface="Arial" panose="020B0604020202020204" pitchFamily="34" charset="0"/>
              </a:rPr>
              <a:t> </a:t>
            </a:r>
          </a:p>
        </p:txBody>
      </p:sp>
      <p:sp>
        <p:nvSpPr>
          <p:cNvPr id="6" name="矩形 5"/>
          <p:cNvSpPr/>
          <p:nvPr/>
        </p:nvSpPr>
        <p:spPr>
          <a:xfrm>
            <a:off x="1032278" y="2347948"/>
            <a:ext cx="6367764" cy="2296013"/>
          </a:xfrm>
          <a:prstGeom prst="rect">
            <a:avLst/>
          </a:prstGeom>
        </p:spPr>
        <p:txBody>
          <a:bodyPr wrap="square">
            <a:spAutoFit/>
          </a:bodyPr>
          <a:lstStyle/>
          <a:p>
            <a:r>
              <a:rPr lang="en-US" altLang="zh-CN" b="1" dirty="0">
                <a:latin typeface="Arial" panose="020B0604020202020204" pitchFamily="34" charset="0"/>
                <a:ea typeface="KaiTi" panose="02010609060101010101" pitchFamily="49" charset="-122"/>
                <a:cs typeface="Arial" panose="020B0604020202020204" pitchFamily="34" charset="0"/>
              </a:rPr>
              <a:t>ISO 29119</a:t>
            </a:r>
          </a:p>
          <a:p>
            <a:pPr marL="342900" indent="-342900">
              <a:lnSpc>
                <a:spcPct val="130000"/>
              </a:lnSpc>
              <a:buFont typeface="+mj-ea"/>
              <a:buAutoNum type="circleNumDbPlain"/>
            </a:pPr>
            <a:r>
              <a:rPr lang="en-US" altLang="zh-CN" sz="1600" b="1" u="sng" dirty="0">
                <a:latin typeface="Arial" panose="020B0604020202020204" pitchFamily="34" charset="0"/>
                <a:ea typeface="KaiTi" panose="02010609060101010101" pitchFamily="49" charset="-122"/>
                <a:cs typeface="Arial" panose="020B0604020202020204" pitchFamily="34" charset="0"/>
              </a:rPr>
              <a:t>a flaw </a:t>
            </a:r>
            <a:r>
              <a:rPr lang="en-US" altLang="zh-CN" sz="1600" dirty="0">
                <a:latin typeface="Arial" panose="020B0604020202020204" pitchFamily="34" charset="0"/>
                <a:ea typeface="KaiTi" panose="02010609060101010101" pitchFamily="49" charset="-122"/>
                <a:cs typeface="Arial" panose="020B0604020202020204" pitchFamily="34" charset="0"/>
              </a:rPr>
              <a:t>in a component or system that can cause it to fail to perform its required function.</a:t>
            </a:r>
          </a:p>
          <a:p>
            <a:pPr marL="342900" indent="-342900">
              <a:lnSpc>
                <a:spcPct val="130000"/>
              </a:lnSpc>
              <a:buFont typeface="+mj-ea"/>
              <a:buAutoNum type="circleNumDbPlain"/>
            </a:pPr>
            <a:r>
              <a:rPr lang="en-US" altLang="zh-CN" sz="1600" b="1" u="sng" dirty="0">
                <a:latin typeface="Arial" panose="020B0604020202020204" pitchFamily="34" charset="0"/>
                <a:ea typeface="KaiTi" panose="02010609060101010101" pitchFamily="49" charset="-122"/>
                <a:cs typeface="Arial" panose="020B0604020202020204" pitchFamily="34" charset="0"/>
              </a:rPr>
              <a:t>any condition</a:t>
            </a:r>
            <a:r>
              <a:rPr lang="en-US" altLang="zh-CN" sz="1600" dirty="0">
                <a:latin typeface="Arial" panose="020B0604020202020204" pitchFamily="34" charset="0"/>
                <a:ea typeface="KaiTi" panose="02010609060101010101" pitchFamily="49" charset="-122"/>
                <a:cs typeface="Arial" panose="020B0604020202020204" pitchFamily="34" charset="0"/>
              </a:rPr>
              <a:t> that deviates from expectation based on requirements specifications, design documents</a:t>
            </a:r>
          </a:p>
          <a:p>
            <a:endParaRPr lang="en-US" altLang="zh-CN" sz="1400" dirty="0">
              <a:latin typeface="Arial" panose="020B0604020202020204" pitchFamily="34" charset="0"/>
              <a:ea typeface="KaiTi" panose="02010609060101010101" pitchFamily="49" charset="-122"/>
              <a:cs typeface="Arial" panose="020B0604020202020204" pitchFamily="34" charset="0"/>
            </a:endParaRPr>
          </a:p>
          <a:p>
            <a:r>
              <a:rPr lang="en-US" altLang="zh-CN" sz="1400" dirty="0">
                <a:solidFill>
                  <a:schemeClr val="accent1">
                    <a:lumMod val="60000"/>
                    <a:lumOff val="40000"/>
                  </a:schemeClr>
                </a:solidFill>
                <a:latin typeface="Arial" panose="020B0604020202020204" pitchFamily="34" charset="0"/>
                <a:ea typeface="KaiTi" panose="02010609060101010101" pitchFamily="49" charset="-122"/>
                <a:cs typeface="Arial" panose="020B0604020202020204" pitchFamily="34" charset="0"/>
              </a:rPr>
              <a:t>NOTE Defects may be found during, but not limited to, reviewing, testing, analysis, compilation, or use of software products or applicable documentation</a:t>
            </a:r>
            <a:endParaRPr lang="zh-CN" altLang="en-US" sz="1400" dirty="0">
              <a:solidFill>
                <a:schemeClr val="accent1">
                  <a:lumMod val="60000"/>
                  <a:lumOff val="40000"/>
                </a:schemeClr>
              </a:solidFill>
              <a:latin typeface="Arial" panose="020B0604020202020204" pitchFamily="34" charset="0"/>
              <a:ea typeface="KaiTi" panose="02010609060101010101" pitchFamily="49" charset="-122"/>
              <a:cs typeface="Arial" panose="020B0604020202020204" pitchFamily="34" charset="0"/>
            </a:endParaRPr>
          </a:p>
        </p:txBody>
      </p:sp>
    </p:spTree>
    <p:extLst>
      <p:ext uri="{BB962C8B-B14F-4D97-AF65-F5344CB8AC3E}">
        <p14:creationId xmlns:p14="http://schemas.microsoft.com/office/powerpoint/2010/main" val="7201053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a:xfrm>
            <a:off x="500556" y="223766"/>
            <a:ext cx="2856309" cy="578644"/>
          </a:xfrm>
        </p:spPr>
        <p:txBody>
          <a:bodyPr/>
          <a:lstStyle/>
          <a:p>
            <a:r>
              <a:rPr lang="zh-CN" altLang="en-US" dirty="0">
                <a:latin typeface="微软雅黑" panose="020B0503020204020204" pitchFamily="34" charset="-122"/>
                <a:ea typeface="微软雅黑" panose="020B0503020204020204" pitchFamily="34" charset="-122"/>
              </a:rPr>
              <a:t>软件缺陷的现象</a:t>
            </a:r>
            <a:endParaRPr lang="en-US" altLang="zh-CN" dirty="0">
              <a:latin typeface="微软雅黑" panose="020B0503020204020204" pitchFamily="34" charset="-122"/>
              <a:ea typeface="微软雅黑" panose="020B0503020204020204" pitchFamily="34" charset="-122"/>
            </a:endParaRPr>
          </a:p>
        </p:txBody>
      </p:sp>
      <p:sp>
        <p:nvSpPr>
          <p:cNvPr id="17412" name="Rectangle 4"/>
          <p:cNvSpPr>
            <a:spLocks noChangeArrowheads="1"/>
          </p:cNvSpPr>
          <p:nvPr/>
        </p:nvSpPr>
        <p:spPr bwMode="auto">
          <a:xfrm>
            <a:off x="626391" y="1077674"/>
            <a:ext cx="4162425" cy="3154710"/>
          </a:xfrm>
          <a:prstGeom prst="rect">
            <a:avLst/>
          </a:prstGeom>
          <a:noFill/>
          <a:ln w="9525" algn="ctr">
            <a:noFill/>
            <a:miter lim="800000"/>
            <a:headEnd/>
            <a:tailEnd/>
          </a:ln>
        </p:spPr>
        <p:txBody>
          <a:bodyPr wrap="square" anchor="ctr">
            <a:spAutoFit/>
          </a:bodyPr>
          <a:lstStyle/>
          <a:p>
            <a:pPr marL="332185" indent="-332185">
              <a:lnSpc>
                <a:spcPct val="140000"/>
              </a:lnSpc>
              <a:buClr>
                <a:schemeClr val="accent1"/>
              </a:buClr>
              <a:buSzPct val="75000"/>
              <a:buFont typeface="Wingdings" pitchFamily="2" charset="2"/>
              <a:buChar char="p"/>
              <a:tabLst>
                <a:tab pos="332185" algn="l"/>
              </a:tabLst>
            </a:pPr>
            <a:r>
              <a:rPr lang="zh-CN" altLang="en-US" dirty="0">
                <a:latin typeface="KaiTi" panose="02010609060101010101" pitchFamily="49" charset="-122"/>
                <a:ea typeface="KaiTi" panose="02010609060101010101" pitchFamily="49" charset="-122"/>
              </a:rPr>
              <a:t>功能、特性没有实现或部分实现</a:t>
            </a:r>
          </a:p>
          <a:p>
            <a:pPr marL="332185" indent="-332185">
              <a:lnSpc>
                <a:spcPct val="140000"/>
              </a:lnSpc>
              <a:buClr>
                <a:schemeClr val="accent1"/>
              </a:buClr>
              <a:buSzPct val="75000"/>
              <a:buFont typeface="Wingdings" pitchFamily="2" charset="2"/>
              <a:buChar char="p"/>
              <a:tabLst>
                <a:tab pos="332185" algn="l"/>
              </a:tabLst>
            </a:pPr>
            <a:r>
              <a:rPr lang="zh-CN" altLang="en-US" dirty="0">
                <a:latin typeface="KaiTi" panose="02010609060101010101" pitchFamily="49" charset="-122"/>
                <a:ea typeface="KaiTi" panose="02010609060101010101" pitchFamily="49" charset="-122"/>
              </a:rPr>
              <a:t>设计不合理，存在缺陷</a:t>
            </a:r>
          </a:p>
          <a:p>
            <a:pPr marL="332185" indent="-332185">
              <a:lnSpc>
                <a:spcPct val="140000"/>
              </a:lnSpc>
              <a:buClr>
                <a:schemeClr val="accent1"/>
              </a:buClr>
              <a:buSzPct val="75000"/>
              <a:buFont typeface="Wingdings" pitchFamily="2" charset="2"/>
              <a:buChar char="p"/>
              <a:tabLst>
                <a:tab pos="332185" algn="l"/>
              </a:tabLst>
            </a:pPr>
            <a:r>
              <a:rPr lang="zh-CN" altLang="en-US" dirty="0">
                <a:latin typeface="KaiTi" panose="02010609060101010101" pitchFamily="49" charset="-122"/>
                <a:ea typeface="KaiTi" panose="02010609060101010101" pitchFamily="49" charset="-122"/>
              </a:rPr>
              <a:t>实际结果和预期结果不一致</a:t>
            </a:r>
          </a:p>
          <a:p>
            <a:pPr marL="332185" indent="-332185">
              <a:lnSpc>
                <a:spcPct val="140000"/>
              </a:lnSpc>
              <a:buClr>
                <a:schemeClr val="accent1"/>
              </a:buClr>
              <a:buSzPct val="75000"/>
              <a:buFont typeface="Wingdings" pitchFamily="2" charset="2"/>
              <a:buChar char="p"/>
              <a:tabLst>
                <a:tab pos="332185" algn="l"/>
              </a:tabLst>
            </a:pPr>
            <a:r>
              <a:rPr lang="zh-CN" altLang="en-US" dirty="0">
                <a:latin typeface="KaiTi" panose="02010609060101010101" pitchFamily="49" charset="-122"/>
                <a:ea typeface="KaiTi" panose="02010609060101010101" pitchFamily="49" charset="-122"/>
              </a:rPr>
              <a:t>运行出错，包括运行中断、系统崩溃、界面混乱</a:t>
            </a:r>
          </a:p>
          <a:p>
            <a:pPr marL="332185" indent="-332185">
              <a:lnSpc>
                <a:spcPct val="140000"/>
              </a:lnSpc>
              <a:buClr>
                <a:schemeClr val="accent1"/>
              </a:buClr>
              <a:buSzPct val="75000"/>
              <a:buFont typeface="Wingdings" pitchFamily="2" charset="2"/>
              <a:buChar char="p"/>
              <a:tabLst>
                <a:tab pos="332185" algn="l"/>
              </a:tabLst>
            </a:pPr>
            <a:r>
              <a:rPr lang="zh-CN" altLang="en-US" dirty="0">
                <a:latin typeface="KaiTi" panose="02010609060101010101" pitchFamily="49" charset="-122"/>
                <a:ea typeface="KaiTi" panose="02010609060101010101" pitchFamily="49" charset="-122"/>
              </a:rPr>
              <a:t>数据结果不正确、精度不够</a:t>
            </a:r>
          </a:p>
          <a:p>
            <a:pPr marL="332185" indent="-332185">
              <a:lnSpc>
                <a:spcPct val="140000"/>
              </a:lnSpc>
              <a:buClr>
                <a:schemeClr val="accent1"/>
              </a:buClr>
              <a:buSzPct val="75000"/>
              <a:buFont typeface="Wingdings" pitchFamily="2" charset="2"/>
              <a:buChar char="p"/>
              <a:tabLst>
                <a:tab pos="332185" algn="l"/>
              </a:tabLst>
            </a:pPr>
            <a:r>
              <a:rPr lang="zh-CN" altLang="en-US" dirty="0">
                <a:latin typeface="KaiTi" panose="02010609060101010101" pitchFamily="49" charset="-122"/>
                <a:ea typeface="KaiTi" panose="02010609060101010101" pitchFamily="49" charset="-122"/>
              </a:rPr>
              <a:t>用户不能接受的其他问题，如存取时间过长、界面不美观 </a:t>
            </a:r>
          </a:p>
        </p:txBody>
      </p:sp>
      <p:pic>
        <p:nvPicPr>
          <p:cNvPr id="8" name="图片 7" descr="sina.png"/>
          <p:cNvPicPr>
            <a:picLocks noChangeAspect="1"/>
          </p:cNvPicPr>
          <p:nvPr/>
        </p:nvPicPr>
        <p:blipFill>
          <a:blip r:embed="rId3" cstate="print"/>
          <a:stretch>
            <a:fillRect/>
          </a:stretch>
        </p:blipFill>
        <p:spPr>
          <a:xfrm>
            <a:off x="5441206" y="1208048"/>
            <a:ext cx="2590072" cy="1512168"/>
          </a:xfrm>
          <a:prstGeom prst="rect">
            <a:avLst/>
          </a:prstGeom>
        </p:spPr>
      </p:pic>
      <p:pic>
        <p:nvPicPr>
          <p:cNvPr id="9" name="图片 8" descr="sina bug 2.png"/>
          <p:cNvPicPr>
            <a:picLocks noChangeAspect="1"/>
          </p:cNvPicPr>
          <p:nvPr/>
        </p:nvPicPr>
        <p:blipFill>
          <a:blip r:embed="rId4" cstate="print"/>
          <a:stretch>
            <a:fillRect/>
          </a:stretch>
        </p:blipFill>
        <p:spPr>
          <a:xfrm>
            <a:off x="5446647" y="2720215"/>
            <a:ext cx="3071875" cy="1700955"/>
          </a:xfrm>
          <a:prstGeom prst="rect">
            <a:avLst/>
          </a:prstGeom>
        </p:spPr>
      </p:pic>
    </p:spTree>
    <p:extLst>
      <p:ext uri="{BB962C8B-B14F-4D97-AF65-F5344CB8AC3E}">
        <p14:creationId xmlns:p14="http://schemas.microsoft.com/office/powerpoint/2010/main" val="33847979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3631E3-AD87-EB40-9069-4528B843FDD6}"/>
              </a:ext>
            </a:extLst>
          </p:cNvPr>
          <p:cNvSpPr>
            <a:spLocks noGrp="1"/>
          </p:cNvSpPr>
          <p:nvPr>
            <p:ph type="title"/>
          </p:nvPr>
        </p:nvSpPr>
        <p:spPr>
          <a:xfrm>
            <a:off x="545777" y="290547"/>
            <a:ext cx="6712862" cy="440460"/>
          </a:xfrm>
        </p:spPr>
        <p:txBody>
          <a:bodyPr>
            <a:noAutofit/>
          </a:bodyPr>
          <a:lstStyle/>
          <a:p>
            <a:r>
              <a:rPr lang="en-US" altLang="zh-CN" dirty="0"/>
              <a:t>2.1.3 </a:t>
            </a:r>
            <a:r>
              <a:rPr lang="zh-CN" altLang="en-US" dirty="0"/>
              <a:t>软件缺陷的判断准则</a:t>
            </a:r>
          </a:p>
        </p:txBody>
      </p:sp>
      <p:sp>
        <p:nvSpPr>
          <p:cNvPr id="5" name="文本框 4">
            <a:extLst>
              <a:ext uri="{FF2B5EF4-FFF2-40B4-BE49-F238E27FC236}">
                <a16:creationId xmlns:a16="http://schemas.microsoft.com/office/drawing/2014/main" id="{CBC1B94A-F424-7826-2CC3-578A68FA37F0}"/>
              </a:ext>
            </a:extLst>
          </p:cNvPr>
          <p:cNvSpPr txBox="1"/>
          <p:nvPr/>
        </p:nvSpPr>
        <p:spPr>
          <a:xfrm>
            <a:off x="1461155" y="1886023"/>
            <a:ext cx="5137608" cy="2574231"/>
          </a:xfrm>
          <a:prstGeom prst="rect">
            <a:avLst/>
          </a:prstGeom>
          <a:noFill/>
        </p:spPr>
        <p:txBody>
          <a:bodyPr wrap="square">
            <a:spAutoFit/>
          </a:bodyPr>
          <a:lstStyle/>
          <a:p>
            <a:pPr marL="342900" indent="-342900" algn="just">
              <a:lnSpc>
                <a:spcPct val="130000"/>
              </a:lnSpc>
              <a:buFont typeface="+mj-lt"/>
              <a:buAutoNum type="arabicParenR"/>
            </a:pPr>
            <a:r>
              <a:rPr lang="zh-CN" altLang="zh-CN" kern="100" dirty="0">
                <a:solidFill>
                  <a:schemeClr val="tx1">
                    <a:lumMod val="75000"/>
                    <a:lumOff val="25000"/>
                  </a:schemeClr>
                </a:solidFill>
                <a:latin typeface="Arial" panose="020B0604020202020204" pitchFamily="34" charset="0"/>
                <a:ea typeface="宋体" panose="02010600030101010101" pitchFamily="2" charset="-122"/>
                <a:cs typeface="Arial" panose="020B0604020202020204" pitchFamily="34" charset="0"/>
              </a:rPr>
              <a:t>需求规格说明书和其它需求、设计规范文档</a:t>
            </a:r>
          </a:p>
          <a:p>
            <a:pPr marL="342900" indent="-342900" algn="just">
              <a:lnSpc>
                <a:spcPct val="130000"/>
              </a:lnSpc>
              <a:buFont typeface="+mj-lt"/>
              <a:buAutoNum type="arabicParenR"/>
            </a:pPr>
            <a:r>
              <a:rPr lang="zh-CN" altLang="zh-CN" kern="100" dirty="0">
                <a:solidFill>
                  <a:schemeClr val="tx1">
                    <a:lumMod val="75000"/>
                    <a:lumOff val="25000"/>
                  </a:schemeClr>
                </a:solidFill>
                <a:latin typeface="Arial" panose="020B0604020202020204" pitchFamily="34" charset="0"/>
                <a:ea typeface="宋体" panose="02010600030101010101" pitchFamily="2" charset="-122"/>
                <a:cs typeface="Arial" panose="020B0604020202020204" pitchFamily="34" charset="0"/>
              </a:rPr>
              <a:t>竞争对手的产品</a:t>
            </a:r>
          </a:p>
          <a:p>
            <a:pPr marL="342900" indent="-342900" algn="just">
              <a:lnSpc>
                <a:spcPct val="130000"/>
              </a:lnSpc>
              <a:buFont typeface="+mj-lt"/>
              <a:buAutoNum type="arabicParenR"/>
            </a:pPr>
            <a:r>
              <a:rPr lang="zh-CN" altLang="zh-CN" kern="100" dirty="0">
                <a:solidFill>
                  <a:schemeClr val="tx1">
                    <a:lumMod val="75000"/>
                    <a:lumOff val="25000"/>
                  </a:schemeClr>
                </a:solidFill>
                <a:latin typeface="Arial" panose="020B0604020202020204" pitchFamily="34" charset="0"/>
                <a:ea typeface="宋体" panose="02010600030101010101" pitchFamily="2" charset="-122"/>
                <a:cs typeface="Arial" panose="020B0604020202020204" pitchFamily="34" charset="0"/>
              </a:rPr>
              <a:t>启发式测试预言（</a:t>
            </a:r>
            <a:r>
              <a:rPr lang="en-US" altLang="zh-CN" kern="100" dirty="0">
                <a:solidFill>
                  <a:schemeClr val="tx1">
                    <a:lumMod val="75000"/>
                    <a:lumOff val="25000"/>
                  </a:schemeClr>
                </a:solidFill>
                <a:latin typeface="Arial" panose="020B0604020202020204" pitchFamily="34" charset="0"/>
                <a:ea typeface="宋体" panose="02010600030101010101" pitchFamily="2" charset="-122"/>
                <a:cs typeface="Arial" panose="020B0604020202020204" pitchFamily="34" charset="0"/>
              </a:rPr>
              <a:t>Heuristic oracle</a:t>
            </a:r>
            <a:r>
              <a:rPr lang="zh-CN" altLang="zh-CN" kern="100" dirty="0">
                <a:solidFill>
                  <a:schemeClr val="tx1">
                    <a:lumMod val="75000"/>
                    <a:lumOff val="25000"/>
                  </a:schemeClr>
                </a:solidFill>
                <a:latin typeface="Arial" panose="020B0604020202020204" pitchFamily="34" charset="0"/>
                <a:ea typeface="宋体" panose="02010600030101010101" pitchFamily="2" charset="-122"/>
                <a:cs typeface="Arial" panose="020B0604020202020204" pitchFamily="34" charset="0"/>
              </a:rPr>
              <a:t>）</a:t>
            </a:r>
          </a:p>
          <a:p>
            <a:pPr marL="342900" indent="-342900" algn="just">
              <a:lnSpc>
                <a:spcPct val="130000"/>
              </a:lnSpc>
              <a:buFont typeface="+mj-lt"/>
              <a:buAutoNum type="arabicParenR"/>
            </a:pPr>
            <a:r>
              <a:rPr lang="zh-CN" altLang="zh-CN" kern="100" dirty="0">
                <a:solidFill>
                  <a:schemeClr val="tx1">
                    <a:lumMod val="75000"/>
                    <a:lumOff val="25000"/>
                  </a:schemeClr>
                </a:solidFill>
                <a:latin typeface="Arial" panose="020B0604020202020204" pitchFamily="34" charset="0"/>
                <a:ea typeface="宋体" panose="02010600030101010101" pitchFamily="2" charset="-122"/>
                <a:cs typeface="Arial" panose="020B0604020202020204" pitchFamily="34" charset="0"/>
              </a:rPr>
              <a:t>统计测试预言（</a:t>
            </a:r>
            <a:r>
              <a:rPr lang="en-US" altLang="zh-CN" kern="100" dirty="0">
                <a:solidFill>
                  <a:schemeClr val="tx1">
                    <a:lumMod val="75000"/>
                    <a:lumOff val="25000"/>
                  </a:schemeClr>
                </a:solidFill>
                <a:latin typeface="Arial" panose="020B0604020202020204" pitchFamily="34" charset="0"/>
                <a:ea typeface="宋体" panose="02010600030101010101" pitchFamily="2" charset="-122"/>
                <a:cs typeface="Arial" panose="020B0604020202020204" pitchFamily="34" charset="0"/>
              </a:rPr>
              <a:t>Statistical oracle</a:t>
            </a:r>
            <a:r>
              <a:rPr lang="zh-CN" altLang="zh-CN" kern="100" dirty="0">
                <a:solidFill>
                  <a:schemeClr val="tx1">
                    <a:lumMod val="75000"/>
                    <a:lumOff val="25000"/>
                  </a:schemeClr>
                </a:solidFill>
                <a:latin typeface="Arial" panose="020B0604020202020204" pitchFamily="34" charset="0"/>
                <a:ea typeface="宋体" panose="02010600030101010101" pitchFamily="2" charset="-122"/>
                <a:cs typeface="Arial" panose="020B0604020202020204" pitchFamily="34" charset="0"/>
              </a:rPr>
              <a:t>）</a:t>
            </a:r>
          </a:p>
          <a:p>
            <a:pPr marL="342900" indent="-342900" algn="just">
              <a:lnSpc>
                <a:spcPct val="130000"/>
              </a:lnSpc>
              <a:buFont typeface="+mj-lt"/>
              <a:buAutoNum type="arabicParenR"/>
            </a:pPr>
            <a:r>
              <a:rPr lang="zh-CN" altLang="zh-CN" kern="100" dirty="0">
                <a:solidFill>
                  <a:schemeClr val="tx1">
                    <a:lumMod val="75000"/>
                    <a:lumOff val="25000"/>
                  </a:schemeClr>
                </a:solidFill>
                <a:latin typeface="Arial" panose="020B0604020202020204" pitchFamily="34" charset="0"/>
                <a:ea typeface="宋体" panose="02010600030101010101" pitchFamily="2" charset="-122"/>
                <a:cs typeface="Arial" panose="020B0604020202020204" pitchFamily="34" charset="0"/>
              </a:rPr>
              <a:t>一致性测试预言（</a:t>
            </a:r>
            <a:r>
              <a:rPr lang="en-US" altLang="zh-CN" kern="100" dirty="0">
                <a:solidFill>
                  <a:schemeClr val="tx1">
                    <a:lumMod val="75000"/>
                    <a:lumOff val="25000"/>
                  </a:schemeClr>
                </a:solidFill>
                <a:latin typeface="Arial" panose="020B0604020202020204" pitchFamily="34" charset="0"/>
                <a:ea typeface="宋体" panose="02010600030101010101" pitchFamily="2" charset="-122"/>
                <a:cs typeface="Arial" panose="020B0604020202020204" pitchFamily="34" charset="0"/>
              </a:rPr>
              <a:t>Consistency oracle</a:t>
            </a:r>
            <a:r>
              <a:rPr lang="zh-CN" altLang="zh-CN" kern="100" dirty="0">
                <a:solidFill>
                  <a:schemeClr val="tx1">
                    <a:lumMod val="75000"/>
                    <a:lumOff val="25000"/>
                  </a:schemeClr>
                </a:solidFill>
                <a:latin typeface="Arial" panose="020B0604020202020204" pitchFamily="34" charset="0"/>
                <a:ea typeface="宋体" panose="02010600030101010101" pitchFamily="2" charset="-122"/>
                <a:cs typeface="Arial" panose="020B0604020202020204" pitchFamily="34" charset="0"/>
              </a:rPr>
              <a:t>）</a:t>
            </a:r>
          </a:p>
          <a:p>
            <a:pPr marL="342900" indent="-342900" algn="just">
              <a:lnSpc>
                <a:spcPct val="130000"/>
              </a:lnSpc>
              <a:buFont typeface="+mj-lt"/>
              <a:buAutoNum type="arabicParenR"/>
            </a:pPr>
            <a:r>
              <a:rPr lang="zh-CN" altLang="zh-CN" kern="100" dirty="0">
                <a:solidFill>
                  <a:schemeClr val="tx1">
                    <a:lumMod val="75000"/>
                    <a:lumOff val="25000"/>
                  </a:schemeClr>
                </a:solidFill>
                <a:latin typeface="Arial" panose="020B0604020202020204" pitchFamily="34" charset="0"/>
                <a:ea typeface="宋体" panose="02010600030101010101" pitchFamily="2" charset="-122"/>
                <a:cs typeface="Arial" panose="020B0604020202020204" pitchFamily="34" charset="0"/>
              </a:rPr>
              <a:t>基于模型的测试预言（</a:t>
            </a:r>
            <a:r>
              <a:rPr lang="en-US" altLang="zh-CN" kern="100" dirty="0">
                <a:solidFill>
                  <a:schemeClr val="tx1">
                    <a:lumMod val="75000"/>
                    <a:lumOff val="25000"/>
                  </a:schemeClr>
                </a:solidFill>
                <a:latin typeface="Arial" panose="020B0604020202020204" pitchFamily="34" charset="0"/>
                <a:ea typeface="宋体" panose="02010600030101010101" pitchFamily="2" charset="-122"/>
                <a:cs typeface="Arial" panose="020B0604020202020204" pitchFamily="34" charset="0"/>
              </a:rPr>
              <a:t>Model-based oracle</a:t>
            </a:r>
            <a:r>
              <a:rPr lang="zh-CN" altLang="zh-CN" kern="100" dirty="0">
                <a:solidFill>
                  <a:schemeClr val="tx1">
                    <a:lumMod val="75000"/>
                    <a:lumOff val="25000"/>
                  </a:schemeClr>
                </a:solidFill>
                <a:latin typeface="Arial" panose="020B0604020202020204" pitchFamily="34" charset="0"/>
                <a:ea typeface="宋体" panose="02010600030101010101" pitchFamily="2" charset="-122"/>
                <a:cs typeface="Arial" panose="020B0604020202020204" pitchFamily="34" charset="0"/>
              </a:rPr>
              <a:t>）</a:t>
            </a:r>
          </a:p>
          <a:p>
            <a:pPr marL="342900" indent="-342900" algn="just">
              <a:lnSpc>
                <a:spcPct val="130000"/>
              </a:lnSpc>
              <a:buFont typeface="+mj-lt"/>
              <a:buAutoNum type="arabicParenR"/>
            </a:pPr>
            <a:r>
              <a:rPr lang="zh-CN" altLang="zh-CN" kern="100" dirty="0">
                <a:solidFill>
                  <a:schemeClr val="tx1">
                    <a:lumMod val="75000"/>
                    <a:lumOff val="25000"/>
                  </a:schemeClr>
                </a:solidFill>
                <a:latin typeface="Arial" panose="020B0604020202020204" pitchFamily="34" charset="0"/>
                <a:ea typeface="宋体" panose="02010600030101010101" pitchFamily="2" charset="-122"/>
                <a:cs typeface="Arial" panose="020B0604020202020204" pitchFamily="34" charset="0"/>
              </a:rPr>
              <a:t>人类预言（</a:t>
            </a:r>
            <a:r>
              <a:rPr lang="en-US" altLang="zh-CN" kern="100" dirty="0">
                <a:solidFill>
                  <a:schemeClr val="tx1">
                    <a:lumMod val="75000"/>
                    <a:lumOff val="25000"/>
                  </a:schemeClr>
                </a:solidFill>
                <a:latin typeface="Arial" panose="020B0604020202020204" pitchFamily="34" charset="0"/>
                <a:ea typeface="宋体" panose="02010600030101010101" pitchFamily="2" charset="-122"/>
                <a:cs typeface="Arial" panose="020B0604020202020204" pitchFamily="34" charset="0"/>
              </a:rPr>
              <a:t>Huma</a:t>
            </a:r>
            <a:r>
              <a:rPr lang="en-US" altLang="zh-CN" sz="1800" kern="100" dirty="0">
                <a:solidFill>
                  <a:schemeClr val="tx1">
                    <a:lumMod val="75000"/>
                    <a:lumOff val="25000"/>
                  </a:schemeClr>
                </a:solidFill>
                <a:effectLst/>
                <a:latin typeface="Arial" panose="020B0604020202020204" pitchFamily="34" charset="0"/>
                <a:ea typeface="宋体" panose="02010600030101010101" pitchFamily="2" charset="-122"/>
              </a:rPr>
              <a:t>n oracle</a:t>
            </a:r>
            <a:r>
              <a:rPr lang="zh-CN" altLang="zh-CN" sz="1800" kern="100" dirty="0">
                <a:solidFill>
                  <a:schemeClr val="tx1">
                    <a:lumMod val="75000"/>
                    <a:lumOff val="25000"/>
                  </a:schemeClr>
                </a:solidFill>
                <a:effectLst/>
                <a:latin typeface="Arial" panose="020B0604020202020204" pitchFamily="34" charset="0"/>
                <a:ea typeface="宋体" panose="02010600030101010101" pitchFamily="2" charset="-122"/>
                <a:cs typeface="Arial" panose="020B0604020202020204" pitchFamily="34" charset="0"/>
              </a:rPr>
              <a:t>）</a:t>
            </a:r>
            <a:endParaRPr lang="zh-CN" altLang="zh-CN" sz="1600" kern="100" dirty="0">
              <a:solidFill>
                <a:schemeClr val="tx1">
                  <a:lumMod val="75000"/>
                  <a:lumOff val="25000"/>
                </a:schemeClr>
              </a:solidFill>
              <a:effectLst/>
              <a:latin typeface="Times New Roman" panose="02020603050405020304" pitchFamily="18" charset="0"/>
              <a:ea typeface="宋体" panose="02010600030101010101" pitchFamily="2" charset="-122"/>
            </a:endParaRPr>
          </a:p>
        </p:txBody>
      </p:sp>
      <p:sp>
        <p:nvSpPr>
          <p:cNvPr id="7" name="文本框 6">
            <a:extLst>
              <a:ext uri="{FF2B5EF4-FFF2-40B4-BE49-F238E27FC236}">
                <a16:creationId xmlns:a16="http://schemas.microsoft.com/office/drawing/2014/main" id="{FAAEDF9E-08CE-BF88-D94E-14BB1DB5A7C9}"/>
              </a:ext>
            </a:extLst>
          </p:cNvPr>
          <p:cNvSpPr txBox="1"/>
          <p:nvPr/>
        </p:nvSpPr>
        <p:spPr>
          <a:xfrm>
            <a:off x="545777" y="846850"/>
            <a:ext cx="7532994" cy="923330"/>
          </a:xfrm>
          <a:prstGeom prst="rect">
            <a:avLst/>
          </a:prstGeom>
          <a:noFill/>
        </p:spPr>
        <p:txBody>
          <a:bodyPr wrap="square">
            <a:spAutoFit/>
          </a:bodyPr>
          <a:lstStyle/>
          <a:p>
            <a:r>
              <a:rPr lang="en-US" altLang="zh-CN" sz="1800" kern="100" dirty="0">
                <a:solidFill>
                  <a:schemeClr val="accent5">
                    <a:lumMod val="75000"/>
                  </a:schemeClr>
                </a:solidFill>
                <a:effectLst/>
                <a:latin typeface="Arial" panose="020B0604020202020204" pitchFamily="34" charset="0"/>
                <a:ea typeface="宋体" panose="02010600030101010101" pitchFamily="2" charset="-122"/>
              </a:rPr>
              <a:t>Test Oracle</a:t>
            </a:r>
            <a:r>
              <a:rPr lang="zh-CN" altLang="zh-CN" sz="1800" kern="100" dirty="0">
                <a:solidFill>
                  <a:schemeClr val="accent5">
                    <a:lumMod val="75000"/>
                  </a:schemeClr>
                </a:solidFill>
                <a:effectLst/>
                <a:latin typeface="Arial" panose="020B0604020202020204" pitchFamily="34" charset="0"/>
                <a:ea typeface="宋体" panose="02010600030101010101" pitchFamily="2" charset="-122"/>
                <a:cs typeface="Arial" panose="020B0604020202020204" pitchFamily="34" charset="0"/>
              </a:rPr>
              <a:t>就是决定一项测试是否通过的（判断）的一种机制。</a:t>
            </a:r>
            <a:r>
              <a:rPr lang="en-US" altLang="zh-CN" sz="1800" kern="100" dirty="0">
                <a:solidFill>
                  <a:schemeClr val="accent5">
                    <a:lumMod val="75000"/>
                  </a:schemeClr>
                </a:solidFill>
                <a:effectLst/>
                <a:latin typeface="Arial" panose="020B0604020202020204" pitchFamily="34" charset="0"/>
                <a:ea typeface="宋体" panose="02010600030101010101" pitchFamily="2" charset="-122"/>
              </a:rPr>
              <a:t>Test Oracle</a:t>
            </a:r>
            <a:r>
              <a:rPr lang="zh-CN" altLang="zh-CN" sz="1800" kern="100" dirty="0">
                <a:solidFill>
                  <a:schemeClr val="accent5">
                    <a:lumMod val="75000"/>
                  </a:schemeClr>
                </a:solidFill>
                <a:effectLst/>
                <a:latin typeface="Arial" panose="020B0604020202020204" pitchFamily="34" charset="0"/>
                <a:ea typeface="宋体" panose="02010600030101010101" pitchFamily="2" charset="-122"/>
                <a:cs typeface="Arial" panose="020B0604020202020204" pitchFamily="34" charset="0"/>
              </a:rPr>
              <a:t>的使用会要求将被测试系统的实际输出与所期望的输出进行比较，从而判断是否有差异</a:t>
            </a:r>
            <a:r>
              <a:rPr lang="zh-CN" altLang="en-US" sz="1800" kern="100" dirty="0">
                <a:solidFill>
                  <a:schemeClr val="accent5">
                    <a:lumMod val="75000"/>
                  </a:schemeClr>
                </a:solidFill>
                <a:effectLst/>
                <a:latin typeface="Arial" panose="020B0604020202020204" pitchFamily="34" charset="0"/>
                <a:ea typeface="宋体" panose="02010600030101010101" pitchFamily="2" charset="-122"/>
                <a:cs typeface="Arial" panose="020B0604020202020204" pitchFamily="34" charset="0"/>
              </a:rPr>
              <a:t>，即是否为缺陷</a:t>
            </a:r>
            <a:endParaRPr lang="zh-CN" altLang="en-US" dirty="0">
              <a:solidFill>
                <a:schemeClr val="accent5">
                  <a:lumMod val="75000"/>
                </a:schemeClr>
              </a:solidFill>
            </a:endParaRPr>
          </a:p>
        </p:txBody>
      </p:sp>
    </p:spTree>
    <p:extLst>
      <p:ext uri="{BB962C8B-B14F-4D97-AF65-F5344CB8AC3E}">
        <p14:creationId xmlns:p14="http://schemas.microsoft.com/office/powerpoint/2010/main" val="111371363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BA2FA2CF-15B4-A963-F151-562AE9F4CEB7}"/>
              </a:ext>
            </a:extLst>
          </p:cNvPr>
          <p:cNvPicPr>
            <a:picLocks noChangeAspect="1"/>
          </p:cNvPicPr>
          <p:nvPr/>
        </p:nvPicPr>
        <p:blipFill>
          <a:blip r:embed="rId3"/>
          <a:stretch>
            <a:fillRect/>
          </a:stretch>
        </p:blipFill>
        <p:spPr>
          <a:xfrm>
            <a:off x="5343950" y="1027041"/>
            <a:ext cx="3800050" cy="3361834"/>
          </a:xfrm>
          <a:prstGeom prst="rect">
            <a:avLst/>
          </a:prstGeom>
        </p:spPr>
      </p:pic>
      <p:sp>
        <p:nvSpPr>
          <p:cNvPr id="18435" name="Rectangle 7"/>
          <p:cNvSpPr>
            <a:spLocks noChangeArrowheads="1"/>
          </p:cNvSpPr>
          <p:nvPr/>
        </p:nvSpPr>
        <p:spPr bwMode="auto">
          <a:xfrm>
            <a:off x="611836" y="397251"/>
            <a:ext cx="3488823" cy="387798"/>
          </a:xfrm>
          <a:prstGeom prst="rect">
            <a:avLst/>
          </a:prstGeom>
          <a:noFill/>
          <a:ln w="9525">
            <a:noFill/>
            <a:miter lim="800000"/>
            <a:headEnd/>
            <a:tailEnd/>
          </a:ln>
        </p:spPr>
        <p:txBody>
          <a:bodyPr wrap="square" lIns="0" tIns="0" rIns="0" bIns="0" anchor="ctr">
            <a:spAutoFit/>
          </a:bodyPr>
          <a:lstStyle/>
          <a:p>
            <a:pPr defTabSz="685800">
              <a:lnSpc>
                <a:spcPct val="90000"/>
              </a:lnSpc>
              <a:spcBef>
                <a:spcPct val="0"/>
              </a:spcBef>
              <a:buClr>
                <a:schemeClr val="accent4"/>
              </a:buClr>
              <a:defRPr/>
            </a:pPr>
            <a:r>
              <a:rPr kumimoji="1" lang="en-US" altLang="zh-CN" sz="2800" b="1" dirty="0">
                <a:solidFill>
                  <a:srgbClr val="0070C0"/>
                </a:solidFill>
                <a:latin typeface="微软雅黑" panose="020B0503020204020204" pitchFamily="34" charset="-122"/>
                <a:ea typeface="微软雅黑" panose="020B0503020204020204" pitchFamily="34" charset="-122"/>
              </a:rPr>
              <a:t>2.1.4</a:t>
            </a:r>
            <a:r>
              <a:rPr kumimoji="1" lang="zh-CN" altLang="en-US" sz="2800" b="1" dirty="0">
                <a:solidFill>
                  <a:srgbClr val="0070C0"/>
                </a:solidFill>
                <a:latin typeface="微软雅黑" panose="020B0503020204020204" pitchFamily="34" charset="-122"/>
                <a:ea typeface="微软雅黑" panose="020B0503020204020204" pitchFamily="34" charset="-122"/>
              </a:rPr>
              <a:t> 软件缺陷的产生 </a:t>
            </a:r>
          </a:p>
        </p:txBody>
      </p:sp>
      <p:sp>
        <p:nvSpPr>
          <p:cNvPr id="18436" name="Rectangle 8"/>
          <p:cNvSpPr>
            <a:spLocks noChangeArrowheads="1"/>
          </p:cNvSpPr>
          <p:nvPr/>
        </p:nvSpPr>
        <p:spPr bwMode="auto">
          <a:xfrm>
            <a:off x="611836" y="1027041"/>
            <a:ext cx="5533978" cy="3565463"/>
          </a:xfrm>
          <a:prstGeom prst="rect">
            <a:avLst/>
          </a:prstGeom>
          <a:noFill/>
          <a:ln w="9525">
            <a:noFill/>
            <a:miter lim="800000"/>
            <a:headEnd/>
            <a:tailEnd/>
          </a:ln>
        </p:spPr>
        <p:txBody>
          <a:bodyPr wrap="square" lIns="0" tIns="0" rIns="0" bIns="0" anchor="ctr">
            <a:spAutoFit/>
          </a:bodyPr>
          <a:lstStyle/>
          <a:p>
            <a:pPr marL="342900" indent="-342900">
              <a:buFontTx/>
              <a:buAutoNum type="circleNumDbPlain"/>
              <a:tabLst>
                <a:tab pos="514350" algn="l"/>
              </a:tabLst>
            </a:pPr>
            <a:r>
              <a:rPr lang="zh-CN" altLang="en-US" b="1" dirty="0">
                <a:latin typeface="Microsoft YaHei" panose="020B0503020204020204" pitchFamily="34" charset="-122"/>
                <a:ea typeface="Microsoft YaHei" panose="020B0503020204020204" pitchFamily="34" charset="-122"/>
              </a:rPr>
              <a:t>技术问题</a:t>
            </a:r>
            <a:endParaRPr lang="zh-CN" altLang="en-US" dirty="0">
              <a:latin typeface="Microsoft YaHei" panose="020B0503020204020204" pitchFamily="34" charset="-122"/>
              <a:ea typeface="Microsoft YaHei" panose="020B0503020204020204" pitchFamily="34" charset="-122"/>
            </a:endParaRPr>
          </a:p>
          <a:p>
            <a:pPr marL="541338" indent="-252413" eaLnBrk="0" hangingPunct="0">
              <a:lnSpc>
                <a:spcPct val="130000"/>
              </a:lnSpc>
              <a:spcBef>
                <a:spcPct val="20000"/>
              </a:spcBef>
              <a:buClr>
                <a:schemeClr val="accent1">
                  <a:lumMod val="50000"/>
                </a:schemeClr>
              </a:buClr>
              <a:buSzPct val="90000"/>
              <a:buFont typeface="Wingdings" charset="2"/>
              <a:buChar char="p"/>
              <a:tabLst>
                <a:tab pos="514350" algn="l"/>
              </a:tabLst>
            </a:pPr>
            <a:r>
              <a:rPr lang="zh-CN" altLang="en-US" sz="1600" dirty="0">
                <a:latin typeface="Arial" panose="020B0604020202020204" pitchFamily="34" charset="0"/>
                <a:ea typeface="KaiTi" panose="02010609060101010101" pitchFamily="49" charset="-122"/>
                <a:cs typeface="Arial" panose="020B0604020202020204" pitchFamily="34" charset="0"/>
              </a:rPr>
              <a:t>算法错误、计算和精度问题</a:t>
            </a:r>
            <a:endParaRPr lang="en-US" altLang="zh-CN" sz="1600" dirty="0">
              <a:latin typeface="Arial" panose="020B0604020202020204" pitchFamily="34" charset="0"/>
              <a:ea typeface="KaiTi" panose="02010609060101010101" pitchFamily="49" charset="-122"/>
              <a:cs typeface="Arial" panose="020B0604020202020204" pitchFamily="34" charset="0"/>
            </a:endParaRPr>
          </a:p>
          <a:p>
            <a:pPr marL="541338" indent="-252413" eaLnBrk="0" hangingPunct="0">
              <a:lnSpc>
                <a:spcPct val="130000"/>
              </a:lnSpc>
              <a:spcBef>
                <a:spcPct val="20000"/>
              </a:spcBef>
              <a:buClr>
                <a:schemeClr val="accent1">
                  <a:lumMod val="50000"/>
                </a:schemeClr>
              </a:buClr>
              <a:buSzPct val="90000"/>
              <a:buFont typeface="Wingdings" charset="2"/>
              <a:buChar char="p"/>
              <a:tabLst>
                <a:tab pos="514350" algn="l"/>
              </a:tabLst>
            </a:pPr>
            <a:r>
              <a:rPr lang="zh-CN" altLang="en-US" sz="1600" dirty="0">
                <a:latin typeface="Arial" panose="020B0604020202020204" pitchFamily="34" charset="0"/>
                <a:ea typeface="KaiTi" panose="02010609060101010101" pitchFamily="49" charset="-122"/>
                <a:cs typeface="Arial" panose="020B0604020202020204" pitchFamily="34" charset="0"/>
              </a:rPr>
              <a:t>接口参数传递不匹配</a:t>
            </a:r>
          </a:p>
          <a:p>
            <a:pPr marL="342900" indent="-342900">
              <a:tabLst>
                <a:tab pos="514350" algn="l"/>
              </a:tabLst>
            </a:pPr>
            <a:endParaRPr lang="zh-CN" altLang="en-US" dirty="0">
              <a:latin typeface="Microsoft YaHei" panose="020B0503020204020204" pitchFamily="34" charset="-122"/>
              <a:ea typeface="Microsoft YaHei" panose="020B0503020204020204" pitchFamily="34" charset="-122"/>
            </a:endParaRPr>
          </a:p>
          <a:p>
            <a:pPr marL="342900" indent="-342900">
              <a:buFontTx/>
              <a:buAutoNum type="circleNumDbPlain" startAt="2"/>
              <a:tabLst>
                <a:tab pos="514350" algn="l"/>
              </a:tabLst>
            </a:pPr>
            <a:r>
              <a:rPr lang="zh-CN" altLang="en-US" b="1" dirty="0">
                <a:latin typeface="Microsoft YaHei" panose="020B0503020204020204" pitchFamily="34" charset="-122"/>
                <a:ea typeface="Microsoft YaHei" panose="020B0503020204020204" pitchFamily="34" charset="-122"/>
              </a:rPr>
              <a:t>团队工作</a:t>
            </a:r>
          </a:p>
          <a:p>
            <a:pPr marL="577850" indent="-252413" eaLnBrk="0" hangingPunct="0">
              <a:lnSpc>
                <a:spcPct val="130000"/>
              </a:lnSpc>
              <a:spcBef>
                <a:spcPct val="20000"/>
              </a:spcBef>
              <a:buClr>
                <a:schemeClr val="accent1">
                  <a:lumMod val="50000"/>
                </a:schemeClr>
              </a:buClr>
              <a:buSzPct val="90000"/>
              <a:buFont typeface="Wingdings" charset="2"/>
              <a:buChar char="p"/>
              <a:tabLst>
                <a:tab pos="514350" algn="l"/>
              </a:tabLst>
            </a:pPr>
            <a:r>
              <a:rPr lang="zh-CN" altLang="en-US" sz="1600" dirty="0">
                <a:latin typeface="Arial" panose="020B0604020202020204" pitchFamily="34" charset="0"/>
                <a:ea typeface="KaiTi" panose="02010609060101010101" pitchFamily="49" charset="-122"/>
                <a:cs typeface="Arial" panose="020B0604020202020204" pitchFamily="34" charset="0"/>
              </a:rPr>
              <a:t>沟通不充分，误解</a:t>
            </a:r>
          </a:p>
          <a:p>
            <a:pPr marL="342900" indent="-342900">
              <a:tabLst>
                <a:tab pos="514350" algn="l"/>
              </a:tabLst>
            </a:pPr>
            <a:endParaRPr lang="zh-CN" altLang="en-US" dirty="0">
              <a:latin typeface="Microsoft YaHei" panose="020B0503020204020204" pitchFamily="34" charset="-122"/>
              <a:ea typeface="Microsoft YaHei" panose="020B0503020204020204" pitchFamily="34" charset="-122"/>
            </a:endParaRPr>
          </a:p>
          <a:p>
            <a:pPr marL="342900" indent="-342900">
              <a:buFontTx/>
              <a:buAutoNum type="circleNumDbPlain" startAt="3"/>
              <a:tabLst>
                <a:tab pos="514350" algn="l"/>
              </a:tabLst>
            </a:pPr>
            <a:r>
              <a:rPr lang="zh-CN" altLang="en-US" b="1" dirty="0">
                <a:latin typeface="Microsoft YaHei" panose="020B0503020204020204" pitchFamily="34" charset="-122"/>
                <a:ea typeface="Microsoft YaHei" panose="020B0503020204020204" pitchFamily="34" charset="-122"/>
              </a:rPr>
              <a:t>软件本身</a:t>
            </a:r>
            <a:endParaRPr lang="zh-CN" altLang="en-US" dirty="0">
              <a:latin typeface="Microsoft YaHei" panose="020B0503020204020204" pitchFamily="34" charset="-122"/>
              <a:ea typeface="Microsoft YaHei" panose="020B0503020204020204" pitchFamily="34" charset="-122"/>
            </a:endParaRPr>
          </a:p>
          <a:p>
            <a:pPr marL="541338" indent="-252413" eaLnBrk="0" hangingPunct="0">
              <a:lnSpc>
                <a:spcPct val="130000"/>
              </a:lnSpc>
              <a:spcBef>
                <a:spcPct val="20000"/>
              </a:spcBef>
              <a:buClr>
                <a:schemeClr val="accent1">
                  <a:lumMod val="50000"/>
                </a:schemeClr>
              </a:buClr>
              <a:buSzPct val="90000"/>
              <a:buFont typeface="Wingdings" charset="2"/>
              <a:buChar char="p"/>
              <a:tabLst>
                <a:tab pos="514350" algn="l"/>
              </a:tabLst>
            </a:pPr>
            <a:r>
              <a:rPr lang="zh-CN" altLang="en-US" sz="1600" dirty="0">
                <a:latin typeface="Arial" panose="020B0604020202020204" pitchFamily="34" charset="0"/>
                <a:ea typeface="KaiTi" panose="02010609060101010101" pitchFamily="49" charset="-122"/>
                <a:cs typeface="Arial" panose="020B0604020202020204" pitchFamily="34" charset="0"/>
              </a:rPr>
              <a:t>文档错误、用户使用场合</a:t>
            </a:r>
            <a:r>
              <a:rPr lang="en-US" altLang="zh-CN" sz="1600" dirty="0">
                <a:latin typeface="Arial" panose="020B0604020202020204" pitchFamily="34" charset="0"/>
                <a:ea typeface="KaiTi" panose="02010609060101010101" pitchFamily="49" charset="-122"/>
                <a:cs typeface="Arial" panose="020B0604020202020204" pitchFamily="34" charset="0"/>
              </a:rPr>
              <a:t>(user scenario)</a:t>
            </a:r>
            <a:r>
              <a:rPr lang="zh-CN" altLang="en-US" sz="1600" dirty="0">
                <a:latin typeface="Arial" panose="020B0604020202020204" pitchFamily="34" charset="0"/>
                <a:ea typeface="KaiTi" panose="02010609060101010101" pitchFamily="49" charset="-122"/>
                <a:cs typeface="Arial" panose="020B0604020202020204" pitchFamily="34" charset="0"/>
              </a:rPr>
              <a:t>，</a:t>
            </a:r>
          </a:p>
          <a:p>
            <a:pPr marL="541338" indent="-252413" eaLnBrk="0" hangingPunct="0">
              <a:lnSpc>
                <a:spcPct val="130000"/>
              </a:lnSpc>
              <a:spcBef>
                <a:spcPct val="20000"/>
              </a:spcBef>
              <a:buClr>
                <a:schemeClr val="accent1">
                  <a:lumMod val="50000"/>
                </a:schemeClr>
              </a:buClr>
              <a:buSzPct val="90000"/>
              <a:buFont typeface="Wingdings" charset="2"/>
              <a:buChar char="p"/>
              <a:tabLst>
                <a:tab pos="514350" algn="l"/>
              </a:tabLst>
            </a:pPr>
            <a:r>
              <a:rPr lang="zh-CN" altLang="en-US" sz="1600" dirty="0">
                <a:latin typeface="Arial" panose="020B0604020202020204" pitchFamily="34" charset="0"/>
                <a:ea typeface="KaiTi" panose="02010609060101010101" pitchFamily="49" charset="-122"/>
                <a:cs typeface="Arial" panose="020B0604020202020204" pitchFamily="34" charset="0"/>
              </a:rPr>
              <a:t>时间上不协调、或不一致性所带来的问题</a:t>
            </a:r>
          </a:p>
          <a:p>
            <a:pPr marL="541338" indent="-252413" eaLnBrk="0" hangingPunct="0">
              <a:lnSpc>
                <a:spcPct val="130000"/>
              </a:lnSpc>
              <a:spcBef>
                <a:spcPct val="20000"/>
              </a:spcBef>
              <a:buClr>
                <a:schemeClr val="accent1">
                  <a:lumMod val="50000"/>
                </a:schemeClr>
              </a:buClr>
              <a:buSzPct val="90000"/>
              <a:buFont typeface="Wingdings" charset="2"/>
              <a:buChar char="p"/>
              <a:tabLst>
                <a:tab pos="514350" algn="l"/>
              </a:tabLst>
            </a:pPr>
            <a:r>
              <a:rPr lang="zh-CN" altLang="en-US" sz="1600" dirty="0">
                <a:latin typeface="Arial" panose="020B0604020202020204" pitchFamily="34" charset="0"/>
                <a:ea typeface="KaiTi" panose="02010609060101010101" pitchFamily="49" charset="-122"/>
                <a:cs typeface="Arial" panose="020B0604020202020204" pitchFamily="34" charset="0"/>
              </a:rPr>
              <a:t>系统的自我恢复或数据的异地备份、灾难性恢复等问题</a:t>
            </a:r>
          </a:p>
        </p:txBody>
      </p:sp>
    </p:spTree>
    <p:extLst>
      <p:ext uri="{BB962C8B-B14F-4D97-AF65-F5344CB8AC3E}">
        <p14:creationId xmlns:p14="http://schemas.microsoft.com/office/powerpoint/2010/main" val="9705212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413924" y="261764"/>
            <a:ext cx="3535150" cy="3838896"/>
          </a:xfrm>
        </p:spPr>
        <p:txBody>
          <a:bodyPr>
            <a:noAutofit/>
          </a:bodyPr>
          <a:lstStyle/>
          <a:p>
            <a:pPr marL="171450" indent="-171450" defTabSz="685800">
              <a:lnSpc>
                <a:spcPct val="150000"/>
              </a:lnSpc>
              <a:spcBef>
                <a:spcPts val="750"/>
              </a:spcBef>
              <a:buClr>
                <a:srgbClr val="CFA967"/>
              </a:buClr>
              <a:buSzPct val="100000"/>
              <a:buFont typeface="Arial" panose="020B0604020202020204"/>
              <a:buChar char="•"/>
              <a:defRPr/>
            </a:pPr>
            <a:r>
              <a:rPr kumimoji="1" lang="en-US" altLang="zh-CN" sz="2000" dirty="0">
                <a:solidFill>
                  <a:srgbClr val="202B88"/>
                </a:solidFill>
                <a:latin typeface="微软雅黑" panose="020B0503020204020204" pitchFamily="34" charset="-122"/>
                <a:ea typeface="微软雅黑" panose="020B0503020204020204" pitchFamily="34" charset="-122"/>
              </a:rPr>
              <a:t>2.1 </a:t>
            </a:r>
            <a:r>
              <a:rPr kumimoji="1" lang="zh-CN" altLang="en-US" sz="2000" dirty="0">
                <a:solidFill>
                  <a:srgbClr val="202B88"/>
                </a:solidFill>
                <a:latin typeface="微软雅黑" panose="020B0503020204020204" pitchFamily="34" charset="-122"/>
                <a:ea typeface="微软雅黑" panose="020B0503020204020204" pitchFamily="34" charset="-122"/>
              </a:rPr>
              <a:t>软件缺陷</a:t>
            </a:r>
          </a:p>
          <a:p>
            <a:pPr marL="171450" indent="-171450" defTabSz="685800">
              <a:lnSpc>
                <a:spcPct val="150000"/>
              </a:lnSpc>
              <a:spcBef>
                <a:spcPts val="750"/>
              </a:spcBef>
              <a:buClr>
                <a:srgbClr val="CFA967"/>
              </a:buClr>
              <a:buSzPct val="100000"/>
              <a:buFont typeface="Arial" panose="020B0604020202020204"/>
              <a:buChar char="•"/>
              <a:defRPr/>
            </a:pPr>
            <a:r>
              <a:rPr kumimoji="1" lang="en-US" altLang="zh-CN" sz="2000" dirty="0">
                <a:solidFill>
                  <a:srgbClr val="202B88"/>
                </a:solidFill>
                <a:latin typeface="微软雅黑" panose="020B0503020204020204" pitchFamily="34" charset="-122"/>
                <a:ea typeface="微软雅黑" panose="020B0503020204020204" pitchFamily="34" charset="-122"/>
              </a:rPr>
              <a:t>2.2 </a:t>
            </a:r>
            <a:r>
              <a:rPr kumimoji="1" lang="zh-CN" altLang="en-US" sz="2000" dirty="0">
                <a:solidFill>
                  <a:srgbClr val="202B88"/>
                </a:solidFill>
                <a:latin typeface="微软雅黑" panose="020B0503020204020204" pitchFamily="34" charset="-122"/>
                <a:ea typeface="微软雅黑" panose="020B0503020204020204" pitchFamily="34" charset="-122"/>
              </a:rPr>
              <a:t>软件测试的分类</a:t>
            </a:r>
          </a:p>
          <a:p>
            <a:pPr marL="171450" indent="-171450" defTabSz="685800">
              <a:lnSpc>
                <a:spcPct val="150000"/>
              </a:lnSpc>
              <a:spcBef>
                <a:spcPts val="750"/>
              </a:spcBef>
              <a:buClr>
                <a:srgbClr val="CFA967"/>
              </a:buClr>
              <a:buSzPct val="100000"/>
              <a:buFont typeface="Arial" panose="020B0604020202020204"/>
              <a:buChar char="•"/>
              <a:defRPr/>
            </a:pPr>
            <a:r>
              <a:rPr kumimoji="1" lang="en-US" altLang="zh-CN" sz="2000" dirty="0">
                <a:solidFill>
                  <a:srgbClr val="202B88"/>
                </a:solidFill>
                <a:latin typeface="微软雅黑" panose="020B0503020204020204" pitchFamily="34" charset="-122"/>
                <a:ea typeface="微软雅黑" panose="020B0503020204020204" pitchFamily="34" charset="-122"/>
              </a:rPr>
              <a:t>2.3 </a:t>
            </a:r>
            <a:r>
              <a:rPr kumimoji="1" lang="zh-CN" altLang="en-US" sz="2000" dirty="0">
                <a:solidFill>
                  <a:srgbClr val="202B88"/>
                </a:solidFill>
                <a:latin typeface="微软雅黑" panose="020B0503020204020204" pitchFamily="34" charset="-122"/>
                <a:ea typeface="微软雅黑" panose="020B0503020204020204" pitchFamily="34" charset="-122"/>
              </a:rPr>
              <a:t>静态测试与动态测试</a:t>
            </a:r>
            <a:endParaRPr kumimoji="1" lang="en-US" altLang="zh-CN" sz="2000" dirty="0">
              <a:solidFill>
                <a:srgbClr val="202B88"/>
              </a:solidFill>
              <a:latin typeface="微软雅黑" panose="020B0503020204020204" pitchFamily="34" charset="-122"/>
              <a:ea typeface="微软雅黑" panose="020B0503020204020204" pitchFamily="34" charset="-122"/>
            </a:endParaRPr>
          </a:p>
          <a:p>
            <a:pPr marL="171450" indent="-171450" defTabSz="685800">
              <a:lnSpc>
                <a:spcPct val="150000"/>
              </a:lnSpc>
              <a:spcBef>
                <a:spcPts val="750"/>
              </a:spcBef>
              <a:buClr>
                <a:srgbClr val="CFA967"/>
              </a:buClr>
              <a:buSzPct val="100000"/>
              <a:buFont typeface="Arial" panose="020B0604020202020204"/>
              <a:buChar char="•"/>
              <a:defRPr/>
            </a:pPr>
            <a:r>
              <a:rPr kumimoji="1" lang="en-US" altLang="zh-CN" sz="2000" dirty="0">
                <a:solidFill>
                  <a:srgbClr val="202B88"/>
                </a:solidFill>
                <a:latin typeface="微软雅黑" panose="020B0503020204020204" pitchFamily="34" charset="-122"/>
                <a:ea typeface="微软雅黑" panose="020B0503020204020204" pitchFamily="34" charset="-122"/>
              </a:rPr>
              <a:t>2.4 </a:t>
            </a:r>
            <a:r>
              <a:rPr kumimoji="1" lang="zh-CN" altLang="en-US" sz="2000" dirty="0">
                <a:solidFill>
                  <a:srgbClr val="202B88"/>
                </a:solidFill>
                <a:latin typeface="微软雅黑" panose="020B0503020204020204" pitchFamily="34" charset="-122"/>
                <a:ea typeface="微软雅黑" panose="020B0503020204020204" pitchFamily="34" charset="-122"/>
              </a:rPr>
              <a:t>主动测试与被动测试</a:t>
            </a:r>
            <a:endParaRPr kumimoji="1" lang="en-US" altLang="zh-CN" sz="2000" dirty="0">
              <a:solidFill>
                <a:srgbClr val="202B88"/>
              </a:solidFill>
              <a:latin typeface="微软雅黑" panose="020B0503020204020204" pitchFamily="34" charset="-122"/>
              <a:ea typeface="微软雅黑" panose="020B0503020204020204" pitchFamily="34" charset="-122"/>
            </a:endParaRPr>
          </a:p>
          <a:p>
            <a:pPr marL="171450" indent="-171450" defTabSz="685800">
              <a:lnSpc>
                <a:spcPct val="150000"/>
              </a:lnSpc>
              <a:spcBef>
                <a:spcPts val="750"/>
              </a:spcBef>
              <a:buClr>
                <a:srgbClr val="CFA967"/>
              </a:buClr>
              <a:buSzPct val="100000"/>
              <a:buFont typeface="Arial" panose="020B0604020202020204"/>
              <a:buChar char="•"/>
              <a:defRPr/>
            </a:pPr>
            <a:r>
              <a:rPr kumimoji="1" lang="en-US" altLang="zh-CN" sz="2000" dirty="0">
                <a:solidFill>
                  <a:srgbClr val="202B88"/>
                </a:solidFill>
                <a:latin typeface="微软雅黑" panose="020B0503020204020204" pitchFamily="34" charset="-122"/>
                <a:ea typeface="微软雅黑" panose="020B0503020204020204" pitchFamily="34" charset="-122"/>
              </a:rPr>
              <a:t>2.5 </a:t>
            </a:r>
            <a:r>
              <a:rPr kumimoji="1" lang="zh-CN" altLang="en-US" sz="2000" dirty="0">
                <a:solidFill>
                  <a:srgbClr val="202B88"/>
                </a:solidFill>
                <a:latin typeface="微软雅黑" panose="020B0503020204020204" pitchFamily="34" charset="-122"/>
                <a:ea typeface="微软雅黑" panose="020B0503020204020204" pitchFamily="34" charset="-122"/>
              </a:rPr>
              <a:t>黑盒测试与白盒测试</a:t>
            </a:r>
            <a:endParaRPr kumimoji="1" lang="en-US" altLang="zh-CN" sz="2000" dirty="0">
              <a:solidFill>
                <a:srgbClr val="202B88"/>
              </a:solidFill>
              <a:latin typeface="微软雅黑" panose="020B0503020204020204" pitchFamily="34" charset="-122"/>
              <a:ea typeface="微软雅黑" panose="020B0503020204020204" pitchFamily="34" charset="-122"/>
            </a:endParaRPr>
          </a:p>
          <a:p>
            <a:pPr marL="171450" indent="-171450" defTabSz="685800">
              <a:lnSpc>
                <a:spcPct val="150000"/>
              </a:lnSpc>
              <a:spcBef>
                <a:spcPts val="750"/>
              </a:spcBef>
              <a:buClr>
                <a:srgbClr val="CFA967"/>
              </a:buClr>
              <a:buSzPct val="100000"/>
              <a:buFont typeface="Arial" panose="020B0604020202020204"/>
              <a:buChar char="•"/>
              <a:defRPr/>
            </a:pPr>
            <a:r>
              <a:rPr kumimoji="1" lang="en-US" altLang="zh-CN" sz="2000" dirty="0">
                <a:solidFill>
                  <a:srgbClr val="202B88"/>
                </a:solidFill>
                <a:latin typeface="微软雅黑" panose="020B0503020204020204" pitchFamily="34" charset="-122"/>
                <a:ea typeface="微软雅黑" panose="020B0503020204020204" pitchFamily="34" charset="-122"/>
              </a:rPr>
              <a:t>2.6 </a:t>
            </a:r>
            <a:r>
              <a:rPr kumimoji="1" lang="zh-CN" altLang="en-US" sz="2000" dirty="0">
                <a:solidFill>
                  <a:srgbClr val="202B88"/>
                </a:solidFill>
                <a:latin typeface="微软雅黑" panose="020B0503020204020204" pitchFamily="34" charset="-122"/>
                <a:ea typeface="微软雅黑" panose="020B0503020204020204" pitchFamily="34" charset="-122"/>
              </a:rPr>
              <a:t>软件测试层次</a:t>
            </a:r>
          </a:p>
          <a:p>
            <a:pPr marL="171450" indent="-171450" defTabSz="685800">
              <a:lnSpc>
                <a:spcPct val="150000"/>
              </a:lnSpc>
              <a:spcBef>
                <a:spcPts val="750"/>
              </a:spcBef>
              <a:buClr>
                <a:srgbClr val="CFA967"/>
              </a:buClr>
              <a:buSzPct val="100000"/>
              <a:buFont typeface="Arial" panose="020B0604020202020204"/>
              <a:buChar char="•"/>
              <a:defRPr/>
            </a:pPr>
            <a:r>
              <a:rPr kumimoji="1" lang="en-US" altLang="zh-CN" sz="2000" dirty="0">
                <a:solidFill>
                  <a:srgbClr val="202B88"/>
                </a:solidFill>
                <a:latin typeface="微软雅黑" panose="020B0503020204020204" pitchFamily="34" charset="-122"/>
                <a:ea typeface="微软雅黑" panose="020B0503020204020204" pitchFamily="34" charset="-122"/>
              </a:rPr>
              <a:t>2.7 </a:t>
            </a:r>
            <a:r>
              <a:rPr kumimoji="1" lang="zh-CN" altLang="en-US" sz="2000" dirty="0">
                <a:solidFill>
                  <a:srgbClr val="202B88"/>
                </a:solidFill>
                <a:latin typeface="微软雅黑" panose="020B0503020204020204" pitchFamily="34" charset="-122"/>
                <a:ea typeface="微软雅黑" panose="020B0503020204020204" pitchFamily="34" charset="-122"/>
              </a:rPr>
              <a:t>软件测试工作范畴</a:t>
            </a:r>
            <a:endParaRPr kumimoji="1" lang="en-US" altLang="zh-CN" sz="2000" dirty="0">
              <a:solidFill>
                <a:srgbClr val="202B88"/>
              </a:solidFill>
              <a:latin typeface="微软雅黑" panose="020B0503020204020204" pitchFamily="34" charset="-122"/>
              <a:ea typeface="微软雅黑" panose="020B0503020204020204" pitchFamily="34" charset="-122"/>
            </a:endParaRPr>
          </a:p>
        </p:txBody>
      </p:sp>
      <p:sp>
        <p:nvSpPr>
          <p:cNvPr id="3" name="文本框 2">
            <a:extLst>
              <a:ext uri="{FF2B5EF4-FFF2-40B4-BE49-F238E27FC236}">
                <a16:creationId xmlns:a16="http://schemas.microsoft.com/office/drawing/2014/main" id="{50110840-6D7E-4195-22F8-C4297CDC7B63}"/>
              </a:ext>
            </a:extLst>
          </p:cNvPr>
          <p:cNvSpPr txBox="1"/>
          <p:nvPr/>
        </p:nvSpPr>
        <p:spPr>
          <a:xfrm>
            <a:off x="79264" y="4543182"/>
            <a:ext cx="2669320" cy="338554"/>
          </a:xfrm>
          <a:prstGeom prst="rect">
            <a:avLst/>
          </a:prstGeom>
          <a:noFill/>
        </p:spPr>
        <p:txBody>
          <a:bodyPr wrap="none" rtlCol="0">
            <a:spAutoFit/>
          </a:bodyPr>
          <a:lstStyle/>
          <a:p>
            <a:r>
              <a:rPr kumimoji="1" lang="zh-CN" altLang="en-US" sz="1600" dirty="0">
                <a:solidFill>
                  <a:schemeClr val="bg1">
                    <a:lumMod val="65000"/>
                  </a:schemeClr>
                </a:solidFill>
              </a:rPr>
              <a:t>版权所有</a:t>
            </a:r>
            <a:r>
              <a:rPr kumimoji="1" lang="en-US" altLang="zh-CN" sz="1600" dirty="0">
                <a:solidFill>
                  <a:schemeClr val="bg1">
                    <a:lumMod val="65000"/>
                  </a:schemeClr>
                </a:solidFill>
              </a:rPr>
              <a:t>©️</a:t>
            </a:r>
            <a:r>
              <a:rPr kumimoji="1" lang="zh-CN" altLang="en-US" sz="1600" dirty="0">
                <a:solidFill>
                  <a:schemeClr val="bg1">
                    <a:lumMod val="65000"/>
                  </a:schemeClr>
                </a:solidFill>
              </a:rPr>
              <a:t> 仅限于教学使用</a:t>
            </a:r>
          </a:p>
        </p:txBody>
      </p:sp>
    </p:spTree>
  </p:cSld>
  <p:clrMapOvr>
    <a:masterClrMapping/>
  </p:clrMapOvr>
  <p:transition spd="slow">
    <p:wipe dir="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2"/>
          <p:cNvSpPr>
            <a:spLocks noGrp="1" noChangeArrowheads="1"/>
          </p:cNvSpPr>
          <p:nvPr>
            <p:ph type="title"/>
          </p:nvPr>
        </p:nvSpPr>
        <p:spPr>
          <a:xfrm>
            <a:off x="547808" y="233772"/>
            <a:ext cx="4548188" cy="571500"/>
          </a:xfrm>
        </p:spPr>
        <p:txBody>
          <a:bodyPr>
            <a:normAutofit/>
          </a:bodyPr>
          <a:lstStyle/>
          <a:p>
            <a:r>
              <a:rPr lang="en-US" altLang="zh-CN" dirty="0">
                <a:latin typeface="微软雅黑" panose="020B0503020204020204" pitchFamily="34" charset="-122"/>
                <a:ea typeface="微软雅黑" panose="020B0503020204020204" pitchFamily="34" charset="-122"/>
              </a:rPr>
              <a:t>2.1.5</a:t>
            </a:r>
            <a:r>
              <a:rPr lang="zh-CN" altLang="en-US" dirty="0">
                <a:latin typeface="微软雅黑" panose="020B0503020204020204" pitchFamily="34" charset="-122"/>
                <a:ea typeface="微软雅黑" panose="020B0503020204020204" pitchFamily="34" charset="-122"/>
              </a:rPr>
              <a:t> 软件缺陷的构成 </a:t>
            </a:r>
          </a:p>
        </p:txBody>
      </p:sp>
      <p:sp>
        <p:nvSpPr>
          <p:cNvPr id="5" name="文本框 4">
            <a:extLst>
              <a:ext uri="{FF2B5EF4-FFF2-40B4-BE49-F238E27FC236}">
                <a16:creationId xmlns:a16="http://schemas.microsoft.com/office/drawing/2014/main" id="{3881D857-B7FC-D20D-C936-2EE8EDF1DD5E}"/>
              </a:ext>
            </a:extLst>
          </p:cNvPr>
          <p:cNvSpPr txBox="1"/>
          <p:nvPr/>
        </p:nvSpPr>
        <p:spPr>
          <a:xfrm>
            <a:off x="0" y="4177414"/>
            <a:ext cx="3599986" cy="646331"/>
          </a:xfrm>
          <a:prstGeom prst="rect">
            <a:avLst/>
          </a:prstGeom>
          <a:noFill/>
        </p:spPr>
        <p:txBody>
          <a:bodyPr wrap="square">
            <a:spAutoFit/>
          </a:bodyPr>
          <a:lstStyle/>
          <a:p>
            <a:pPr algn="l"/>
            <a:r>
              <a:rPr lang="en" altLang="zh-CN" sz="1200" b="0" i="0" dirty="0">
                <a:solidFill>
                  <a:srgbClr val="111111"/>
                </a:solidFill>
                <a:effectLst/>
                <a:latin typeface="Roboto" panose="02000000000000000000" pitchFamily="2" charset="0"/>
              </a:rPr>
              <a:t>Requirements-based testing process in practice</a:t>
            </a:r>
          </a:p>
          <a:p>
            <a:pPr algn="l"/>
            <a:r>
              <a:rPr lang="en" altLang="zh-CN" sz="1200" b="0" i="0" dirty="0">
                <a:solidFill>
                  <a:srgbClr val="111111"/>
                </a:solidFill>
                <a:effectLst/>
                <a:latin typeface="var(--nova-font-family-sans-serif)"/>
              </a:rPr>
              <a:t>January 2010</a:t>
            </a:r>
            <a:r>
              <a:rPr lang="zh-CN" altLang="en-US" sz="1200" b="0" i="0" dirty="0">
                <a:solidFill>
                  <a:srgbClr val="111111"/>
                </a:solidFill>
                <a:effectLst/>
                <a:latin typeface="var(--nova-font-family-sans-serif)"/>
              </a:rPr>
              <a:t>，</a:t>
            </a:r>
            <a:r>
              <a:rPr lang="en" altLang="zh-CN" sz="1200" b="0" i="0" u="sng" dirty="0">
                <a:solidFill>
                  <a:srgbClr val="111111"/>
                </a:solidFill>
                <a:effectLst/>
                <a:latin typeface="inherit"/>
                <a:hlinkClick r:id="rId3"/>
              </a:rPr>
              <a:t>International Journal of Industrial Engineering and Management</a:t>
            </a:r>
            <a:r>
              <a:rPr lang="en" altLang="zh-CN" sz="1200" b="0" i="0" dirty="0">
                <a:solidFill>
                  <a:srgbClr val="111111"/>
                </a:solidFill>
                <a:effectLst/>
                <a:latin typeface="var(--nova-font-family-sans-serif)"/>
              </a:rPr>
              <a:t> 1(4):155-161</a:t>
            </a:r>
          </a:p>
        </p:txBody>
      </p:sp>
      <p:pic>
        <p:nvPicPr>
          <p:cNvPr id="7" name="图片 6">
            <a:extLst>
              <a:ext uri="{FF2B5EF4-FFF2-40B4-BE49-F238E27FC236}">
                <a16:creationId xmlns:a16="http://schemas.microsoft.com/office/drawing/2014/main" id="{520DAF17-2B75-885B-7F2D-01935EC797D6}"/>
              </a:ext>
            </a:extLst>
          </p:cNvPr>
          <p:cNvPicPr>
            <a:picLocks noChangeAspect="1"/>
          </p:cNvPicPr>
          <p:nvPr/>
        </p:nvPicPr>
        <p:blipFill>
          <a:blip r:embed="rId4"/>
          <a:stretch>
            <a:fillRect/>
          </a:stretch>
        </p:blipFill>
        <p:spPr>
          <a:xfrm>
            <a:off x="65988" y="1222485"/>
            <a:ext cx="3399296" cy="2916746"/>
          </a:xfrm>
          <a:prstGeom prst="rect">
            <a:avLst/>
          </a:prstGeom>
          <a:ln>
            <a:solidFill>
              <a:schemeClr val="accent2">
                <a:lumMod val="60000"/>
                <a:lumOff val="40000"/>
              </a:schemeClr>
            </a:solidFill>
          </a:ln>
        </p:spPr>
      </p:pic>
      <p:pic>
        <p:nvPicPr>
          <p:cNvPr id="10" name="图片 9">
            <a:extLst>
              <a:ext uri="{FF2B5EF4-FFF2-40B4-BE49-F238E27FC236}">
                <a16:creationId xmlns:a16="http://schemas.microsoft.com/office/drawing/2014/main" id="{AF54A9B5-7576-91FF-58F0-A830C863EDD4}"/>
              </a:ext>
            </a:extLst>
          </p:cNvPr>
          <p:cNvPicPr>
            <a:picLocks noChangeAspect="1"/>
          </p:cNvPicPr>
          <p:nvPr/>
        </p:nvPicPr>
        <p:blipFill>
          <a:blip r:embed="rId5"/>
          <a:stretch>
            <a:fillRect/>
          </a:stretch>
        </p:blipFill>
        <p:spPr>
          <a:xfrm>
            <a:off x="3661015" y="1331594"/>
            <a:ext cx="5505254" cy="2698529"/>
          </a:xfrm>
          <a:prstGeom prst="rect">
            <a:avLst/>
          </a:prstGeom>
          <a:ln>
            <a:solidFill>
              <a:schemeClr val="accent2">
                <a:lumMod val="60000"/>
                <a:lumOff val="40000"/>
              </a:schemeClr>
            </a:solidFill>
          </a:ln>
        </p:spPr>
      </p:pic>
      <p:sp>
        <p:nvSpPr>
          <p:cNvPr id="12" name="文本框 11">
            <a:extLst>
              <a:ext uri="{FF2B5EF4-FFF2-40B4-BE49-F238E27FC236}">
                <a16:creationId xmlns:a16="http://schemas.microsoft.com/office/drawing/2014/main" id="{CFD05674-8E90-93B8-00A1-4DBC5B135C8A}"/>
              </a:ext>
            </a:extLst>
          </p:cNvPr>
          <p:cNvSpPr txBox="1"/>
          <p:nvPr/>
        </p:nvSpPr>
        <p:spPr>
          <a:xfrm>
            <a:off x="4421172" y="4030123"/>
            <a:ext cx="4656840" cy="276999"/>
          </a:xfrm>
          <a:prstGeom prst="rect">
            <a:avLst/>
          </a:prstGeom>
          <a:noFill/>
        </p:spPr>
        <p:txBody>
          <a:bodyPr wrap="square">
            <a:spAutoFit/>
          </a:bodyPr>
          <a:lstStyle/>
          <a:p>
            <a:r>
              <a:rPr lang="zh-CN" altLang="en-US" sz="1200" dirty="0"/>
              <a:t>https://www.scopemaster.com/blog/root-causes-of-software-bugs/</a:t>
            </a:r>
          </a:p>
        </p:txBody>
      </p:sp>
    </p:spTree>
    <p:extLst>
      <p:ext uri="{BB962C8B-B14F-4D97-AF65-F5344CB8AC3E}">
        <p14:creationId xmlns:p14="http://schemas.microsoft.com/office/powerpoint/2010/main" val="22741622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525430" y="293736"/>
            <a:ext cx="4968534" cy="506016"/>
          </a:xfrm>
        </p:spPr>
        <p:txBody>
          <a:bodyPr>
            <a:normAutofit/>
          </a:bodyPr>
          <a:lstStyle/>
          <a:p>
            <a:r>
              <a:rPr lang="zh-CN" altLang="en-US" dirty="0">
                <a:latin typeface="微软雅黑" panose="020B0503020204020204" pitchFamily="34" charset="-122"/>
                <a:ea typeface="微软雅黑" panose="020B0503020204020204" pitchFamily="34" charset="-122"/>
              </a:rPr>
              <a:t>软件缺陷在不同阶段的分布 </a:t>
            </a:r>
          </a:p>
        </p:txBody>
      </p:sp>
      <p:pic>
        <p:nvPicPr>
          <p:cNvPr id="19459" name="Picture 3" descr="图2-5%20%20软件缺陷在不同阶段的分布图"/>
          <p:cNvPicPr>
            <a:picLocks noGrp="1" noChangeAspect="1" noChangeArrowheads="1"/>
          </p:cNvPicPr>
          <p:nvPr>
            <p:ph idx="1"/>
          </p:nvPr>
        </p:nvPicPr>
        <p:blipFill>
          <a:blip r:embed="rId3" cstate="print"/>
          <a:srcRect/>
          <a:stretch>
            <a:fillRect/>
          </a:stretch>
        </p:blipFill>
        <p:spPr>
          <a:xfrm>
            <a:off x="1611983" y="910497"/>
            <a:ext cx="5288437" cy="3096058"/>
          </a:xfrm>
          <a:noFill/>
        </p:spPr>
      </p:pic>
      <p:sp>
        <p:nvSpPr>
          <p:cNvPr id="19461" name="Rectangle 5"/>
          <p:cNvSpPr>
            <a:spLocks noChangeArrowheads="1"/>
          </p:cNvSpPr>
          <p:nvPr/>
        </p:nvSpPr>
        <p:spPr bwMode="auto">
          <a:xfrm>
            <a:off x="1740516" y="4117300"/>
            <a:ext cx="5159904" cy="741229"/>
          </a:xfrm>
          <a:prstGeom prst="rect">
            <a:avLst/>
          </a:prstGeom>
          <a:noFill/>
          <a:ln w="9525">
            <a:noFill/>
            <a:miter lim="800000"/>
            <a:headEnd/>
            <a:tailEnd/>
          </a:ln>
        </p:spPr>
        <p:txBody>
          <a:bodyPr wrap="square" lIns="0" tIns="0" rIns="0" bIns="0">
            <a:spAutoFit/>
          </a:bodyPr>
          <a:lstStyle/>
          <a:p>
            <a:pPr>
              <a:lnSpc>
                <a:spcPct val="120000"/>
              </a:lnSpc>
            </a:pPr>
            <a:r>
              <a:rPr lang="zh-CN" altLang="en-US" sz="1400" dirty="0">
                <a:solidFill>
                  <a:schemeClr val="accent5">
                    <a:lumMod val="75000"/>
                  </a:schemeClr>
                </a:solidFill>
                <a:latin typeface="SimSun" panose="02010600030101010101" pitchFamily="2" charset="-122"/>
                <a:ea typeface="SimSun" panose="02010600030101010101" pitchFamily="2" charset="-122"/>
              </a:rPr>
              <a:t>在真正的程序测试之前，通过审查、评审会可以发现更多的缺陷。</a:t>
            </a:r>
          </a:p>
          <a:p>
            <a:pPr>
              <a:lnSpc>
                <a:spcPct val="120000"/>
              </a:lnSpc>
            </a:pPr>
            <a:r>
              <a:rPr lang="zh-CN" altLang="en-US" sz="1400" dirty="0">
                <a:solidFill>
                  <a:schemeClr val="accent5">
                    <a:lumMod val="75000"/>
                  </a:schemeClr>
                </a:solidFill>
                <a:latin typeface="SimSun" panose="02010600030101010101" pitchFamily="2" charset="-122"/>
                <a:ea typeface="SimSun" panose="02010600030101010101" pitchFamily="2" charset="-122"/>
              </a:rPr>
              <a:t>需求的缺陷会在需求评审、设计、编码、测试等过程中会逐步发现，很能在需求分析一个阶段发现</a:t>
            </a:r>
          </a:p>
        </p:txBody>
      </p:sp>
    </p:spTree>
    <p:extLst>
      <p:ext uri="{BB962C8B-B14F-4D97-AF65-F5344CB8AC3E}">
        <p14:creationId xmlns:p14="http://schemas.microsoft.com/office/powerpoint/2010/main" val="109750569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41B237CC-FEF7-D444-C817-6D0F2B1CCA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31688" y="673698"/>
            <a:ext cx="5461016" cy="3796104"/>
          </a:xfrm>
          <a:prstGeom prst="rect">
            <a:avLst/>
          </a:prstGeom>
        </p:spPr>
      </p:pic>
      <p:sp>
        <p:nvSpPr>
          <p:cNvPr id="20482" name="Rectangle 2"/>
          <p:cNvSpPr>
            <a:spLocks noGrp="1" noChangeArrowheads="1"/>
          </p:cNvSpPr>
          <p:nvPr>
            <p:ph type="title"/>
          </p:nvPr>
        </p:nvSpPr>
        <p:spPr>
          <a:xfrm>
            <a:off x="543845" y="223767"/>
            <a:ext cx="4028155" cy="659606"/>
          </a:xfrm>
        </p:spPr>
        <p:txBody>
          <a:bodyPr>
            <a:normAutofit fontScale="90000"/>
          </a:bodyPr>
          <a:lstStyle/>
          <a:p>
            <a:r>
              <a:rPr lang="en-US" altLang="zh-CN" dirty="0">
                <a:latin typeface="微软雅黑" panose="020B0503020204020204" pitchFamily="34" charset="-122"/>
                <a:ea typeface="微软雅黑" panose="020B0503020204020204" pitchFamily="34" charset="-122"/>
              </a:rPr>
              <a:t>2.1.6</a:t>
            </a:r>
            <a:r>
              <a:rPr lang="zh-CN" altLang="en-US" dirty="0">
                <a:latin typeface="微软雅黑" panose="020B0503020204020204" pitchFamily="34" charset="-122"/>
                <a:ea typeface="微软雅黑" panose="020B0503020204020204" pitchFamily="34" charset="-122"/>
              </a:rPr>
              <a:t> 修复软件缺陷的成本</a:t>
            </a:r>
          </a:p>
        </p:txBody>
      </p:sp>
      <p:sp>
        <p:nvSpPr>
          <p:cNvPr id="3" name="文本框 2">
            <a:extLst>
              <a:ext uri="{FF2B5EF4-FFF2-40B4-BE49-F238E27FC236}">
                <a16:creationId xmlns:a16="http://schemas.microsoft.com/office/drawing/2014/main" id="{E1C83EA4-0EC2-CBB7-3441-1AF083E50448}"/>
              </a:ext>
            </a:extLst>
          </p:cNvPr>
          <p:cNvSpPr txBox="1"/>
          <p:nvPr/>
        </p:nvSpPr>
        <p:spPr>
          <a:xfrm>
            <a:off x="565957" y="963972"/>
            <a:ext cx="5006435" cy="874407"/>
          </a:xfrm>
          <a:prstGeom prst="rect">
            <a:avLst/>
          </a:prstGeom>
          <a:noFill/>
        </p:spPr>
        <p:txBody>
          <a:bodyPr wrap="none" rtlCol="0">
            <a:spAutoFit/>
          </a:bodyPr>
          <a:lstStyle/>
          <a:p>
            <a:pPr>
              <a:lnSpc>
                <a:spcPct val="150000"/>
              </a:lnSpc>
            </a:pPr>
            <a:r>
              <a:rPr kumimoji="1" lang="zh-CN" altLang="en-US" dirty="0">
                <a:solidFill>
                  <a:schemeClr val="accent2">
                    <a:lumMod val="75000"/>
                  </a:schemeClr>
                </a:solidFill>
                <a:latin typeface="Microsoft YaHei" panose="020B0503020204020204" pitchFamily="34" charset="-122"/>
                <a:ea typeface="Microsoft YaHei" panose="020B0503020204020204" pitchFamily="34" charset="-122"/>
              </a:rPr>
              <a:t>缺陷带来的成本被称为“劣质成本（</a:t>
            </a:r>
            <a:r>
              <a:rPr kumimoji="1" lang="en-US" altLang="zh-CN" dirty="0">
                <a:solidFill>
                  <a:schemeClr val="accent2">
                    <a:lumMod val="75000"/>
                  </a:schemeClr>
                </a:solidFill>
                <a:latin typeface="Microsoft YaHei" panose="020B0503020204020204" pitchFamily="34" charset="-122"/>
                <a:ea typeface="Microsoft YaHei" panose="020B0503020204020204" pitchFamily="34" charset="-122"/>
              </a:rPr>
              <a:t>COPQ</a:t>
            </a:r>
            <a:r>
              <a:rPr kumimoji="1" lang="zh-CN" altLang="en-US" dirty="0">
                <a:solidFill>
                  <a:schemeClr val="accent2">
                    <a:lumMod val="75000"/>
                  </a:schemeClr>
                </a:solidFill>
                <a:latin typeface="Microsoft YaHei" panose="020B0503020204020204" pitchFamily="34" charset="-122"/>
                <a:ea typeface="Microsoft YaHei" panose="020B0503020204020204" pitchFamily="34" charset="-122"/>
              </a:rPr>
              <a:t>）”</a:t>
            </a:r>
            <a:endParaRPr kumimoji="1" lang="en-US" altLang="zh-CN" dirty="0">
              <a:solidFill>
                <a:schemeClr val="accent2">
                  <a:lumMod val="75000"/>
                </a:schemeClr>
              </a:solidFill>
              <a:latin typeface="Microsoft YaHei" panose="020B0503020204020204" pitchFamily="34" charset="-122"/>
              <a:ea typeface="Microsoft YaHei" panose="020B0503020204020204" pitchFamily="34" charset="-122"/>
            </a:endParaRPr>
          </a:p>
          <a:p>
            <a:pPr>
              <a:lnSpc>
                <a:spcPct val="150000"/>
              </a:lnSpc>
            </a:pPr>
            <a:r>
              <a:rPr kumimoji="1" lang="zh-CN" altLang="en-US" dirty="0">
                <a:solidFill>
                  <a:schemeClr val="accent2">
                    <a:lumMod val="75000"/>
                  </a:schemeClr>
                </a:solidFill>
                <a:latin typeface="Microsoft YaHei" panose="020B0503020204020204" pitchFamily="34" charset="-122"/>
                <a:ea typeface="Microsoft YaHei" panose="020B0503020204020204" pitchFamily="34" charset="-122"/>
              </a:rPr>
              <a:t>非线性增长，不及时处理所带来的成本很高</a:t>
            </a:r>
          </a:p>
        </p:txBody>
      </p:sp>
    </p:spTree>
    <p:extLst>
      <p:ext uri="{BB962C8B-B14F-4D97-AF65-F5344CB8AC3E}">
        <p14:creationId xmlns:p14="http://schemas.microsoft.com/office/powerpoint/2010/main" val="5473435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D2DAB903-112D-32B5-A8C7-017A1E0A0CCC}"/>
              </a:ext>
            </a:extLst>
          </p:cNvPr>
          <p:cNvPicPr>
            <a:picLocks noChangeAspect="1"/>
          </p:cNvPicPr>
          <p:nvPr/>
        </p:nvPicPr>
        <p:blipFill>
          <a:blip r:embed="rId3">
            <a:duotone>
              <a:schemeClr val="accent1">
                <a:shade val="45000"/>
                <a:satMod val="135000"/>
              </a:schemeClr>
              <a:prstClr val="white"/>
            </a:duotone>
          </a:blip>
          <a:stretch>
            <a:fillRect/>
          </a:stretch>
        </p:blipFill>
        <p:spPr>
          <a:xfrm>
            <a:off x="-1" y="-29046"/>
            <a:ext cx="9144001" cy="4267806"/>
          </a:xfrm>
          <a:prstGeom prst="rect">
            <a:avLst/>
          </a:prstGeom>
        </p:spPr>
      </p:pic>
      <p:sp>
        <p:nvSpPr>
          <p:cNvPr id="2" name="标题 1"/>
          <p:cNvSpPr>
            <a:spLocks noGrp="1"/>
          </p:cNvSpPr>
          <p:nvPr>
            <p:ph type="title"/>
          </p:nvPr>
        </p:nvSpPr>
        <p:spPr>
          <a:xfrm>
            <a:off x="1007982" y="937094"/>
            <a:ext cx="7128035" cy="895350"/>
          </a:xfrm>
        </p:spPr>
        <p:txBody>
          <a:bodyPr>
            <a:normAutofit/>
          </a:bodyPr>
          <a:lstStyle/>
          <a:p>
            <a:r>
              <a:rPr lang="en-US" altLang="zh-CN" sz="4800" b="1" dirty="0">
                <a:solidFill>
                  <a:schemeClr val="accent2">
                    <a:lumMod val="75000"/>
                  </a:schemeClr>
                </a:solidFill>
              </a:rPr>
              <a:t>2.2</a:t>
            </a:r>
            <a:r>
              <a:rPr lang="zh-CN" altLang="en-US" sz="4800" b="1" dirty="0">
                <a:solidFill>
                  <a:schemeClr val="accent2">
                    <a:lumMod val="75000"/>
                  </a:schemeClr>
                </a:solidFill>
              </a:rPr>
              <a:t> 软件测试的分类</a:t>
            </a:r>
          </a:p>
        </p:txBody>
      </p:sp>
    </p:spTree>
    <p:extLst>
      <p:ext uri="{BB962C8B-B14F-4D97-AF65-F5344CB8AC3E}">
        <p14:creationId xmlns:p14="http://schemas.microsoft.com/office/powerpoint/2010/main" val="1570941521"/>
      </p:ext>
    </p:extLst>
  </p:cSld>
  <p:clrMapOvr>
    <a:masterClrMapping/>
  </p:clrMapOvr>
  <p:transition spd="slow">
    <p:wipe dir="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a:xfrm>
            <a:off x="496582" y="216174"/>
            <a:ext cx="5416153" cy="708422"/>
          </a:xfrm>
        </p:spPr>
        <p:txBody>
          <a:bodyPr/>
          <a:lstStyle/>
          <a:p>
            <a:r>
              <a:rPr lang="zh-CN" altLang="en-US" dirty="0">
                <a:latin typeface="微软雅黑" panose="020B0503020204020204" pitchFamily="34" charset="-122"/>
                <a:ea typeface="微软雅黑" panose="020B0503020204020204" pitchFamily="34" charset="-122"/>
              </a:rPr>
              <a:t>软件测试的分类</a:t>
            </a:r>
          </a:p>
        </p:txBody>
      </p:sp>
      <p:pic>
        <p:nvPicPr>
          <p:cNvPr id="3" name="图片 2">
            <a:extLst>
              <a:ext uri="{FF2B5EF4-FFF2-40B4-BE49-F238E27FC236}">
                <a16:creationId xmlns:a16="http://schemas.microsoft.com/office/drawing/2014/main" id="{C65EA8E1-ADDD-8BAF-59F4-6FD3991F3EDF}"/>
              </a:ext>
            </a:extLst>
          </p:cNvPr>
          <p:cNvPicPr>
            <a:picLocks noChangeAspect="1"/>
          </p:cNvPicPr>
          <p:nvPr/>
        </p:nvPicPr>
        <p:blipFill>
          <a:blip r:embed="rId3"/>
          <a:stretch>
            <a:fillRect/>
          </a:stretch>
        </p:blipFill>
        <p:spPr>
          <a:xfrm>
            <a:off x="1327020" y="816229"/>
            <a:ext cx="6120156" cy="3919311"/>
          </a:xfrm>
          <a:prstGeom prst="rect">
            <a:avLst/>
          </a:prstGeom>
        </p:spPr>
      </p:pic>
    </p:spTree>
    <p:extLst>
      <p:ext uri="{BB962C8B-B14F-4D97-AF65-F5344CB8AC3E}">
        <p14:creationId xmlns:p14="http://schemas.microsoft.com/office/powerpoint/2010/main" val="233892857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a:xfrm>
            <a:off x="517497" y="353298"/>
            <a:ext cx="5323576" cy="440460"/>
          </a:xfrm>
        </p:spPr>
        <p:txBody>
          <a:bodyPr>
            <a:noAutofit/>
          </a:bodyPr>
          <a:lstStyle/>
          <a:p>
            <a:r>
              <a:rPr lang="zh-CN" altLang="en-US" dirty="0">
                <a:latin typeface="微软雅黑" panose="020B0503020204020204" pitchFamily="34" charset="-122"/>
                <a:ea typeface="微软雅黑" panose="020B0503020204020204" pitchFamily="34" charset="-122"/>
              </a:rPr>
              <a:t>不同维度的分类</a:t>
            </a:r>
          </a:p>
        </p:txBody>
      </p:sp>
      <p:sp>
        <p:nvSpPr>
          <p:cNvPr id="38" name="Rectangle 3"/>
          <p:cNvSpPr txBox="1">
            <a:spLocks noChangeArrowheads="1"/>
          </p:cNvSpPr>
          <p:nvPr/>
        </p:nvSpPr>
        <p:spPr bwMode="auto">
          <a:xfrm>
            <a:off x="687616" y="984205"/>
            <a:ext cx="7768768" cy="3314418"/>
          </a:xfrm>
          <a:prstGeom prst="rect">
            <a:avLst/>
          </a:prstGeom>
          <a:noFill/>
          <a:ln w="9525">
            <a:noFill/>
            <a:miter lim="800000"/>
            <a:headEnd/>
            <a:tailEnd/>
          </a:ln>
        </p:spPr>
        <p:txBody>
          <a:bodyPr/>
          <a:lstStyle/>
          <a:p>
            <a:pPr marL="257175" indent="-257175" eaLnBrk="0" hangingPunct="0">
              <a:lnSpc>
                <a:spcPct val="130000"/>
              </a:lnSpc>
              <a:spcBef>
                <a:spcPct val="20000"/>
              </a:spcBef>
              <a:buClr>
                <a:schemeClr val="accent1">
                  <a:lumMod val="50000"/>
                </a:schemeClr>
              </a:buClr>
              <a:buSzPct val="90000"/>
              <a:buFont typeface="Wingdings" charset="2"/>
              <a:buChar char="p"/>
              <a:defRPr/>
            </a:pPr>
            <a:r>
              <a:rPr lang="zh-CN" altLang="en-US" dirty="0">
                <a:ea typeface="楷体"/>
                <a:cs typeface="楷体"/>
              </a:rPr>
              <a:t>按测试的对象或范围分类，如底层测试</a:t>
            </a:r>
            <a:r>
              <a:rPr lang="en-US" altLang="zh-CN" dirty="0">
                <a:ea typeface="楷体"/>
                <a:cs typeface="楷体"/>
              </a:rPr>
              <a:t>/</a:t>
            </a:r>
            <a:r>
              <a:rPr lang="zh-CN" altLang="en-US" dirty="0">
                <a:ea typeface="楷体"/>
                <a:cs typeface="楷体"/>
              </a:rPr>
              <a:t>单元测试、接口测试</a:t>
            </a:r>
            <a:r>
              <a:rPr lang="en-US" altLang="zh-CN" dirty="0">
                <a:ea typeface="楷体"/>
                <a:cs typeface="楷体"/>
              </a:rPr>
              <a:t>/</a:t>
            </a:r>
            <a:r>
              <a:rPr lang="zh-CN" altLang="en-US" dirty="0">
                <a:ea typeface="楷体"/>
                <a:cs typeface="楷体"/>
              </a:rPr>
              <a:t>集成测试、系统测试、业务层的验收测试等</a:t>
            </a:r>
            <a:endParaRPr lang="en-US" altLang="zh-CN" dirty="0">
              <a:ea typeface="楷体"/>
              <a:cs typeface="楷体"/>
            </a:endParaRPr>
          </a:p>
          <a:p>
            <a:pPr marL="257175" indent="-257175" eaLnBrk="0" hangingPunct="0">
              <a:lnSpc>
                <a:spcPct val="130000"/>
              </a:lnSpc>
              <a:spcBef>
                <a:spcPct val="20000"/>
              </a:spcBef>
              <a:buClr>
                <a:schemeClr val="accent1">
                  <a:lumMod val="50000"/>
                </a:schemeClr>
              </a:buClr>
              <a:buSzPct val="90000"/>
              <a:buFont typeface="Wingdings" charset="2"/>
              <a:buChar char="p"/>
              <a:defRPr/>
            </a:pPr>
            <a:r>
              <a:rPr lang="zh-CN" altLang="en-US" dirty="0">
                <a:ea typeface="楷体"/>
                <a:cs typeface="楷体"/>
              </a:rPr>
              <a:t>按测试目的分类（测试类型），如功能测试、性能测试、可靠性测试、安全性测试、兼容性测试、回归测试等</a:t>
            </a:r>
            <a:endParaRPr lang="en-US" altLang="zh-CN" dirty="0">
              <a:ea typeface="楷体"/>
              <a:cs typeface="楷体"/>
            </a:endParaRPr>
          </a:p>
          <a:p>
            <a:pPr marL="257175" indent="-257175" eaLnBrk="0" hangingPunct="0">
              <a:lnSpc>
                <a:spcPct val="130000"/>
              </a:lnSpc>
              <a:spcBef>
                <a:spcPct val="20000"/>
              </a:spcBef>
              <a:buClr>
                <a:schemeClr val="accent1">
                  <a:lumMod val="50000"/>
                </a:schemeClr>
              </a:buClr>
              <a:buSzPct val="90000"/>
              <a:buFont typeface="Wingdings" charset="2"/>
              <a:buChar char="p"/>
              <a:defRPr/>
            </a:pPr>
            <a:r>
              <a:rPr lang="zh-CN" altLang="en-US" dirty="0">
                <a:ea typeface="楷体"/>
                <a:cs typeface="楷体"/>
              </a:rPr>
              <a:t>根据测试过程中被测软件是否被执行，分为静态测试和动态测试</a:t>
            </a:r>
            <a:endParaRPr lang="en-US" altLang="zh-CN" dirty="0">
              <a:ea typeface="楷体"/>
              <a:cs typeface="楷体"/>
            </a:endParaRPr>
          </a:p>
          <a:p>
            <a:pPr marL="257175" indent="-257175" eaLnBrk="0" hangingPunct="0">
              <a:lnSpc>
                <a:spcPct val="130000"/>
              </a:lnSpc>
              <a:spcBef>
                <a:spcPct val="20000"/>
              </a:spcBef>
              <a:buClr>
                <a:schemeClr val="accent1">
                  <a:lumMod val="50000"/>
                </a:schemeClr>
              </a:buClr>
              <a:buSzPct val="90000"/>
              <a:buFont typeface="Wingdings" charset="2"/>
              <a:buChar char="p"/>
              <a:defRPr/>
            </a:pPr>
            <a:r>
              <a:rPr lang="zh-CN" altLang="en-US" dirty="0">
                <a:ea typeface="楷体"/>
                <a:cs typeface="楷体"/>
              </a:rPr>
              <a:t>根据是否针对系统的内部结构和具体实现算法来完成测试，可分为白盒测试和黑盒测试</a:t>
            </a:r>
            <a:endParaRPr lang="en-US" altLang="zh-CN" dirty="0">
              <a:ea typeface="楷体"/>
              <a:cs typeface="楷体"/>
            </a:endParaRPr>
          </a:p>
          <a:p>
            <a:pPr marL="257175" indent="-257175" eaLnBrk="0" hangingPunct="0">
              <a:lnSpc>
                <a:spcPct val="130000"/>
              </a:lnSpc>
              <a:spcBef>
                <a:spcPct val="20000"/>
              </a:spcBef>
              <a:buClr>
                <a:schemeClr val="accent1">
                  <a:lumMod val="50000"/>
                </a:schemeClr>
              </a:buClr>
              <a:buSzPct val="90000"/>
              <a:buFont typeface="Wingdings" charset="2"/>
              <a:buChar char="p"/>
              <a:defRPr/>
            </a:pPr>
            <a:r>
              <a:rPr lang="zh-CN" altLang="en-US" dirty="0">
                <a:ea typeface="楷体"/>
                <a:cs typeface="楷体"/>
              </a:rPr>
              <a:t>按测试方法分类：精准测试、变异测试、蜕变测试、</a:t>
            </a:r>
            <a:r>
              <a:rPr lang="en-US" altLang="zh-CN" dirty="0">
                <a:ea typeface="楷体"/>
                <a:cs typeface="楷体"/>
              </a:rPr>
              <a:t>MBT</a:t>
            </a:r>
            <a:r>
              <a:rPr lang="zh-CN" altLang="en-US" dirty="0">
                <a:ea typeface="楷体"/>
                <a:cs typeface="楷体"/>
              </a:rPr>
              <a:t>等</a:t>
            </a:r>
          </a:p>
        </p:txBody>
      </p:sp>
    </p:spTree>
    <p:extLst>
      <p:ext uri="{BB962C8B-B14F-4D97-AF65-F5344CB8AC3E}">
        <p14:creationId xmlns:p14="http://schemas.microsoft.com/office/powerpoint/2010/main" val="246511654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r>
              <a:rPr kumimoji="1" lang="zh-CN" altLang="zh-CN" dirty="0">
                <a:latin typeface="微软雅黑" panose="020B0503020204020204" pitchFamily="34" charset="-122"/>
                <a:ea typeface="微软雅黑" panose="020B0503020204020204" pitchFamily="34" charset="-122"/>
              </a:rPr>
              <a:t>软件测试</a:t>
            </a:r>
            <a:r>
              <a:rPr kumimoji="1" lang="zh-CN" altLang="en-US" dirty="0">
                <a:latin typeface="微软雅黑" panose="020B0503020204020204" pitchFamily="34" charset="-122"/>
                <a:ea typeface="微软雅黑" panose="020B0503020204020204" pitchFamily="34" charset="-122"/>
              </a:rPr>
              <a:t>方式</a:t>
            </a:r>
          </a:p>
        </p:txBody>
      </p:sp>
      <p:sp>
        <p:nvSpPr>
          <p:cNvPr id="162" name="根据分享大纲以及讲义开头列写的学习要点，依次开始深入讲解。"/>
          <p:cNvSpPr txBox="1"/>
          <p:nvPr/>
        </p:nvSpPr>
        <p:spPr>
          <a:xfrm>
            <a:off x="560070" y="2471162"/>
            <a:ext cx="8023225" cy="44057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endParaRPr sz="2000" dirty="0">
              <a:latin typeface="微软雅黑" panose="020B0503020204020204" pitchFamily="34" charset="-122"/>
              <a:ea typeface="微软雅黑" panose="020B0503020204020204" pitchFamily="34" charset="-122"/>
            </a:endParaRPr>
          </a:p>
        </p:txBody>
      </p:sp>
      <p:sp>
        <p:nvSpPr>
          <p:cNvPr id="3" name="根据分享大纲以及讲义开头列写的学习要点，依次开始深入讲解。">
            <a:extLst>
              <a:ext uri="{FF2B5EF4-FFF2-40B4-BE49-F238E27FC236}">
                <a16:creationId xmlns:a16="http://schemas.microsoft.com/office/drawing/2014/main" id="{87251F7C-B95D-D40B-41F1-72404284EB3E}"/>
              </a:ext>
            </a:extLst>
          </p:cNvPr>
          <p:cNvSpPr txBox="1"/>
          <p:nvPr/>
        </p:nvSpPr>
        <p:spPr>
          <a:xfrm>
            <a:off x="1156084" y="1344507"/>
            <a:ext cx="5311624" cy="2253309"/>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pPr marL="404813" indent="-404813">
              <a:lnSpc>
                <a:spcPct val="150000"/>
              </a:lnSpc>
            </a:pPr>
            <a:r>
              <a:rPr lang="zh-CN" altLang="en-US" sz="2400" dirty="0">
                <a:latin typeface="微软雅黑" panose="020B0503020204020204" pitchFamily="34" charset="-122"/>
                <a:ea typeface="微软雅黑" panose="020B0503020204020204" pitchFamily="34" charset="-122"/>
              </a:rPr>
              <a:t>静态测试 </a:t>
            </a:r>
            <a:r>
              <a:rPr lang="en-US" altLang="zh-CN" sz="2400" dirty="0">
                <a:latin typeface="微软雅黑" panose="020B0503020204020204" pitchFamily="34" charset="-122"/>
                <a:ea typeface="微软雅黑" panose="020B0503020204020204" pitchFamily="34" charset="-122"/>
              </a:rPr>
              <a:t>vs. </a:t>
            </a:r>
            <a:r>
              <a:rPr lang="zh-CN" altLang="en-US" sz="2400" dirty="0">
                <a:latin typeface="微软雅黑" panose="020B0503020204020204" pitchFamily="34" charset="-122"/>
                <a:ea typeface="微软雅黑" panose="020B0503020204020204" pitchFamily="34" charset="-122"/>
              </a:rPr>
              <a:t>动态测试</a:t>
            </a:r>
            <a:endParaRPr lang="en-US" altLang="zh-CN" sz="2400" dirty="0">
              <a:latin typeface="微软雅黑" panose="020B0503020204020204" pitchFamily="34" charset="-122"/>
              <a:ea typeface="微软雅黑" panose="020B0503020204020204" pitchFamily="34" charset="-122"/>
            </a:endParaRPr>
          </a:p>
          <a:p>
            <a:pPr marL="404813" indent="-404813">
              <a:lnSpc>
                <a:spcPct val="150000"/>
              </a:lnSpc>
            </a:pPr>
            <a:r>
              <a:rPr lang="zh-CN" altLang="en-US" sz="2400" dirty="0">
                <a:latin typeface="微软雅黑" panose="020B0503020204020204" pitchFamily="34" charset="-122"/>
                <a:ea typeface="微软雅黑" panose="020B0503020204020204" pitchFamily="34" charset="-122"/>
              </a:rPr>
              <a:t>主动测试 </a:t>
            </a:r>
            <a:r>
              <a:rPr lang="en-US" altLang="zh-CN" sz="2400" dirty="0">
                <a:latin typeface="微软雅黑" panose="020B0503020204020204" pitchFamily="34" charset="-122"/>
                <a:ea typeface="微软雅黑" panose="020B0503020204020204" pitchFamily="34" charset="-122"/>
              </a:rPr>
              <a:t>vs. </a:t>
            </a:r>
            <a:r>
              <a:rPr lang="zh-CN" altLang="en-US" sz="2400" dirty="0">
                <a:latin typeface="微软雅黑" panose="020B0503020204020204" pitchFamily="34" charset="-122"/>
                <a:ea typeface="微软雅黑" panose="020B0503020204020204" pitchFamily="34" charset="-122"/>
              </a:rPr>
              <a:t>被动测试</a:t>
            </a:r>
            <a:endParaRPr lang="en-US" altLang="zh-CN" sz="2400" dirty="0">
              <a:latin typeface="微软雅黑" panose="020B0503020204020204" pitchFamily="34" charset="-122"/>
              <a:ea typeface="微软雅黑" panose="020B0503020204020204" pitchFamily="34" charset="-122"/>
            </a:endParaRPr>
          </a:p>
          <a:p>
            <a:pPr marL="404813" indent="-404813">
              <a:lnSpc>
                <a:spcPct val="150000"/>
              </a:lnSpc>
            </a:pPr>
            <a:r>
              <a:rPr lang="zh-CN" altLang="en-US" sz="2400" dirty="0">
                <a:latin typeface="微软雅黑" panose="020B0503020204020204" pitchFamily="34" charset="-122"/>
                <a:ea typeface="微软雅黑" panose="020B0503020204020204" pitchFamily="34" charset="-122"/>
              </a:rPr>
              <a:t>手工测试 </a:t>
            </a:r>
            <a:r>
              <a:rPr lang="en-US" altLang="zh-CN" sz="2400" dirty="0">
                <a:latin typeface="微软雅黑" panose="020B0503020204020204" pitchFamily="34" charset="-122"/>
                <a:ea typeface="微软雅黑" panose="020B0503020204020204" pitchFamily="34" charset="-122"/>
              </a:rPr>
              <a:t>vs. </a:t>
            </a:r>
            <a:r>
              <a:rPr lang="zh-CN" altLang="en-US" sz="2400" dirty="0">
                <a:latin typeface="微软雅黑" panose="020B0503020204020204" pitchFamily="34" charset="-122"/>
                <a:ea typeface="微软雅黑" panose="020B0503020204020204" pitchFamily="34" charset="-122"/>
              </a:rPr>
              <a:t>自动化测试</a:t>
            </a:r>
            <a:endParaRPr lang="en-US" altLang="zh-CN" sz="2400" dirty="0">
              <a:latin typeface="微软雅黑" panose="020B0503020204020204" pitchFamily="34" charset="-122"/>
              <a:ea typeface="微软雅黑" panose="020B0503020204020204" pitchFamily="34" charset="-122"/>
            </a:endParaRPr>
          </a:p>
          <a:p>
            <a:pPr marL="404813" indent="-404813">
              <a:lnSpc>
                <a:spcPct val="150000"/>
              </a:lnSpc>
            </a:pPr>
            <a:r>
              <a:rPr lang="zh-CN" altLang="en-US" sz="2400" dirty="0">
                <a:latin typeface="微软雅黑" panose="020B0503020204020204" pitchFamily="34" charset="-122"/>
                <a:ea typeface="微软雅黑" panose="020B0503020204020204" pitchFamily="34" charset="-122"/>
              </a:rPr>
              <a:t>基于脚本的测试 </a:t>
            </a:r>
            <a:r>
              <a:rPr lang="en-US" altLang="zh-CN" sz="2400" dirty="0">
                <a:latin typeface="微软雅黑" panose="020B0503020204020204" pitchFamily="34" charset="-122"/>
                <a:ea typeface="微软雅黑" panose="020B0503020204020204" pitchFamily="34" charset="-122"/>
              </a:rPr>
              <a:t>vs. </a:t>
            </a:r>
            <a:r>
              <a:rPr lang="zh-CN" altLang="en-US" sz="2400" dirty="0">
                <a:latin typeface="微软雅黑" panose="020B0503020204020204" pitchFamily="34" charset="-122"/>
                <a:ea typeface="微软雅黑" panose="020B0503020204020204" pitchFamily="34" charset="-122"/>
              </a:rPr>
              <a:t>探索式测试</a:t>
            </a:r>
            <a:endParaRPr lang="en-US" altLang="zh-CN" sz="2400" dirty="0">
              <a:latin typeface="微软雅黑" panose="020B0503020204020204" pitchFamily="34" charset="-122"/>
              <a:ea typeface="微软雅黑" panose="020B0503020204020204" pitchFamily="34" charset="-122"/>
            </a:endParaRPr>
          </a:p>
        </p:txBody>
      </p:sp>
      <p:grpSp>
        <p:nvGrpSpPr>
          <p:cNvPr id="4" name="Group 4">
            <a:extLst>
              <a:ext uri="{FF2B5EF4-FFF2-40B4-BE49-F238E27FC236}">
                <a16:creationId xmlns:a16="http://schemas.microsoft.com/office/drawing/2014/main" id="{3938C469-D67E-9813-2DBB-C72A1520DAD7}"/>
              </a:ext>
            </a:extLst>
          </p:cNvPr>
          <p:cNvGrpSpPr>
            <a:grpSpLocks/>
          </p:cNvGrpSpPr>
          <p:nvPr/>
        </p:nvGrpSpPr>
        <p:grpSpPr bwMode="auto">
          <a:xfrm>
            <a:off x="6390893" y="1344507"/>
            <a:ext cx="2301972" cy="2253309"/>
            <a:chOff x="1638" y="2647"/>
            <a:chExt cx="1214" cy="1213"/>
          </a:xfrm>
        </p:grpSpPr>
        <p:sp>
          <p:nvSpPr>
            <p:cNvPr id="5" name="Freeform 5">
              <a:extLst>
                <a:ext uri="{FF2B5EF4-FFF2-40B4-BE49-F238E27FC236}">
                  <a16:creationId xmlns:a16="http://schemas.microsoft.com/office/drawing/2014/main" id="{009FBB8A-2948-82C4-4BA3-9096724D1BA7}"/>
                </a:ext>
              </a:extLst>
            </p:cNvPr>
            <p:cNvSpPr>
              <a:spLocks/>
            </p:cNvSpPr>
            <p:nvPr/>
          </p:nvSpPr>
          <p:spPr bwMode="auto">
            <a:xfrm>
              <a:off x="1638" y="2647"/>
              <a:ext cx="770" cy="1173"/>
            </a:xfrm>
            <a:custGeom>
              <a:avLst/>
              <a:gdLst>
                <a:gd name="T0" fmla="*/ 0 w 2308"/>
                <a:gd name="T1" fmla="*/ 0 h 3518"/>
                <a:gd name="T2" fmla="*/ 0 w 2308"/>
                <a:gd name="T3" fmla="*/ 0 h 3518"/>
                <a:gd name="T4" fmla="*/ 0 w 2308"/>
                <a:gd name="T5" fmla="*/ 0 h 3518"/>
                <a:gd name="T6" fmla="*/ 0 w 2308"/>
                <a:gd name="T7" fmla="*/ 0 h 3518"/>
                <a:gd name="T8" fmla="*/ 0 w 2308"/>
                <a:gd name="T9" fmla="*/ 0 h 3518"/>
                <a:gd name="T10" fmla="*/ 0 w 2308"/>
                <a:gd name="T11" fmla="*/ 0 h 3518"/>
                <a:gd name="T12" fmla="*/ 0 w 2308"/>
                <a:gd name="T13" fmla="*/ 0 h 3518"/>
                <a:gd name="T14" fmla="*/ 0 w 2308"/>
                <a:gd name="T15" fmla="*/ 0 h 3518"/>
                <a:gd name="T16" fmla="*/ 0 w 2308"/>
                <a:gd name="T17" fmla="*/ 0 h 3518"/>
                <a:gd name="T18" fmla="*/ 0 w 2308"/>
                <a:gd name="T19" fmla="*/ 0 h 3518"/>
                <a:gd name="T20" fmla="*/ 0 w 2308"/>
                <a:gd name="T21" fmla="*/ 0 h 3518"/>
                <a:gd name="T22" fmla="*/ 0 w 2308"/>
                <a:gd name="T23" fmla="*/ 0 h 3518"/>
                <a:gd name="T24" fmla="*/ 0 w 2308"/>
                <a:gd name="T25" fmla="*/ 0 h 3518"/>
                <a:gd name="T26" fmla="*/ 0 w 2308"/>
                <a:gd name="T27" fmla="*/ 0 h 3518"/>
                <a:gd name="T28" fmla="*/ 0 w 2308"/>
                <a:gd name="T29" fmla="*/ 0 h 3518"/>
                <a:gd name="T30" fmla="*/ 0 w 2308"/>
                <a:gd name="T31" fmla="*/ 0 h 3518"/>
                <a:gd name="T32" fmla="*/ 0 w 2308"/>
                <a:gd name="T33" fmla="*/ 0 h 3518"/>
                <a:gd name="T34" fmla="*/ 0 w 2308"/>
                <a:gd name="T35" fmla="*/ 0 h 3518"/>
                <a:gd name="T36" fmla="*/ 0 w 2308"/>
                <a:gd name="T37" fmla="*/ 0 h 3518"/>
                <a:gd name="T38" fmla="*/ 0 w 2308"/>
                <a:gd name="T39" fmla="*/ 0 h 3518"/>
                <a:gd name="T40" fmla="*/ 0 w 2308"/>
                <a:gd name="T41" fmla="*/ 0 h 3518"/>
                <a:gd name="T42" fmla="*/ 0 w 2308"/>
                <a:gd name="T43" fmla="*/ 0 h 3518"/>
                <a:gd name="T44" fmla="*/ 0 w 2308"/>
                <a:gd name="T45" fmla="*/ 0 h 3518"/>
                <a:gd name="T46" fmla="*/ 0 w 2308"/>
                <a:gd name="T47" fmla="*/ 0 h 3518"/>
                <a:gd name="T48" fmla="*/ 0 w 2308"/>
                <a:gd name="T49" fmla="*/ 0 h 3518"/>
                <a:gd name="T50" fmla="*/ 0 w 2308"/>
                <a:gd name="T51" fmla="*/ 0 h 3518"/>
                <a:gd name="T52" fmla="*/ 0 w 2308"/>
                <a:gd name="T53" fmla="*/ 0 h 3518"/>
                <a:gd name="T54" fmla="*/ 0 w 2308"/>
                <a:gd name="T55" fmla="*/ 0 h 3518"/>
                <a:gd name="T56" fmla="*/ 0 w 2308"/>
                <a:gd name="T57" fmla="*/ 0 h 3518"/>
                <a:gd name="T58" fmla="*/ 0 w 2308"/>
                <a:gd name="T59" fmla="*/ 0 h 3518"/>
                <a:gd name="T60" fmla="*/ 0 w 2308"/>
                <a:gd name="T61" fmla="*/ 0 h 3518"/>
                <a:gd name="T62" fmla="*/ 0 w 2308"/>
                <a:gd name="T63" fmla="*/ 0 h 3518"/>
                <a:gd name="T64" fmla="*/ 0 w 2308"/>
                <a:gd name="T65" fmla="*/ 0 h 3518"/>
                <a:gd name="T66" fmla="*/ 0 w 2308"/>
                <a:gd name="T67" fmla="*/ 0 h 3518"/>
                <a:gd name="T68" fmla="*/ 0 w 2308"/>
                <a:gd name="T69" fmla="*/ 0 h 3518"/>
                <a:gd name="T70" fmla="*/ 0 w 2308"/>
                <a:gd name="T71" fmla="*/ 0 h 3518"/>
                <a:gd name="T72" fmla="*/ 0 w 2308"/>
                <a:gd name="T73" fmla="*/ 0 h 3518"/>
                <a:gd name="T74" fmla="*/ 0 w 2308"/>
                <a:gd name="T75" fmla="*/ 0 h 3518"/>
                <a:gd name="T76" fmla="*/ 0 w 2308"/>
                <a:gd name="T77" fmla="*/ 0 h 3518"/>
                <a:gd name="T78" fmla="*/ 0 w 2308"/>
                <a:gd name="T79" fmla="*/ 0 h 3518"/>
                <a:gd name="T80" fmla="*/ 0 w 2308"/>
                <a:gd name="T81" fmla="*/ 0 h 3518"/>
                <a:gd name="T82" fmla="*/ 0 w 2308"/>
                <a:gd name="T83" fmla="*/ 0 h 3518"/>
                <a:gd name="T84" fmla="*/ 0 w 2308"/>
                <a:gd name="T85" fmla="*/ 0 h 3518"/>
                <a:gd name="T86" fmla="*/ 0 w 2308"/>
                <a:gd name="T87" fmla="*/ 0 h 3518"/>
                <a:gd name="T88" fmla="*/ 0 w 2308"/>
                <a:gd name="T89" fmla="*/ 0 h 3518"/>
                <a:gd name="T90" fmla="*/ 0 w 2308"/>
                <a:gd name="T91" fmla="*/ 0 h 3518"/>
                <a:gd name="T92" fmla="*/ 0 w 2308"/>
                <a:gd name="T93" fmla="*/ 0 h 3518"/>
                <a:gd name="T94" fmla="*/ 0 w 2308"/>
                <a:gd name="T95" fmla="*/ 0 h 3518"/>
                <a:gd name="T96" fmla="*/ 0 w 2308"/>
                <a:gd name="T97" fmla="*/ 0 h 3518"/>
                <a:gd name="T98" fmla="*/ 0 w 2308"/>
                <a:gd name="T99" fmla="*/ 0 h 3518"/>
                <a:gd name="T100" fmla="*/ 0 w 2308"/>
                <a:gd name="T101" fmla="*/ 0 h 3518"/>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2308"/>
                <a:gd name="T154" fmla="*/ 0 h 3518"/>
                <a:gd name="T155" fmla="*/ 2308 w 2308"/>
                <a:gd name="T156" fmla="*/ 3518 h 3518"/>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2308" h="3518">
                  <a:moveTo>
                    <a:pt x="1897" y="1974"/>
                  </a:moveTo>
                  <a:lnTo>
                    <a:pt x="1816" y="1895"/>
                  </a:lnTo>
                  <a:lnTo>
                    <a:pt x="1731" y="1829"/>
                  </a:lnTo>
                  <a:lnTo>
                    <a:pt x="1549" y="1694"/>
                  </a:lnTo>
                  <a:lnTo>
                    <a:pt x="1455" y="1606"/>
                  </a:lnTo>
                  <a:lnTo>
                    <a:pt x="1387" y="1519"/>
                  </a:lnTo>
                  <a:lnTo>
                    <a:pt x="1315" y="1384"/>
                  </a:lnTo>
                  <a:lnTo>
                    <a:pt x="1275" y="1276"/>
                  </a:lnTo>
                  <a:lnTo>
                    <a:pt x="1238" y="1164"/>
                  </a:lnTo>
                  <a:lnTo>
                    <a:pt x="1224" y="1061"/>
                  </a:lnTo>
                  <a:lnTo>
                    <a:pt x="1222" y="958"/>
                  </a:lnTo>
                  <a:lnTo>
                    <a:pt x="1228" y="871"/>
                  </a:lnTo>
                  <a:lnTo>
                    <a:pt x="1248" y="749"/>
                  </a:lnTo>
                  <a:lnTo>
                    <a:pt x="1289" y="635"/>
                  </a:lnTo>
                  <a:lnTo>
                    <a:pt x="1338" y="534"/>
                  </a:lnTo>
                  <a:lnTo>
                    <a:pt x="1405" y="426"/>
                  </a:lnTo>
                  <a:lnTo>
                    <a:pt x="1500" y="317"/>
                  </a:lnTo>
                  <a:lnTo>
                    <a:pt x="1574" y="241"/>
                  </a:lnTo>
                  <a:lnTo>
                    <a:pt x="1651" y="183"/>
                  </a:lnTo>
                  <a:lnTo>
                    <a:pt x="1728" y="137"/>
                  </a:lnTo>
                  <a:lnTo>
                    <a:pt x="1810" y="101"/>
                  </a:lnTo>
                  <a:lnTo>
                    <a:pt x="1897" y="74"/>
                  </a:lnTo>
                  <a:lnTo>
                    <a:pt x="1991" y="60"/>
                  </a:lnTo>
                  <a:lnTo>
                    <a:pt x="2054" y="56"/>
                  </a:lnTo>
                  <a:lnTo>
                    <a:pt x="2128" y="53"/>
                  </a:lnTo>
                  <a:lnTo>
                    <a:pt x="2308" y="66"/>
                  </a:lnTo>
                  <a:lnTo>
                    <a:pt x="2176" y="35"/>
                  </a:lnTo>
                  <a:lnTo>
                    <a:pt x="2078" y="19"/>
                  </a:lnTo>
                  <a:lnTo>
                    <a:pt x="1972" y="6"/>
                  </a:lnTo>
                  <a:lnTo>
                    <a:pt x="1863" y="0"/>
                  </a:lnTo>
                  <a:lnTo>
                    <a:pt x="1771" y="0"/>
                  </a:lnTo>
                  <a:lnTo>
                    <a:pt x="1675" y="6"/>
                  </a:lnTo>
                  <a:lnTo>
                    <a:pt x="1569" y="15"/>
                  </a:lnTo>
                  <a:lnTo>
                    <a:pt x="1473" y="34"/>
                  </a:lnTo>
                  <a:lnTo>
                    <a:pt x="1358" y="60"/>
                  </a:lnTo>
                  <a:lnTo>
                    <a:pt x="1233" y="96"/>
                  </a:lnTo>
                  <a:lnTo>
                    <a:pt x="1111" y="143"/>
                  </a:lnTo>
                  <a:lnTo>
                    <a:pt x="1015" y="188"/>
                  </a:lnTo>
                  <a:lnTo>
                    <a:pt x="909" y="244"/>
                  </a:lnTo>
                  <a:lnTo>
                    <a:pt x="799" y="312"/>
                  </a:lnTo>
                  <a:lnTo>
                    <a:pt x="719" y="375"/>
                  </a:lnTo>
                  <a:lnTo>
                    <a:pt x="640" y="440"/>
                  </a:lnTo>
                  <a:lnTo>
                    <a:pt x="557" y="516"/>
                  </a:lnTo>
                  <a:lnTo>
                    <a:pt x="483" y="588"/>
                  </a:lnTo>
                  <a:lnTo>
                    <a:pt x="422" y="662"/>
                  </a:lnTo>
                  <a:lnTo>
                    <a:pt x="358" y="743"/>
                  </a:lnTo>
                  <a:lnTo>
                    <a:pt x="301" y="824"/>
                  </a:lnTo>
                  <a:lnTo>
                    <a:pt x="242" y="911"/>
                  </a:lnTo>
                  <a:lnTo>
                    <a:pt x="196" y="1001"/>
                  </a:lnTo>
                  <a:lnTo>
                    <a:pt x="152" y="1096"/>
                  </a:lnTo>
                  <a:lnTo>
                    <a:pt x="112" y="1194"/>
                  </a:lnTo>
                  <a:lnTo>
                    <a:pt x="78" y="1302"/>
                  </a:lnTo>
                  <a:lnTo>
                    <a:pt x="48" y="1406"/>
                  </a:lnTo>
                  <a:lnTo>
                    <a:pt x="27" y="1511"/>
                  </a:lnTo>
                  <a:lnTo>
                    <a:pt x="11" y="1633"/>
                  </a:lnTo>
                  <a:lnTo>
                    <a:pt x="4" y="1734"/>
                  </a:lnTo>
                  <a:lnTo>
                    <a:pt x="0" y="1835"/>
                  </a:lnTo>
                  <a:lnTo>
                    <a:pt x="4" y="1940"/>
                  </a:lnTo>
                  <a:lnTo>
                    <a:pt x="19" y="2062"/>
                  </a:lnTo>
                  <a:lnTo>
                    <a:pt x="38" y="2188"/>
                  </a:lnTo>
                  <a:lnTo>
                    <a:pt x="65" y="2295"/>
                  </a:lnTo>
                  <a:lnTo>
                    <a:pt x="94" y="2403"/>
                  </a:lnTo>
                  <a:lnTo>
                    <a:pt x="128" y="2491"/>
                  </a:lnTo>
                  <a:lnTo>
                    <a:pt x="173" y="2586"/>
                  </a:lnTo>
                  <a:lnTo>
                    <a:pt x="213" y="2673"/>
                  </a:lnTo>
                  <a:lnTo>
                    <a:pt x="269" y="2774"/>
                  </a:lnTo>
                  <a:lnTo>
                    <a:pt x="335" y="2874"/>
                  </a:lnTo>
                  <a:lnTo>
                    <a:pt x="401" y="2956"/>
                  </a:lnTo>
                  <a:lnTo>
                    <a:pt x="465" y="3035"/>
                  </a:lnTo>
                  <a:lnTo>
                    <a:pt x="536" y="3112"/>
                  </a:lnTo>
                  <a:lnTo>
                    <a:pt x="610" y="3184"/>
                  </a:lnTo>
                  <a:lnTo>
                    <a:pt x="674" y="3237"/>
                  </a:lnTo>
                  <a:lnTo>
                    <a:pt x="754" y="3303"/>
                  </a:lnTo>
                  <a:lnTo>
                    <a:pt x="840" y="3356"/>
                  </a:lnTo>
                  <a:lnTo>
                    <a:pt x="909" y="3397"/>
                  </a:lnTo>
                  <a:lnTo>
                    <a:pt x="981" y="3433"/>
                  </a:lnTo>
                  <a:lnTo>
                    <a:pt x="1049" y="3459"/>
                  </a:lnTo>
                  <a:lnTo>
                    <a:pt x="1116" y="3480"/>
                  </a:lnTo>
                  <a:lnTo>
                    <a:pt x="1217" y="3504"/>
                  </a:lnTo>
                  <a:lnTo>
                    <a:pt x="1293" y="3514"/>
                  </a:lnTo>
                  <a:lnTo>
                    <a:pt x="1372" y="3518"/>
                  </a:lnTo>
                  <a:lnTo>
                    <a:pt x="1445" y="3514"/>
                  </a:lnTo>
                  <a:lnTo>
                    <a:pt x="1543" y="3501"/>
                  </a:lnTo>
                  <a:lnTo>
                    <a:pt x="1637" y="3478"/>
                  </a:lnTo>
                  <a:lnTo>
                    <a:pt x="1722" y="3444"/>
                  </a:lnTo>
                  <a:lnTo>
                    <a:pt x="1792" y="3404"/>
                  </a:lnTo>
                  <a:lnTo>
                    <a:pt x="1871" y="3356"/>
                  </a:lnTo>
                  <a:lnTo>
                    <a:pt x="1933" y="3303"/>
                  </a:lnTo>
                  <a:lnTo>
                    <a:pt x="1998" y="3242"/>
                  </a:lnTo>
                  <a:lnTo>
                    <a:pt x="2054" y="3170"/>
                  </a:lnTo>
                  <a:lnTo>
                    <a:pt x="2106" y="3094"/>
                  </a:lnTo>
                  <a:lnTo>
                    <a:pt x="2147" y="3012"/>
                  </a:lnTo>
                  <a:lnTo>
                    <a:pt x="2176" y="2921"/>
                  </a:lnTo>
                  <a:lnTo>
                    <a:pt x="2200" y="2826"/>
                  </a:lnTo>
                  <a:lnTo>
                    <a:pt x="2213" y="2729"/>
                  </a:lnTo>
                  <a:lnTo>
                    <a:pt x="2216" y="2628"/>
                  </a:lnTo>
                  <a:lnTo>
                    <a:pt x="2202" y="2516"/>
                  </a:lnTo>
                  <a:lnTo>
                    <a:pt x="2181" y="2419"/>
                  </a:lnTo>
                  <a:lnTo>
                    <a:pt x="2142" y="2326"/>
                  </a:lnTo>
                  <a:lnTo>
                    <a:pt x="2099" y="2237"/>
                  </a:lnTo>
                  <a:lnTo>
                    <a:pt x="2046" y="2159"/>
                  </a:lnTo>
                  <a:lnTo>
                    <a:pt x="1978" y="2064"/>
                  </a:lnTo>
                  <a:lnTo>
                    <a:pt x="1897" y="1974"/>
                  </a:lnTo>
                  <a:close/>
                </a:path>
              </a:pathLst>
            </a:custGeom>
            <a:solidFill>
              <a:schemeClr val="tx1"/>
            </a:solidFill>
            <a:ln w="9525">
              <a:solidFill>
                <a:srgbClr val="000000"/>
              </a:solidFill>
              <a:round/>
              <a:headEnd/>
              <a:tailEnd/>
            </a:ln>
          </p:spPr>
          <p:txBody>
            <a:bodyPr/>
            <a:lstStyle/>
            <a:p>
              <a:endParaRPr lang="zh-CN" altLang="en-US" sz="1350"/>
            </a:p>
          </p:txBody>
        </p:sp>
        <p:sp>
          <p:nvSpPr>
            <p:cNvPr id="6" name="Freeform 6">
              <a:extLst>
                <a:ext uri="{FF2B5EF4-FFF2-40B4-BE49-F238E27FC236}">
                  <a16:creationId xmlns:a16="http://schemas.microsoft.com/office/drawing/2014/main" id="{D88DAA26-2C42-ABD2-A97C-5407DB756A6F}"/>
                </a:ext>
              </a:extLst>
            </p:cNvPr>
            <p:cNvSpPr>
              <a:spLocks/>
            </p:cNvSpPr>
            <p:nvPr/>
          </p:nvSpPr>
          <p:spPr bwMode="auto">
            <a:xfrm>
              <a:off x="2083" y="2687"/>
              <a:ext cx="769" cy="1173"/>
            </a:xfrm>
            <a:custGeom>
              <a:avLst/>
              <a:gdLst>
                <a:gd name="T0" fmla="*/ 0 w 2307"/>
                <a:gd name="T1" fmla="*/ 0 h 3518"/>
                <a:gd name="T2" fmla="*/ 0 w 2307"/>
                <a:gd name="T3" fmla="*/ 0 h 3518"/>
                <a:gd name="T4" fmla="*/ 0 w 2307"/>
                <a:gd name="T5" fmla="*/ 0 h 3518"/>
                <a:gd name="T6" fmla="*/ 0 w 2307"/>
                <a:gd name="T7" fmla="*/ 0 h 3518"/>
                <a:gd name="T8" fmla="*/ 0 w 2307"/>
                <a:gd name="T9" fmla="*/ 0 h 3518"/>
                <a:gd name="T10" fmla="*/ 0 w 2307"/>
                <a:gd name="T11" fmla="*/ 0 h 3518"/>
                <a:gd name="T12" fmla="*/ 0 w 2307"/>
                <a:gd name="T13" fmla="*/ 0 h 3518"/>
                <a:gd name="T14" fmla="*/ 0 w 2307"/>
                <a:gd name="T15" fmla="*/ 0 h 3518"/>
                <a:gd name="T16" fmla="*/ 0 w 2307"/>
                <a:gd name="T17" fmla="*/ 0 h 3518"/>
                <a:gd name="T18" fmla="*/ 0 w 2307"/>
                <a:gd name="T19" fmla="*/ 0 h 3518"/>
                <a:gd name="T20" fmla="*/ 0 w 2307"/>
                <a:gd name="T21" fmla="*/ 0 h 3518"/>
                <a:gd name="T22" fmla="*/ 0 w 2307"/>
                <a:gd name="T23" fmla="*/ 0 h 3518"/>
                <a:gd name="T24" fmla="*/ 0 w 2307"/>
                <a:gd name="T25" fmla="*/ 0 h 3518"/>
                <a:gd name="T26" fmla="*/ 0 w 2307"/>
                <a:gd name="T27" fmla="*/ 0 h 3518"/>
                <a:gd name="T28" fmla="*/ 0 w 2307"/>
                <a:gd name="T29" fmla="*/ 0 h 3518"/>
                <a:gd name="T30" fmla="*/ 0 w 2307"/>
                <a:gd name="T31" fmla="*/ 0 h 3518"/>
                <a:gd name="T32" fmla="*/ 0 w 2307"/>
                <a:gd name="T33" fmla="*/ 0 h 3518"/>
                <a:gd name="T34" fmla="*/ 0 w 2307"/>
                <a:gd name="T35" fmla="*/ 0 h 3518"/>
                <a:gd name="T36" fmla="*/ 0 w 2307"/>
                <a:gd name="T37" fmla="*/ 0 h 3518"/>
                <a:gd name="T38" fmla="*/ 0 w 2307"/>
                <a:gd name="T39" fmla="*/ 0 h 3518"/>
                <a:gd name="T40" fmla="*/ 0 w 2307"/>
                <a:gd name="T41" fmla="*/ 0 h 3518"/>
                <a:gd name="T42" fmla="*/ 0 w 2307"/>
                <a:gd name="T43" fmla="*/ 0 h 3518"/>
                <a:gd name="T44" fmla="*/ 0 w 2307"/>
                <a:gd name="T45" fmla="*/ 0 h 3518"/>
                <a:gd name="T46" fmla="*/ 0 w 2307"/>
                <a:gd name="T47" fmla="*/ 0 h 3518"/>
                <a:gd name="T48" fmla="*/ 0 w 2307"/>
                <a:gd name="T49" fmla="*/ 0 h 3518"/>
                <a:gd name="T50" fmla="*/ 0 w 2307"/>
                <a:gd name="T51" fmla="*/ 0 h 3518"/>
                <a:gd name="T52" fmla="*/ 0 w 2307"/>
                <a:gd name="T53" fmla="*/ 0 h 3518"/>
                <a:gd name="T54" fmla="*/ 0 w 2307"/>
                <a:gd name="T55" fmla="*/ 0 h 3518"/>
                <a:gd name="T56" fmla="*/ 0 w 2307"/>
                <a:gd name="T57" fmla="*/ 0 h 3518"/>
                <a:gd name="T58" fmla="*/ 0 w 2307"/>
                <a:gd name="T59" fmla="*/ 0 h 3518"/>
                <a:gd name="T60" fmla="*/ 0 w 2307"/>
                <a:gd name="T61" fmla="*/ 0 h 3518"/>
                <a:gd name="T62" fmla="*/ 0 w 2307"/>
                <a:gd name="T63" fmla="*/ 0 h 3518"/>
                <a:gd name="T64" fmla="*/ 0 w 2307"/>
                <a:gd name="T65" fmla="*/ 0 h 3518"/>
                <a:gd name="T66" fmla="*/ 0 w 2307"/>
                <a:gd name="T67" fmla="*/ 0 h 3518"/>
                <a:gd name="T68" fmla="*/ 0 w 2307"/>
                <a:gd name="T69" fmla="*/ 0 h 3518"/>
                <a:gd name="T70" fmla="*/ 0 w 2307"/>
                <a:gd name="T71" fmla="*/ 0 h 3518"/>
                <a:gd name="T72" fmla="*/ 0 w 2307"/>
                <a:gd name="T73" fmla="*/ 0 h 3518"/>
                <a:gd name="T74" fmla="*/ 0 w 2307"/>
                <a:gd name="T75" fmla="*/ 0 h 3518"/>
                <a:gd name="T76" fmla="*/ 0 w 2307"/>
                <a:gd name="T77" fmla="*/ 0 h 3518"/>
                <a:gd name="T78" fmla="*/ 0 w 2307"/>
                <a:gd name="T79" fmla="*/ 0 h 3518"/>
                <a:gd name="T80" fmla="*/ 0 w 2307"/>
                <a:gd name="T81" fmla="*/ 0 h 3518"/>
                <a:gd name="T82" fmla="*/ 0 w 2307"/>
                <a:gd name="T83" fmla="*/ 0 h 3518"/>
                <a:gd name="T84" fmla="*/ 0 w 2307"/>
                <a:gd name="T85" fmla="*/ 0 h 3518"/>
                <a:gd name="T86" fmla="*/ 0 w 2307"/>
                <a:gd name="T87" fmla="*/ 0 h 3518"/>
                <a:gd name="T88" fmla="*/ 0 w 2307"/>
                <a:gd name="T89" fmla="*/ 0 h 3518"/>
                <a:gd name="T90" fmla="*/ 0 w 2307"/>
                <a:gd name="T91" fmla="*/ 0 h 3518"/>
                <a:gd name="T92" fmla="*/ 0 w 2307"/>
                <a:gd name="T93" fmla="*/ 0 h 3518"/>
                <a:gd name="T94" fmla="*/ 0 w 2307"/>
                <a:gd name="T95" fmla="*/ 0 h 3518"/>
                <a:gd name="T96" fmla="*/ 0 w 2307"/>
                <a:gd name="T97" fmla="*/ 0 h 3518"/>
                <a:gd name="T98" fmla="*/ 0 w 2307"/>
                <a:gd name="T99" fmla="*/ 0 h 3518"/>
                <a:gd name="T100" fmla="*/ 0 w 2307"/>
                <a:gd name="T101" fmla="*/ 0 h 3518"/>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2307"/>
                <a:gd name="T154" fmla="*/ 0 h 3518"/>
                <a:gd name="T155" fmla="*/ 2307 w 2307"/>
                <a:gd name="T156" fmla="*/ 3518 h 3518"/>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2307" h="3518">
                  <a:moveTo>
                    <a:pt x="410" y="1544"/>
                  </a:moveTo>
                  <a:lnTo>
                    <a:pt x="492" y="1623"/>
                  </a:lnTo>
                  <a:lnTo>
                    <a:pt x="577" y="1689"/>
                  </a:lnTo>
                  <a:lnTo>
                    <a:pt x="759" y="1824"/>
                  </a:lnTo>
                  <a:lnTo>
                    <a:pt x="853" y="1912"/>
                  </a:lnTo>
                  <a:lnTo>
                    <a:pt x="921" y="1999"/>
                  </a:lnTo>
                  <a:lnTo>
                    <a:pt x="992" y="2134"/>
                  </a:lnTo>
                  <a:lnTo>
                    <a:pt x="1032" y="2242"/>
                  </a:lnTo>
                  <a:lnTo>
                    <a:pt x="1070" y="2354"/>
                  </a:lnTo>
                  <a:lnTo>
                    <a:pt x="1084" y="2457"/>
                  </a:lnTo>
                  <a:lnTo>
                    <a:pt x="1086" y="2559"/>
                  </a:lnTo>
                  <a:lnTo>
                    <a:pt x="1080" y="2647"/>
                  </a:lnTo>
                  <a:lnTo>
                    <a:pt x="1059" y="2768"/>
                  </a:lnTo>
                  <a:lnTo>
                    <a:pt x="1019" y="2883"/>
                  </a:lnTo>
                  <a:lnTo>
                    <a:pt x="969" y="2984"/>
                  </a:lnTo>
                  <a:lnTo>
                    <a:pt x="902" y="3092"/>
                  </a:lnTo>
                  <a:lnTo>
                    <a:pt x="808" y="3201"/>
                  </a:lnTo>
                  <a:lnTo>
                    <a:pt x="734" y="3276"/>
                  </a:lnTo>
                  <a:lnTo>
                    <a:pt x="657" y="3335"/>
                  </a:lnTo>
                  <a:lnTo>
                    <a:pt x="579" y="3381"/>
                  </a:lnTo>
                  <a:lnTo>
                    <a:pt x="498" y="3417"/>
                  </a:lnTo>
                  <a:lnTo>
                    <a:pt x="410" y="3444"/>
                  </a:lnTo>
                  <a:lnTo>
                    <a:pt x="317" y="3458"/>
                  </a:lnTo>
                  <a:lnTo>
                    <a:pt x="254" y="3462"/>
                  </a:lnTo>
                  <a:lnTo>
                    <a:pt x="179" y="3465"/>
                  </a:lnTo>
                  <a:lnTo>
                    <a:pt x="0" y="3451"/>
                  </a:lnTo>
                  <a:lnTo>
                    <a:pt x="132" y="3483"/>
                  </a:lnTo>
                  <a:lnTo>
                    <a:pt x="229" y="3499"/>
                  </a:lnTo>
                  <a:lnTo>
                    <a:pt x="336" y="3512"/>
                  </a:lnTo>
                  <a:lnTo>
                    <a:pt x="444" y="3518"/>
                  </a:lnTo>
                  <a:lnTo>
                    <a:pt x="537" y="3518"/>
                  </a:lnTo>
                  <a:lnTo>
                    <a:pt x="633" y="3512"/>
                  </a:lnTo>
                  <a:lnTo>
                    <a:pt x="738" y="3502"/>
                  </a:lnTo>
                  <a:lnTo>
                    <a:pt x="834" y="3484"/>
                  </a:lnTo>
                  <a:lnTo>
                    <a:pt x="950" y="3458"/>
                  </a:lnTo>
                  <a:lnTo>
                    <a:pt x="1075" y="3422"/>
                  </a:lnTo>
                  <a:lnTo>
                    <a:pt x="1197" y="3375"/>
                  </a:lnTo>
                  <a:lnTo>
                    <a:pt x="1293" y="3330"/>
                  </a:lnTo>
                  <a:lnTo>
                    <a:pt x="1398" y="3274"/>
                  </a:lnTo>
                  <a:lnTo>
                    <a:pt x="1509" y="3206"/>
                  </a:lnTo>
                  <a:lnTo>
                    <a:pt x="1589" y="3143"/>
                  </a:lnTo>
                  <a:lnTo>
                    <a:pt x="1668" y="3078"/>
                  </a:lnTo>
                  <a:lnTo>
                    <a:pt x="1751" y="3002"/>
                  </a:lnTo>
                  <a:lnTo>
                    <a:pt x="1825" y="2930"/>
                  </a:lnTo>
                  <a:lnTo>
                    <a:pt x="1886" y="2856"/>
                  </a:lnTo>
                  <a:lnTo>
                    <a:pt x="1950" y="2775"/>
                  </a:lnTo>
                  <a:lnTo>
                    <a:pt x="2007" y="2694"/>
                  </a:lnTo>
                  <a:lnTo>
                    <a:pt x="2065" y="2607"/>
                  </a:lnTo>
                  <a:lnTo>
                    <a:pt x="2112" y="2517"/>
                  </a:lnTo>
                  <a:lnTo>
                    <a:pt x="2155" y="2422"/>
                  </a:lnTo>
                  <a:lnTo>
                    <a:pt x="2195" y="2324"/>
                  </a:lnTo>
                  <a:lnTo>
                    <a:pt x="2229" y="2216"/>
                  </a:lnTo>
                  <a:lnTo>
                    <a:pt x="2260" y="2112"/>
                  </a:lnTo>
                  <a:lnTo>
                    <a:pt x="2281" y="2007"/>
                  </a:lnTo>
                  <a:lnTo>
                    <a:pt x="2296" y="1885"/>
                  </a:lnTo>
                  <a:lnTo>
                    <a:pt x="2304" y="1784"/>
                  </a:lnTo>
                  <a:lnTo>
                    <a:pt x="2307" y="1683"/>
                  </a:lnTo>
                  <a:lnTo>
                    <a:pt x="2304" y="1578"/>
                  </a:lnTo>
                  <a:lnTo>
                    <a:pt x="2289" y="1456"/>
                  </a:lnTo>
                  <a:lnTo>
                    <a:pt x="2270" y="1330"/>
                  </a:lnTo>
                  <a:lnTo>
                    <a:pt x="2243" y="1223"/>
                  </a:lnTo>
                  <a:lnTo>
                    <a:pt x="2214" y="1115"/>
                  </a:lnTo>
                  <a:lnTo>
                    <a:pt x="2180" y="1027"/>
                  </a:lnTo>
                  <a:lnTo>
                    <a:pt x="2135" y="932"/>
                  </a:lnTo>
                  <a:lnTo>
                    <a:pt x="2095" y="845"/>
                  </a:lnTo>
                  <a:lnTo>
                    <a:pt x="2039" y="744"/>
                  </a:lnTo>
                  <a:lnTo>
                    <a:pt x="1973" y="644"/>
                  </a:lnTo>
                  <a:lnTo>
                    <a:pt x="1906" y="562"/>
                  </a:lnTo>
                  <a:lnTo>
                    <a:pt x="1843" y="483"/>
                  </a:lnTo>
                  <a:lnTo>
                    <a:pt x="1771" y="406"/>
                  </a:lnTo>
                  <a:lnTo>
                    <a:pt x="1697" y="334"/>
                  </a:lnTo>
                  <a:lnTo>
                    <a:pt x="1634" y="281"/>
                  </a:lnTo>
                  <a:lnTo>
                    <a:pt x="1554" y="215"/>
                  </a:lnTo>
                  <a:lnTo>
                    <a:pt x="1468" y="162"/>
                  </a:lnTo>
                  <a:lnTo>
                    <a:pt x="1398" y="120"/>
                  </a:lnTo>
                  <a:lnTo>
                    <a:pt x="1327" y="85"/>
                  </a:lnTo>
                  <a:lnTo>
                    <a:pt x="1259" y="59"/>
                  </a:lnTo>
                  <a:lnTo>
                    <a:pt x="1192" y="38"/>
                  </a:lnTo>
                  <a:lnTo>
                    <a:pt x="1091" y="14"/>
                  </a:lnTo>
                  <a:lnTo>
                    <a:pt x="1014" y="4"/>
                  </a:lnTo>
                  <a:lnTo>
                    <a:pt x="935" y="0"/>
                  </a:lnTo>
                  <a:lnTo>
                    <a:pt x="862" y="4"/>
                  </a:lnTo>
                  <a:lnTo>
                    <a:pt x="765" y="17"/>
                  </a:lnTo>
                  <a:lnTo>
                    <a:pt x="670" y="40"/>
                  </a:lnTo>
                  <a:lnTo>
                    <a:pt x="585" y="74"/>
                  </a:lnTo>
                  <a:lnTo>
                    <a:pt x="516" y="114"/>
                  </a:lnTo>
                  <a:lnTo>
                    <a:pt x="437" y="162"/>
                  </a:lnTo>
                  <a:lnTo>
                    <a:pt x="375" y="215"/>
                  </a:lnTo>
                  <a:lnTo>
                    <a:pt x="309" y="276"/>
                  </a:lnTo>
                  <a:lnTo>
                    <a:pt x="254" y="348"/>
                  </a:lnTo>
                  <a:lnTo>
                    <a:pt x="201" y="424"/>
                  </a:lnTo>
                  <a:lnTo>
                    <a:pt x="161" y="506"/>
                  </a:lnTo>
                  <a:lnTo>
                    <a:pt x="132" y="597"/>
                  </a:lnTo>
                  <a:lnTo>
                    <a:pt x="108" y="692"/>
                  </a:lnTo>
                  <a:lnTo>
                    <a:pt x="94" y="789"/>
                  </a:lnTo>
                  <a:lnTo>
                    <a:pt x="92" y="890"/>
                  </a:lnTo>
                  <a:lnTo>
                    <a:pt x="105" y="1002"/>
                  </a:lnTo>
                  <a:lnTo>
                    <a:pt x="127" y="1099"/>
                  </a:lnTo>
                  <a:lnTo>
                    <a:pt x="166" y="1192"/>
                  </a:lnTo>
                  <a:lnTo>
                    <a:pt x="209" y="1281"/>
                  </a:lnTo>
                  <a:lnTo>
                    <a:pt x="262" y="1359"/>
                  </a:lnTo>
                  <a:lnTo>
                    <a:pt x="330" y="1454"/>
                  </a:lnTo>
                  <a:lnTo>
                    <a:pt x="410" y="1544"/>
                  </a:lnTo>
                  <a:close/>
                </a:path>
              </a:pathLst>
            </a:custGeom>
            <a:solidFill>
              <a:schemeClr val="bg1"/>
            </a:solidFill>
            <a:ln w="9525">
              <a:solidFill>
                <a:srgbClr val="000000"/>
              </a:solidFill>
              <a:round/>
              <a:headEnd/>
              <a:tailEnd/>
            </a:ln>
          </p:spPr>
          <p:txBody>
            <a:bodyPr/>
            <a:lstStyle/>
            <a:p>
              <a:endParaRPr lang="zh-CN" altLang="en-US" sz="1350"/>
            </a:p>
          </p:txBody>
        </p:sp>
        <p:sp>
          <p:nvSpPr>
            <p:cNvPr id="7" name="Oval 7">
              <a:extLst>
                <a:ext uri="{FF2B5EF4-FFF2-40B4-BE49-F238E27FC236}">
                  <a16:creationId xmlns:a16="http://schemas.microsoft.com/office/drawing/2014/main" id="{55B01AE9-2535-AE40-02C8-568DD52F8A3E}"/>
                </a:ext>
              </a:extLst>
            </p:cNvPr>
            <p:cNvSpPr>
              <a:spLocks noChangeArrowheads="1"/>
            </p:cNvSpPr>
            <p:nvPr/>
          </p:nvSpPr>
          <p:spPr bwMode="auto">
            <a:xfrm>
              <a:off x="2016" y="3504"/>
              <a:ext cx="144" cy="144"/>
            </a:xfrm>
            <a:prstGeom prst="ellipse">
              <a:avLst/>
            </a:prstGeom>
            <a:solidFill>
              <a:schemeClr val="bg1"/>
            </a:solidFill>
            <a:ln w="9525">
              <a:solidFill>
                <a:schemeClr val="tx1"/>
              </a:solidFill>
              <a:round/>
              <a:headEnd/>
              <a:tailEnd/>
            </a:ln>
          </p:spPr>
          <p:txBody>
            <a:bodyPr wrap="none" anchor="ctr"/>
            <a:lstStyle/>
            <a:p>
              <a:endParaRPr lang="zh-CN" altLang="en-US" sz="1350"/>
            </a:p>
          </p:txBody>
        </p:sp>
        <p:sp>
          <p:nvSpPr>
            <p:cNvPr id="8" name="Oval 8">
              <a:extLst>
                <a:ext uri="{FF2B5EF4-FFF2-40B4-BE49-F238E27FC236}">
                  <a16:creationId xmlns:a16="http://schemas.microsoft.com/office/drawing/2014/main" id="{F87E4583-51DB-7640-37F4-9067AE6B978B}"/>
                </a:ext>
              </a:extLst>
            </p:cNvPr>
            <p:cNvSpPr>
              <a:spLocks noChangeArrowheads="1"/>
            </p:cNvSpPr>
            <p:nvPr/>
          </p:nvSpPr>
          <p:spPr bwMode="auto">
            <a:xfrm>
              <a:off x="2304" y="2880"/>
              <a:ext cx="144" cy="144"/>
            </a:xfrm>
            <a:prstGeom prst="ellipse">
              <a:avLst/>
            </a:prstGeom>
            <a:solidFill>
              <a:schemeClr val="tx1"/>
            </a:solidFill>
            <a:ln w="9525">
              <a:solidFill>
                <a:schemeClr val="tx1"/>
              </a:solidFill>
              <a:round/>
              <a:headEnd/>
              <a:tailEnd/>
            </a:ln>
          </p:spPr>
          <p:txBody>
            <a:bodyPr wrap="none" anchor="ctr"/>
            <a:lstStyle/>
            <a:p>
              <a:endParaRPr lang="zh-CN" altLang="en-US" sz="1350"/>
            </a:p>
          </p:txBody>
        </p:sp>
      </p:grpSp>
    </p:spTree>
    <p:extLst>
      <p:ext uri="{BB962C8B-B14F-4D97-AF65-F5344CB8AC3E}">
        <p14:creationId xmlns:p14="http://schemas.microsoft.com/office/powerpoint/2010/main" val="331675350"/>
      </p:ext>
    </p:extLst>
  </p:cSld>
  <p:clrMapOvr>
    <a:masterClrMapping/>
  </p:clrMapOvr>
  <p:transition spd="slow">
    <p:wipe dir="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219" name="Group 88"/>
          <p:cNvGrpSpPr>
            <a:grpSpLocks/>
          </p:cNvGrpSpPr>
          <p:nvPr/>
        </p:nvGrpSpPr>
        <p:grpSpPr bwMode="auto">
          <a:xfrm>
            <a:off x="286686" y="1252032"/>
            <a:ext cx="3886200" cy="2358628"/>
            <a:chOff x="358" y="1162"/>
            <a:chExt cx="3264" cy="1981"/>
          </a:xfrm>
        </p:grpSpPr>
        <p:grpSp>
          <p:nvGrpSpPr>
            <p:cNvPr id="9231" name="Group 86"/>
            <p:cNvGrpSpPr>
              <a:grpSpLocks/>
            </p:cNvGrpSpPr>
            <p:nvPr/>
          </p:nvGrpSpPr>
          <p:grpSpPr bwMode="auto">
            <a:xfrm>
              <a:off x="358" y="1162"/>
              <a:ext cx="3264" cy="1798"/>
              <a:chOff x="358" y="1162"/>
              <a:chExt cx="3264" cy="1798"/>
            </a:xfrm>
          </p:grpSpPr>
          <p:sp>
            <p:nvSpPr>
              <p:cNvPr id="9233" name="Freeform 3"/>
              <p:cNvSpPr>
                <a:spLocks/>
              </p:cNvSpPr>
              <p:nvPr/>
            </p:nvSpPr>
            <p:spPr bwMode="auto">
              <a:xfrm>
                <a:off x="2225" y="1763"/>
                <a:ext cx="141" cy="270"/>
              </a:xfrm>
              <a:custGeom>
                <a:avLst/>
                <a:gdLst>
                  <a:gd name="T0" fmla="*/ 0 w 175"/>
                  <a:gd name="T1" fmla="*/ 83 h 305"/>
                  <a:gd name="T2" fmla="*/ 0 w 175"/>
                  <a:gd name="T3" fmla="*/ 0 h 305"/>
                  <a:gd name="T4" fmla="*/ 25 w 175"/>
                  <a:gd name="T5" fmla="*/ 24 h 305"/>
                  <a:gd name="T6" fmla="*/ 17 w 175"/>
                  <a:gd name="T7" fmla="*/ 102 h 305"/>
                  <a:gd name="T8" fmla="*/ 0 w 175"/>
                  <a:gd name="T9" fmla="*/ 83 h 305"/>
                  <a:gd name="T10" fmla="*/ 0 60000 65536"/>
                  <a:gd name="T11" fmla="*/ 0 60000 65536"/>
                  <a:gd name="T12" fmla="*/ 0 60000 65536"/>
                  <a:gd name="T13" fmla="*/ 0 60000 65536"/>
                  <a:gd name="T14" fmla="*/ 0 60000 65536"/>
                  <a:gd name="T15" fmla="*/ 0 w 175"/>
                  <a:gd name="T16" fmla="*/ 0 h 305"/>
                  <a:gd name="T17" fmla="*/ 175 w 175"/>
                  <a:gd name="T18" fmla="*/ 305 h 305"/>
                </a:gdLst>
                <a:ahLst/>
                <a:cxnLst>
                  <a:cxn ang="T10">
                    <a:pos x="T0" y="T1"/>
                  </a:cxn>
                  <a:cxn ang="T11">
                    <a:pos x="T2" y="T3"/>
                  </a:cxn>
                  <a:cxn ang="T12">
                    <a:pos x="T4" y="T5"/>
                  </a:cxn>
                  <a:cxn ang="T13">
                    <a:pos x="T6" y="T7"/>
                  </a:cxn>
                  <a:cxn ang="T14">
                    <a:pos x="T8" y="T9"/>
                  </a:cxn>
                </a:cxnLst>
                <a:rect l="T15" t="T16" r="T17" b="T18"/>
                <a:pathLst>
                  <a:path w="175" h="305">
                    <a:moveTo>
                      <a:pt x="0" y="247"/>
                    </a:moveTo>
                    <a:lnTo>
                      <a:pt x="0" y="0"/>
                    </a:lnTo>
                    <a:lnTo>
                      <a:pt x="174" y="71"/>
                    </a:lnTo>
                    <a:lnTo>
                      <a:pt x="119" y="304"/>
                    </a:lnTo>
                    <a:lnTo>
                      <a:pt x="0" y="247"/>
                    </a:lnTo>
                  </a:path>
                </a:pathLst>
              </a:custGeom>
              <a:solidFill>
                <a:srgbClr val="790015"/>
              </a:solidFill>
              <a:ln w="25400" cap="rnd">
                <a:solidFill>
                  <a:schemeClr val="tx1"/>
                </a:solidFill>
                <a:round/>
                <a:headEnd/>
                <a:tailEnd/>
              </a:ln>
            </p:spPr>
            <p:txBody>
              <a:bodyPr/>
              <a:lstStyle/>
              <a:p>
                <a:endParaRPr lang="zh-CN" altLang="en-US" sz="1350"/>
              </a:p>
            </p:txBody>
          </p:sp>
          <p:sp>
            <p:nvSpPr>
              <p:cNvPr id="9234" name="Freeform 4"/>
              <p:cNvSpPr>
                <a:spLocks/>
              </p:cNvSpPr>
              <p:nvPr/>
            </p:nvSpPr>
            <p:spPr bwMode="auto">
              <a:xfrm>
                <a:off x="1023" y="1782"/>
                <a:ext cx="2206" cy="658"/>
              </a:xfrm>
              <a:custGeom>
                <a:avLst/>
                <a:gdLst>
                  <a:gd name="T0" fmla="*/ 0 w 2738"/>
                  <a:gd name="T1" fmla="*/ 0 h 744"/>
                  <a:gd name="T2" fmla="*/ 131 w 2738"/>
                  <a:gd name="T3" fmla="*/ 0 h 744"/>
                  <a:gd name="T4" fmla="*/ 392 w 2738"/>
                  <a:gd name="T5" fmla="*/ 247 h 744"/>
                  <a:gd name="T6" fmla="*/ 149 w 2738"/>
                  <a:gd name="T7" fmla="*/ 247 h 744"/>
                  <a:gd name="T8" fmla="*/ 0 w 2738"/>
                  <a:gd name="T9" fmla="*/ 0 h 744"/>
                  <a:gd name="T10" fmla="*/ 0 60000 65536"/>
                  <a:gd name="T11" fmla="*/ 0 60000 65536"/>
                  <a:gd name="T12" fmla="*/ 0 60000 65536"/>
                  <a:gd name="T13" fmla="*/ 0 60000 65536"/>
                  <a:gd name="T14" fmla="*/ 0 60000 65536"/>
                  <a:gd name="T15" fmla="*/ 0 w 2738"/>
                  <a:gd name="T16" fmla="*/ 0 h 744"/>
                  <a:gd name="T17" fmla="*/ 2738 w 2738"/>
                  <a:gd name="T18" fmla="*/ 744 h 744"/>
                </a:gdLst>
                <a:ahLst/>
                <a:cxnLst>
                  <a:cxn ang="T10">
                    <a:pos x="T0" y="T1"/>
                  </a:cxn>
                  <a:cxn ang="T11">
                    <a:pos x="T2" y="T3"/>
                  </a:cxn>
                  <a:cxn ang="T12">
                    <a:pos x="T4" y="T5"/>
                  </a:cxn>
                  <a:cxn ang="T13">
                    <a:pos x="T6" y="T7"/>
                  </a:cxn>
                  <a:cxn ang="T14">
                    <a:pos x="T8" y="T9"/>
                  </a:cxn>
                </a:cxnLst>
                <a:rect l="T15" t="T16" r="T17" b="T18"/>
                <a:pathLst>
                  <a:path w="2738" h="744">
                    <a:moveTo>
                      <a:pt x="0" y="0"/>
                    </a:moveTo>
                    <a:lnTo>
                      <a:pt x="912" y="0"/>
                    </a:lnTo>
                    <a:lnTo>
                      <a:pt x="2737" y="743"/>
                    </a:lnTo>
                    <a:lnTo>
                      <a:pt x="1039" y="743"/>
                    </a:lnTo>
                    <a:lnTo>
                      <a:pt x="0" y="0"/>
                    </a:lnTo>
                  </a:path>
                </a:pathLst>
              </a:custGeom>
              <a:solidFill>
                <a:srgbClr val="919191"/>
              </a:solidFill>
              <a:ln w="25400" cap="rnd">
                <a:noFill/>
                <a:round/>
                <a:headEnd/>
                <a:tailEnd/>
              </a:ln>
            </p:spPr>
            <p:txBody>
              <a:bodyPr/>
              <a:lstStyle/>
              <a:p>
                <a:endParaRPr lang="zh-CN" altLang="en-US" sz="1350"/>
              </a:p>
            </p:txBody>
          </p:sp>
          <p:sp>
            <p:nvSpPr>
              <p:cNvPr id="9235" name="Rectangle 5"/>
              <p:cNvSpPr>
                <a:spLocks noChangeArrowheads="1"/>
              </p:cNvSpPr>
              <p:nvPr/>
            </p:nvSpPr>
            <p:spPr bwMode="auto">
              <a:xfrm>
                <a:off x="1864" y="2436"/>
                <a:ext cx="1361" cy="94"/>
              </a:xfrm>
              <a:prstGeom prst="rect">
                <a:avLst/>
              </a:prstGeom>
              <a:solidFill>
                <a:srgbClr val="712000"/>
              </a:solidFill>
              <a:ln w="12700">
                <a:solidFill>
                  <a:srgbClr val="000000"/>
                </a:solidFill>
                <a:miter lim="800000"/>
                <a:headEnd/>
                <a:tailEnd/>
              </a:ln>
            </p:spPr>
            <p:txBody>
              <a:bodyPr wrap="none" anchor="ctr"/>
              <a:lstStyle/>
              <a:p>
                <a:endParaRPr lang="zh-CN" altLang="en-US" sz="1350"/>
              </a:p>
            </p:txBody>
          </p:sp>
          <p:sp>
            <p:nvSpPr>
              <p:cNvPr id="9236" name="Freeform 6"/>
              <p:cNvSpPr>
                <a:spLocks/>
              </p:cNvSpPr>
              <p:nvPr/>
            </p:nvSpPr>
            <p:spPr bwMode="auto">
              <a:xfrm>
                <a:off x="1023" y="1782"/>
                <a:ext cx="832" cy="746"/>
              </a:xfrm>
              <a:custGeom>
                <a:avLst/>
                <a:gdLst>
                  <a:gd name="T0" fmla="*/ 147 w 1033"/>
                  <a:gd name="T1" fmla="*/ 240 h 844"/>
                  <a:gd name="T2" fmla="*/ 0 w 1033"/>
                  <a:gd name="T3" fmla="*/ 0 h 844"/>
                  <a:gd name="T4" fmla="*/ 0 w 1033"/>
                  <a:gd name="T5" fmla="*/ 21 h 844"/>
                  <a:gd name="T6" fmla="*/ 147 w 1033"/>
                  <a:gd name="T7" fmla="*/ 277 h 844"/>
                  <a:gd name="T8" fmla="*/ 147 w 1033"/>
                  <a:gd name="T9" fmla="*/ 240 h 844"/>
                  <a:gd name="T10" fmla="*/ 0 60000 65536"/>
                  <a:gd name="T11" fmla="*/ 0 60000 65536"/>
                  <a:gd name="T12" fmla="*/ 0 60000 65536"/>
                  <a:gd name="T13" fmla="*/ 0 60000 65536"/>
                  <a:gd name="T14" fmla="*/ 0 60000 65536"/>
                  <a:gd name="T15" fmla="*/ 0 w 1033"/>
                  <a:gd name="T16" fmla="*/ 0 h 844"/>
                  <a:gd name="T17" fmla="*/ 1033 w 1033"/>
                  <a:gd name="T18" fmla="*/ 844 h 844"/>
                </a:gdLst>
                <a:ahLst/>
                <a:cxnLst>
                  <a:cxn ang="T10">
                    <a:pos x="T0" y="T1"/>
                  </a:cxn>
                  <a:cxn ang="T11">
                    <a:pos x="T2" y="T3"/>
                  </a:cxn>
                  <a:cxn ang="T12">
                    <a:pos x="T4" y="T5"/>
                  </a:cxn>
                  <a:cxn ang="T13">
                    <a:pos x="T6" y="T7"/>
                  </a:cxn>
                  <a:cxn ang="T14">
                    <a:pos x="T8" y="T9"/>
                  </a:cxn>
                </a:cxnLst>
                <a:rect l="T15" t="T16" r="T17" b="T18"/>
                <a:pathLst>
                  <a:path w="1033" h="844">
                    <a:moveTo>
                      <a:pt x="1032" y="731"/>
                    </a:moveTo>
                    <a:lnTo>
                      <a:pt x="0" y="0"/>
                    </a:lnTo>
                    <a:lnTo>
                      <a:pt x="0" y="63"/>
                    </a:lnTo>
                    <a:lnTo>
                      <a:pt x="1032" y="843"/>
                    </a:lnTo>
                    <a:lnTo>
                      <a:pt x="1032" y="731"/>
                    </a:lnTo>
                  </a:path>
                </a:pathLst>
              </a:custGeom>
              <a:solidFill>
                <a:srgbClr val="712000"/>
              </a:solidFill>
              <a:ln w="12700" cap="rnd">
                <a:noFill/>
                <a:round/>
                <a:headEnd/>
                <a:tailEnd/>
              </a:ln>
            </p:spPr>
            <p:txBody>
              <a:bodyPr/>
              <a:lstStyle/>
              <a:p>
                <a:endParaRPr lang="zh-CN" altLang="en-US" sz="1350"/>
              </a:p>
            </p:txBody>
          </p:sp>
          <p:sp>
            <p:nvSpPr>
              <p:cNvPr id="9237" name="Freeform 7"/>
              <p:cNvSpPr>
                <a:spLocks/>
              </p:cNvSpPr>
              <p:nvPr/>
            </p:nvSpPr>
            <p:spPr bwMode="auto">
              <a:xfrm>
                <a:off x="1023" y="1782"/>
                <a:ext cx="839" cy="752"/>
              </a:xfrm>
              <a:custGeom>
                <a:avLst/>
                <a:gdLst>
                  <a:gd name="T0" fmla="*/ 149 w 1041"/>
                  <a:gd name="T1" fmla="*/ 242 h 851"/>
                  <a:gd name="T2" fmla="*/ 0 w 1041"/>
                  <a:gd name="T3" fmla="*/ 0 h 851"/>
                  <a:gd name="T4" fmla="*/ 0 w 1041"/>
                  <a:gd name="T5" fmla="*/ 21 h 851"/>
                  <a:gd name="T6" fmla="*/ 149 w 1041"/>
                  <a:gd name="T7" fmla="*/ 280 h 851"/>
                  <a:gd name="T8" fmla="*/ 149 w 1041"/>
                  <a:gd name="T9" fmla="*/ 242 h 851"/>
                  <a:gd name="T10" fmla="*/ 0 w 1041"/>
                  <a:gd name="T11" fmla="*/ 0 h 851"/>
                  <a:gd name="T12" fmla="*/ 0 w 1041"/>
                  <a:gd name="T13" fmla="*/ 21 h 851"/>
                  <a:gd name="T14" fmla="*/ 149 w 1041"/>
                  <a:gd name="T15" fmla="*/ 280 h 851"/>
                  <a:gd name="T16" fmla="*/ 149 w 1041"/>
                  <a:gd name="T17" fmla="*/ 242 h 85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041"/>
                  <a:gd name="T28" fmla="*/ 0 h 851"/>
                  <a:gd name="T29" fmla="*/ 1041 w 1041"/>
                  <a:gd name="T30" fmla="*/ 851 h 85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041" h="851">
                    <a:moveTo>
                      <a:pt x="1040" y="737"/>
                    </a:moveTo>
                    <a:lnTo>
                      <a:pt x="0" y="0"/>
                    </a:lnTo>
                    <a:lnTo>
                      <a:pt x="0" y="64"/>
                    </a:lnTo>
                    <a:lnTo>
                      <a:pt x="1040" y="850"/>
                    </a:lnTo>
                    <a:lnTo>
                      <a:pt x="1040" y="737"/>
                    </a:lnTo>
                    <a:lnTo>
                      <a:pt x="0" y="0"/>
                    </a:lnTo>
                    <a:lnTo>
                      <a:pt x="0" y="64"/>
                    </a:lnTo>
                    <a:lnTo>
                      <a:pt x="1040" y="850"/>
                    </a:lnTo>
                    <a:lnTo>
                      <a:pt x="1040" y="737"/>
                    </a:lnTo>
                  </a:path>
                </a:pathLst>
              </a:custGeom>
              <a:solidFill>
                <a:srgbClr val="712000"/>
              </a:solidFill>
              <a:ln w="12700" cap="rnd">
                <a:solidFill>
                  <a:srgbClr val="000000"/>
                </a:solidFill>
                <a:round/>
                <a:headEnd/>
                <a:tailEnd/>
              </a:ln>
            </p:spPr>
            <p:txBody>
              <a:bodyPr/>
              <a:lstStyle/>
              <a:p>
                <a:endParaRPr lang="zh-CN" altLang="en-US" sz="1350"/>
              </a:p>
            </p:txBody>
          </p:sp>
          <p:sp>
            <p:nvSpPr>
              <p:cNvPr id="9238" name="Freeform 8"/>
              <p:cNvSpPr>
                <a:spLocks/>
              </p:cNvSpPr>
              <p:nvPr/>
            </p:nvSpPr>
            <p:spPr bwMode="auto">
              <a:xfrm>
                <a:off x="1389" y="2428"/>
                <a:ext cx="231" cy="270"/>
              </a:xfrm>
              <a:custGeom>
                <a:avLst/>
                <a:gdLst>
                  <a:gd name="T0" fmla="*/ 0 w 287"/>
                  <a:gd name="T1" fmla="*/ 16 h 306"/>
                  <a:gd name="T2" fmla="*/ 31 w 287"/>
                  <a:gd name="T3" fmla="*/ 0 h 306"/>
                  <a:gd name="T4" fmla="*/ 25 w 287"/>
                  <a:gd name="T5" fmla="*/ 98 h 306"/>
                  <a:gd name="T6" fmla="*/ 41 w 287"/>
                  <a:gd name="T7" fmla="*/ 87 h 306"/>
                  <a:gd name="T8" fmla="*/ 0 60000 65536"/>
                  <a:gd name="T9" fmla="*/ 0 60000 65536"/>
                  <a:gd name="T10" fmla="*/ 0 60000 65536"/>
                  <a:gd name="T11" fmla="*/ 0 60000 65536"/>
                  <a:gd name="T12" fmla="*/ 0 w 287"/>
                  <a:gd name="T13" fmla="*/ 0 h 306"/>
                  <a:gd name="T14" fmla="*/ 287 w 287"/>
                  <a:gd name="T15" fmla="*/ 306 h 306"/>
                </a:gdLst>
                <a:ahLst/>
                <a:cxnLst>
                  <a:cxn ang="T8">
                    <a:pos x="T0" y="T1"/>
                  </a:cxn>
                  <a:cxn ang="T9">
                    <a:pos x="T2" y="T3"/>
                  </a:cxn>
                  <a:cxn ang="T10">
                    <a:pos x="T4" y="T5"/>
                  </a:cxn>
                  <a:cxn ang="T11">
                    <a:pos x="T6" y="T7"/>
                  </a:cxn>
                </a:cxnLst>
                <a:rect l="T12" t="T13" r="T14" b="T15"/>
                <a:pathLst>
                  <a:path w="287" h="306">
                    <a:moveTo>
                      <a:pt x="0" y="50"/>
                    </a:moveTo>
                    <a:lnTo>
                      <a:pt x="215" y="0"/>
                    </a:lnTo>
                    <a:lnTo>
                      <a:pt x="175" y="305"/>
                    </a:lnTo>
                    <a:lnTo>
                      <a:pt x="286" y="270"/>
                    </a:lnTo>
                  </a:path>
                </a:pathLst>
              </a:custGeom>
              <a:noFill/>
              <a:ln w="25400" cap="rnd">
                <a:solidFill>
                  <a:schemeClr val="tx1"/>
                </a:solidFill>
                <a:round/>
                <a:headEnd/>
                <a:tailEnd/>
              </a:ln>
            </p:spPr>
            <p:txBody>
              <a:bodyPr/>
              <a:lstStyle/>
              <a:p>
                <a:endParaRPr lang="zh-CN" altLang="en-US" sz="1350"/>
              </a:p>
            </p:txBody>
          </p:sp>
          <p:sp>
            <p:nvSpPr>
              <p:cNvPr id="9239" name="Freeform 9"/>
              <p:cNvSpPr>
                <a:spLocks/>
              </p:cNvSpPr>
              <p:nvPr/>
            </p:nvSpPr>
            <p:spPr bwMode="auto">
              <a:xfrm>
                <a:off x="1472" y="2497"/>
                <a:ext cx="231" cy="269"/>
              </a:xfrm>
              <a:custGeom>
                <a:avLst/>
                <a:gdLst>
                  <a:gd name="T0" fmla="*/ 0 w 287"/>
                  <a:gd name="T1" fmla="*/ 16 h 305"/>
                  <a:gd name="T2" fmla="*/ 31 w 287"/>
                  <a:gd name="T3" fmla="*/ 0 h 305"/>
                  <a:gd name="T4" fmla="*/ 25 w 287"/>
                  <a:gd name="T5" fmla="*/ 97 h 305"/>
                  <a:gd name="T6" fmla="*/ 41 w 287"/>
                  <a:gd name="T7" fmla="*/ 86 h 305"/>
                  <a:gd name="T8" fmla="*/ 0 60000 65536"/>
                  <a:gd name="T9" fmla="*/ 0 60000 65536"/>
                  <a:gd name="T10" fmla="*/ 0 60000 65536"/>
                  <a:gd name="T11" fmla="*/ 0 60000 65536"/>
                  <a:gd name="T12" fmla="*/ 0 w 287"/>
                  <a:gd name="T13" fmla="*/ 0 h 305"/>
                  <a:gd name="T14" fmla="*/ 287 w 287"/>
                  <a:gd name="T15" fmla="*/ 305 h 305"/>
                </a:gdLst>
                <a:ahLst/>
                <a:cxnLst>
                  <a:cxn ang="T8">
                    <a:pos x="T0" y="T1"/>
                  </a:cxn>
                  <a:cxn ang="T9">
                    <a:pos x="T2" y="T3"/>
                  </a:cxn>
                  <a:cxn ang="T10">
                    <a:pos x="T4" y="T5"/>
                  </a:cxn>
                  <a:cxn ang="T11">
                    <a:pos x="T6" y="T7"/>
                  </a:cxn>
                </a:cxnLst>
                <a:rect l="T12" t="T13" r="T14" b="T15"/>
                <a:pathLst>
                  <a:path w="287" h="305">
                    <a:moveTo>
                      <a:pt x="0" y="49"/>
                    </a:moveTo>
                    <a:lnTo>
                      <a:pt x="215" y="0"/>
                    </a:lnTo>
                    <a:lnTo>
                      <a:pt x="183" y="304"/>
                    </a:lnTo>
                    <a:lnTo>
                      <a:pt x="286" y="269"/>
                    </a:lnTo>
                  </a:path>
                </a:pathLst>
              </a:custGeom>
              <a:noFill/>
              <a:ln w="25400" cap="rnd">
                <a:solidFill>
                  <a:schemeClr val="tx1"/>
                </a:solidFill>
                <a:round/>
                <a:headEnd/>
                <a:tailEnd/>
              </a:ln>
            </p:spPr>
            <p:txBody>
              <a:bodyPr/>
              <a:lstStyle/>
              <a:p>
                <a:endParaRPr lang="zh-CN" altLang="en-US" sz="1350"/>
              </a:p>
            </p:txBody>
          </p:sp>
          <p:sp>
            <p:nvSpPr>
              <p:cNvPr id="9240" name="Freeform 10"/>
              <p:cNvSpPr>
                <a:spLocks/>
              </p:cNvSpPr>
              <p:nvPr/>
            </p:nvSpPr>
            <p:spPr bwMode="auto">
              <a:xfrm>
                <a:off x="1325" y="1995"/>
                <a:ext cx="212" cy="565"/>
              </a:xfrm>
              <a:custGeom>
                <a:avLst/>
                <a:gdLst>
                  <a:gd name="T0" fmla="*/ 10 w 263"/>
                  <a:gd name="T1" fmla="*/ 174 h 638"/>
                  <a:gd name="T2" fmla="*/ 0 w 263"/>
                  <a:gd name="T3" fmla="*/ 0 h 638"/>
                  <a:gd name="T4" fmla="*/ 38 w 263"/>
                  <a:gd name="T5" fmla="*/ 43 h 638"/>
                  <a:gd name="T6" fmla="*/ 31 w 263"/>
                  <a:gd name="T7" fmla="*/ 213 h 638"/>
                  <a:gd name="T8" fmla="*/ 10 w 263"/>
                  <a:gd name="T9" fmla="*/ 174 h 638"/>
                  <a:gd name="T10" fmla="*/ 0 60000 65536"/>
                  <a:gd name="T11" fmla="*/ 0 60000 65536"/>
                  <a:gd name="T12" fmla="*/ 0 60000 65536"/>
                  <a:gd name="T13" fmla="*/ 0 60000 65536"/>
                  <a:gd name="T14" fmla="*/ 0 60000 65536"/>
                  <a:gd name="T15" fmla="*/ 0 w 263"/>
                  <a:gd name="T16" fmla="*/ 0 h 638"/>
                  <a:gd name="T17" fmla="*/ 263 w 263"/>
                  <a:gd name="T18" fmla="*/ 638 h 638"/>
                </a:gdLst>
                <a:ahLst/>
                <a:cxnLst>
                  <a:cxn ang="T10">
                    <a:pos x="T0" y="T1"/>
                  </a:cxn>
                  <a:cxn ang="T11">
                    <a:pos x="T2" y="T3"/>
                  </a:cxn>
                  <a:cxn ang="T12">
                    <a:pos x="T4" y="T5"/>
                  </a:cxn>
                  <a:cxn ang="T13">
                    <a:pos x="T6" y="T7"/>
                  </a:cxn>
                  <a:cxn ang="T14">
                    <a:pos x="T8" y="T9"/>
                  </a:cxn>
                </a:cxnLst>
                <a:rect l="T15" t="T16" r="T17" b="T18"/>
                <a:pathLst>
                  <a:path w="263" h="638">
                    <a:moveTo>
                      <a:pt x="71" y="524"/>
                    </a:moveTo>
                    <a:lnTo>
                      <a:pt x="0" y="0"/>
                    </a:lnTo>
                    <a:lnTo>
                      <a:pt x="262" y="127"/>
                    </a:lnTo>
                    <a:lnTo>
                      <a:pt x="214" y="637"/>
                    </a:lnTo>
                    <a:lnTo>
                      <a:pt x="71" y="524"/>
                    </a:lnTo>
                  </a:path>
                </a:pathLst>
              </a:custGeom>
              <a:solidFill>
                <a:schemeClr val="accent1"/>
              </a:solidFill>
              <a:ln w="25400" cap="rnd">
                <a:solidFill>
                  <a:schemeClr val="tx1"/>
                </a:solidFill>
                <a:round/>
                <a:headEnd/>
                <a:tailEnd/>
              </a:ln>
            </p:spPr>
            <p:txBody>
              <a:bodyPr/>
              <a:lstStyle/>
              <a:p>
                <a:endParaRPr lang="zh-CN" altLang="en-US" sz="1350"/>
              </a:p>
            </p:txBody>
          </p:sp>
          <p:sp>
            <p:nvSpPr>
              <p:cNvPr id="9241" name="Oval 11"/>
              <p:cNvSpPr>
                <a:spLocks noChangeArrowheads="1"/>
              </p:cNvSpPr>
              <p:nvPr/>
            </p:nvSpPr>
            <p:spPr bwMode="auto">
              <a:xfrm>
                <a:off x="1402" y="1802"/>
                <a:ext cx="82" cy="249"/>
              </a:xfrm>
              <a:prstGeom prst="ellipse">
                <a:avLst/>
              </a:prstGeom>
              <a:solidFill>
                <a:schemeClr val="accent1"/>
              </a:solidFill>
              <a:ln w="25400">
                <a:solidFill>
                  <a:schemeClr val="tx1"/>
                </a:solidFill>
                <a:round/>
                <a:headEnd/>
                <a:tailEnd/>
              </a:ln>
            </p:spPr>
            <p:txBody>
              <a:bodyPr wrap="none" anchor="ctr"/>
              <a:lstStyle/>
              <a:p>
                <a:endParaRPr lang="zh-CN" altLang="en-US" sz="1350"/>
              </a:p>
            </p:txBody>
          </p:sp>
          <p:sp>
            <p:nvSpPr>
              <p:cNvPr id="9242" name="Freeform 12"/>
              <p:cNvSpPr>
                <a:spLocks/>
              </p:cNvSpPr>
              <p:nvPr/>
            </p:nvSpPr>
            <p:spPr bwMode="auto">
              <a:xfrm>
                <a:off x="1530" y="2114"/>
                <a:ext cx="288" cy="246"/>
              </a:xfrm>
              <a:custGeom>
                <a:avLst/>
                <a:gdLst>
                  <a:gd name="T0" fmla="*/ 0 w 358"/>
                  <a:gd name="T1" fmla="*/ 0 h 278"/>
                  <a:gd name="T2" fmla="*/ 13 w 358"/>
                  <a:gd name="T3" fmla="*/ 76 h 278"/>
                  <a:gd name="T4" fmla="*/ 51 w 358"/>
                  <a:gd name="T5" fmla="*/ 92 h 278"/>
                  <a:gd name="T6" fmla="*/ 0 60000 65536"/>
                  <a:gd name="T7" fmla="*/ 0 60000 65536"/>
                  <a:gd name="T8" fmla="*/ 0 60000 65536"/>
                  <a:gd name="T9" fmla="*/ 0 w 358"/>
                  <a:gd name="T10" fmla="*/ 0 h 278"/>
                  <a:gd name="T11" fmla="*/ 358 w 358"/>
                  <a:gd name="T12" fmla="*/ 278 h 278"/>
                </a:gdLst>
                <a:ahLst/>
                <a:cxnLst>
                  <a:cxn ang="T6">
                    <a:pos x="T0" y="T1"/>
                  </a:cxn>
                  <a:cxn ang="T7">
                    <a:pos x="T2" y="T3"/>
                  </a:cxn>
                  <a:cxn ang="T8">
                    <a:pos x="T4" y="T5"/>
                  </a:cxn>
                </a:cxnLst>
                <a:rect l="T9" t="T10" r="T11" b="T12"/>
                <a:pathLst>
                  <a:path w="358" h="278">
                    <a:moveTo>
                      <a:pt x="0" y="0"/>
                    </a:moveTo>
                    <a:lnTo>
                      <a:pt x="95" y="227"/>
                    </a:lnTo>
                    <a:lnTo>
                      <a:pt x="357" y="277"/>
                    </a:lnTo>
                  </a:path>
                </a:pathLst>
              </a:custGeom>
              <a:noFill/>
              <a:ln w="25400" cap="rnd">
                <a:solidFill>
                  <a:schemeClr val="tx1"/>
                </a:solidFill>
                <a:round/>
                <a:headEnd/>
                <a:tailEnd/>
              </a:ln>
            </p:spPr>
            <p:txBody>
              <a:bodyPr/>
              <a:lstStyle/>
              <a:p>
                <a:endParaRPr lang="zh-CN" altLang="en-US" sz="1350"/>
              </a:p>
            </p:txBody>
          </p:sp>
          <p:sp>
            <p:nvSpPr>
              <p:cNvPr id="9243" name="Freeform 13"/>
              <p:cNvSpPr>
                <a:spLocks/>
              </p:cNvSpPr>
              <p:nvPr/>
            </p:nvSpPr>
            <p:spPr bwMode="auto">
              <a:xfrm>
                <a:off x="2719" y="2590"/>
                <a:ext cx="230" cy="263"/>
              </a:xfrm>
              <a:custGeom>
                <a:avLst/>
                <a:gdLst>
                  <a:gd name="T0" fmla="*/ 40 w 286"/>
                  <a:gd name="T1" fmla="*/ 14 h 298"/>
                  <a:gd name="T2" fmla="*/ 10 w 286"/>
                  <a:gd name="T3" fmla="*/ 0 h 298"/>
                  <a:gd name="T4" fmla="*/ 16 w 286"/>
                  <a:gd name="T5" fmla="*/ 96 h 298"/>
                  <a:gd name="T6" fmla="*/ 0 w 286"/>
                  <a:gd name="T7" fmla="*/ 86 h 298"/>
                  <a:gd name="T8" fmla="*/ 0 60000 65536"/>
                  <a:gd name="T9" fmla="*/ 0 60000 65536"/>
                  <a:gd name="T10" fmla="*/ 0 60000 65536"/>
                  <a:gd name="T11" fmla="*/ 0 60000 65536"/>
                  <a:gd name="T12" fmla="*/ 0 w 286"/>
                  <a:gd name="T13" fmla="*/ 0 h 298"/>
                  <a:gd name="T14" fmla="*/ 286 w 286"/>
                  <a:gd name="T15" fmla="*/ 298 h 298"/>
                </a:gdLst>
                <a:ahLst/>
                <a:cxnLst>
                  <a:cxn ang="T8">
                    <a:pos x="T0" y="T1"/>
                  </a:cxn>
                  <a:cxn ang="T9">
                    <a:pos x="T2" y="T3"/>
                  </a:cxn>
                  <a:cxn ang="T10">
                    <a:pos x="T4" y="T5"/>
                  </a:cxn>
                  <a:cxn ang="T11">
                    <a:pos x="T6" y="T7"/>
                  </a:cxn>
                </a:cxnLst>
                <a:rect l="T12" t="T13" r="T14" b="T15"/>
                <a:pathLst>
                  <a:path w="286" h="298">
                    <a:moveTo>
                      <a:pt x="285" y="42"/>
                    </a:moveTo>
                    <a:lnTo>
                      <a:pt x="71" y="0"/>
                    </a:lnTo>
                    <a:lnTo>
                      <a:pt x="111" y="297"/>
                    </a:lnTo>
                    <a:lnTo>
                      <a:pt x="0" y="269"/>
                    </a:lnTo>
                  </a:path>
                </a:pathLst>
              </a:custGeom>
              <a:noFill/>
              <a:ln w="25400" cap="rnd">
                <a:solidFill>
                  <a:schemeClr val="tx1"/>
                </a:solidFill>
                <a:round/>
                <a:headEnd/>
                <a:tailEnd/>
              </a:ln>
            </p:spPr>
            <p:txBody>
              <a:bodyPr/>
              <a:lstStyle/>
              <a:p>
                <a:endParaRPr lang="zh-CN" altLang="en-US" sz="1350"/>
              </a:p>
            </p:txBody>
          </p:sp>
          <p:sp>
            <p:nvSpPr>
              <p:cNvPr id="9244" name="Freeform 14"/>
              <p:cNvSpPr>
                <a:spLocks/>
              </p:cNvSpPr>
              <p:nvPr/>
            </p:nvSpPr>
            <p:spPr bwMode="auto">
              <a:xfrm>
                <a:off x="2712" y="2584"/>
                <a:ext cx="231" cy="264"/>
              </a:xfrm>
              <a:custGeom>
                <a:avLst/>
                <a:gdLst>
                  <a:gd name="T0" fmla="*/ 42 w 286"/>
                  <a:gd name="T1" fmla="*/ 14 h 298"/>
                  <a:gd name="T2" fmla="*/ 10 w 286"/>
                  <a:gd name="T3" fmla="*/ 0 h 298"/>
                  <a:gd name="T4" fmla="*/ 16 w 286"/>
                  <a:gd name="T5" fmla="*/ 100 h 298"/>
                  <a:gd name="T6" fmla="*/ 0 w 286"/>
                  <a:gd name="T7" fmla="*/ 90 h 298"/>
                  <a:gd name="T8" fmla="*/ 0 60000 65536"/>
                  <a:gd name="T9" fmla="*/ 0 60000 65536"/>
                  <a:gd name="T10" fmla="*/ 0 60000 65536"/>
                  <a:gd name="T11" fmla="*/ 0 60000 65536"/>
                  <a:gd name="T12" fmla="*/ 0 w 286"/>
                  <a:gd name="T13" fmla="*/ 0 h 298"/>
                  <a:gd name="T14" fmla="*/ 286 w 286"/>
                  <a:gd name="T15" fmla="*/ 298 h 298"/>
                </a:gdLst>
                <a:ahLst/>
                <a:cxnLst>
                  <a:cxn ang="T8">
                    <a:pos x="T0" y="T1"/>
                  </a:cxn>
                  <a:cxn ang="T9">
                    <a:pos x="T2" y="T3"/>
                  </a:cxn>
                  <a:cxn ang="T10">
                    <a:pos x="T4" y="T5"/>
                  </a:cxn>
                  <a:cxn ang="T11">
                    <a:pos x="T6" y="T7"/>
                  </a:cxn>
                </a:cxnLst>
                <a:rect l="T12" t="T13" r="T14" b="T15"/>
                <a:pathLst>
                  <a:path w="286" h="298">
                    <a:moveTo>
                      <a:pt x="285" y="42"/>
                    </a:moveTo>
                    <a:lnTo>
                      <a:pt x="71" y="0"/>
                    </a:lnTo>
                    <a:lnTo>
                      <a:pt x="111" y="297"/>
                    </a:lnTo>
                    <a:lnTo>
                      <a:pt x="0" y="269"/>
                    </a:lnTo>
                  </a:path>
                </a:pathLst>
              </a:custGeom>
              <a:noFill/>
              <a:ln w="25400" cap="rnd">
                <a:solidFill>
                  <a:schemeClr val="tx1"/>
                </a:solidFill>
                <a:round/>
                <a:headEnd/>
                <a:tailEnd/>
              </a:ln>
            </p:spPr>
            <p:txBody>
              <a:bodyPr/>
              <a:lstStyle/>
              <a:p>
                <a:endParaRPr lang="zh-CN" altLang="en-US" sz="1350"/>
              </a:p>
            </p:txBody>
          </p:sp>
          <p:sp>
            <p:nvSpPr>
              <p:cNvPr id="9245" name="Freeform 15"/>
              <p:cNvSpPr>
                <a:spLocks/>
              </p:cNvSpPr>
              <p:nvPr/>
            </p:nvSpPr>
            <p:spPr bwMode="auto">
              <a:xfrm>
                <a:off x="2636" y="2659"/>
                <a:ext cx="230" cy="270"/>
              </a:xfrm>
              <a:custGeom>
                <a:avLst/>
                <a:gdLst>
                  <a:gd name="T0" fmla="*/ 40 w 286"/>
                  <a:gd name="T1" fmla="*/ 16 h 306"/>
                  <a:gd name="T2" fmla="*/ 10 w 286"/>
                  <a:gd name="T3" fmla="*/ 0 h 306"/>
                  <a:gd name="T4" fmla="*/ 14 w 286"/>
                  <a:gd name="T5" fmla="*/ 98 h 306"/>
                  <a:gd name="T6" fmla="*/ 0 w 286"/>
                  <a:gd name="T7" fmla="*/ 87 h 306"/>
                  <a:gd name="T8" fmla="*/ 0 60000 65536"/>
                  <a:gd name="T9" fmla="*/ 0 60000 65536"/>
                  <a:gd name="T10" fmla="*/ 0 60000 65536"/>
                  <a:gd name="T11" fmla="*/ 0 60000 65536"/>
                  <a:gd name="T12" fmla="*/ 0 w 286"/>
                  <a:gd name="T13" fmla="*/ 0 h 306"/>
                  <a:gd name="T14" fmla="*/ 286 w 286"/>
                  <a:gd name="T15" fmla="*/ 306 h 306"/>
                </a:gdLst>
                <a:ahLst/>
                <a:cxnLst>
                  <a:cxn ang="T8">
                    <a:pos x="T0" y="T1"/>
                  </a:cxn>
                  <a:cxn ang="T9">
                    <a:pos x="T2" y="T3"/>
                  </a:cxn>
                  <a:cxn ang="T10">
                    <a:pos x="T4" y="T5"/>
                  </a:cxn>
                  <a:cxn ang="T11">
                    <a:pos x="T6" y="T7"/>
                  </a:cxn>
                </a:cxnLst>
                <a:rect l="T12" t="T13" r="T14" b="T15"/>
                <a:pathLst>
                  <a:path w="286" h="306">
                    <a:moveTo>
                      <a:pt x="285" y="50"/>
                    </a:moveTo>
                    <a:lnTo>
                      <a:pt x="71" y="0"/>
                    </a:lnTo>
                    <a:lnTo>
                      <a:pt x="103" y="305"/>
                    </a:lnTo>
                    <a:lnTo>
                      <a:pt x="0" y="270"/>
                    </a:lnTo>
                  </a:path>
                </a:pathLst>
              </a:custGeom>
              <a:noFill/>
              <a:ln w="25400" cap="rnd">
                <a:solidFill>
                  <a:schemeClr val="tx1"/>
                </a:solidFill>
                <a:round/>
                <a:headEnd/>
                <a:tailEnd/>
              </a:ln>
            </p:spPr>
            <p:txBody>
              <a:bodyPr/>
              <a:lstStyle/>
              <a:p>
                <a:endParaRPr lang="zh-CN" altLang="en-US" sz="1350"/>
              </a:p>
            </p:txBody>
          </p:sp>
          <p:sp>
            <p:nvSpPr>
              <p:cNvPr id="9246" name="Freeform 16"/>
              <p:cNvSpPr>
                <a:spLocks/>
              </p:cNvSpPr>
              <p:nvPr/>
            </p:nvSpPr>
            <p:spPr bwMode="auto">
              <a:xfrm>
                <a:off x="2629" y="2652"/>
                <a:ext cx="231" cy="271"/>
              </a:xfrm>
              <a:custGeom>
                <a:avLst/>
                <a:gdLst>
                  <a:gd name="T0" fmla="*/ 42 w 286"/>
                  <a:gd name="T1" fmla="*/ 17 h 306"/>
                  <a:gd name="T2" fmla="*/ 10 w 286"/>
                  <a:gd name="T3" fmla="*/ 0 h 306"/>
                  <a:gd name="T4" fmla="*/ 15 w 286"/>
                  <a:gd name="T5" fmla="*/ 102 h 306"/>
                  <a:gd name="T6" fmla="*/ 0 w 286"/>
                  <a:gd name="T7" fmla="*/ 90 h 306"/>
                  <a:gd name="T8" fmla="*/ 0 60000 65536"/>
                  <a:gd name="T9" fmla="*/ 0 60000 65536"/>
                  <a:gd name="T10" fmla="*/ 0 60000 65536"/>
                  <a:gd name="T11" fmla="*/ 0 60000 65536"/>
                  <a:gd name="T12" fmla="*/ 0 w 286"/>
                  <a:gd name="T13" fmla="*/ 0 h 306"/>
                  <a:gd name="T14" fmla="*/ 286 w 286"/>
                  <a:gd name="T15" fmla="*/ 306 h 306"/>
                </a:gdLst>
                <a:ahLst/>
                <a:cxnLst>
                  <a:cxn ang="T8">
                    <a:pos x="T0" y="T1"/>
                  </a:cxn>
                  <a:cxn ang="T9">
                    <a:pos x="T2" y="T3"/>
                  </a:cxn>
                  <a:cxn ang="T10">
                    <a:pos x="T4" y="T5"/>
                  </a:cxn>
                  <a:cxn ang="T11">
                    <a:pos x="T6" y="T7"/>
                  </a:cxn>
                </a:cxnLst>
                <a:rect l="T12" t="T13" r="T14" b="T15"/>
                <a:pathLst>
                  <a:path w="286" h="306">
                    <a:moveTo>
                      <a:pt x="285" y="50"/>
                    </a:moveTo>
                    <a:lnTo>
                      <a:pt x="71" y="0"/>
                    </a:lnTo>
                    <a:lnTo>
                      <a:pt x="103" y="305"/>
                    </a:lnTo>
                    <a:lnTo>
                      <a:pt x="0" y="270"/>
                    </a:lnTo>
                  </a:path>
                </a:pathLst>
              </a:custGeom>
              <a:noFill/>
              <a:ln w="25400" cap="rnd">
                <a:solidFill>
                  <a:schemeClr val="tx1"/>
                </a:solidFill>
                <a:round/>
                <a:headEnd/>
                <a:tailEnd/>
              </a:ln>
            </p:spPr>
            <p:txBody>
              <a:bodyPr/>
              <a:lstStyle/>
              <a:p>
                <a:endParaRPr lang="zh-CN" altLang="en-US" sz="1350"/>
              </a:p>
            </p:txBody>
          </p:sp>
          <p:sp>
            <p:nvSpPr>
              <p:cNvPr id="9247" name="Freeform 17"/>
              <p:cNvSpPr>
                <a:spLocks/>
              </p:cNvSpPr>
              <p:nvPr/>
            </p:nvSpPr>
            <p:spPr bwMode="auto">
              <a:xfrm>
                <a:off x="2808" y="2152"/>
                <a:ext cx="211" cy="564"/>
              </a:xfrm>
              <a:custGeom>
                <a:avLst/>
                <a:gdLst>
                  <a:gd name="T0" fmla="*/ 27 w 262"/>
                  <a:gd name="T1" fmla="*/ 172 h 638"/>
                  <a:gd name="T2" fmla="*/ 38 w 262"/>
                  <a:gd name="T3" fmla="*/ 0 h 638"/>
                  <a:gd name="T4" fmla="*/ 0 w 262"/>
                  <a:gd name="T5" fmla="*/ 42 h 638"/>
                  <a:gd name="T6" fmla="*/ 6 w 262"/>
                  <a:gd name="T7" fmla="*/ 210 h 638"/>
                  <a:gd name="T8" fmla="*/ 27 w 262"/>
                  <a:gd name="T9" fmla="*/ 172 h 638"/>
                  <a:gd name="T10" fmla="*/ 0 60000 65536"/>
                  <a:gd name="T11" fmla="*/ 0 60000 65536"/>
                  <a:gd name="T12" fmla="*/ 0 60000 65536"/>
                  <a:gd name="T13" fmla="*/ 0 60000 65536"/>
                  <a:gd name="T14" fmla="*/ 0 60000 65536"/>
                  <a:gd name="T15" fmla="*/ 0 w 262"/>
                  <a:gd name="T16" fmla="*/ 0 h 638"/>
                  <a:gd name="T17" fmla="*/ 262 w 262"/>
                  <a:gd name="T18" fmla="*/ 638 h 638"/>
                </a:gdLst>
                <a:ahLst/>
                <a:cxnLst>
                  <a:cxn ang="T10">
                    <a:pos x="T0" y="T1"/>
                  </a:cxn>
                  <a:cxn ang="T11">
                    <a:pos x="T2" y="T3"/>
                  </a:cxn>
                  <a:cxn ang="T12">
                    <a:pos x="T4" y="T5"/>
                  </a:cxn>
                  <a:cxn ang="T13">
                    <a:pos x="T6" y="T7"/>
                  </a:cxn>
                  <a:cxn ang="T14">
                    <a:pos x="T8" y="T9"/>
                  </a:cxn>
                </a:cxnLst>
                <a:rect l="T15" t="T16" r="T17" b="T18"/>
                <a:pathLst>
                  <a:path w="262" h="638">
                    <a:moveTo>
                      <a:pt x="190" y="524"/>
                    </a:moveTo>
                    <a:lnTo>
                      <a:pt x="261" y="0"/>
                    </a:lnTo>
                    <a:lnTo>
                      <a:pt x="0" y="127"/>
                    </a:lnTo>
                    <a:lnTo>
                      <a:pt x="47" y="637"/>
                    </a:lnTo>
                    <a:lnTo>
                      <a:pt x="190" y="524"/>
                    </a:lnTo>
                  </a:path>
                </a:pathLst>
              </a:custGeom>
              <a:solidFill>
                <a:schemeClr val="accent2"/>
              </a:solidFill>
              <a:ln w="25400" cap="rnd">
                <a:solidFill>
                  <a:schemeClr val="tx1"/>
                </a:solidFill>
                <a:round/>
                <a:headEnd/>
                <a:tailEnd/>
              </a:ln>
            </p:spPr>
            <p:txBody>
              <a:bodyPr/>
              <a:lstStyle/>
              <a:p>
                <a:endParaRPr lang="zh-CN" altLang="en-US" sz="1350"/>
              </a:p>
            </p:txBody>
          </p:sp>
          <p:sp>
            <p:nvSpPr>
              <p:cNvPr id="9248" name="Freeform 18"/>
              <p:cNvSpPr>
                <a:spLocks/>
              </p:cNvSpPr>
              <p:nvPr/>
            </p:nvSpPr>
            <p:spPr bwMode="auto">
              <a:xfrm>
                <a:off x="2802" y="2145"/>
                <a:ext cx="212" cy="565"/>
              </a:xfrm>
              <a:custGeom>
                <a:avLst/>
                <a:gdLst>
                  <a:gd name="T0" fmla="*/ 27 w 263"/>
                  <a:gd name="T1" fmla="*/ 174 h 638"/>
                  <a:gd name="T2" fmla="*/ 38 w 263"/>
                  <a:gd name="T3" fmla="*/ 0 h 638"/>
                  <a:gd name="T4" fmla="*/ 0 w 263"/>
                  <a:gd name="T5" fmla="*/ 43 h 638"/>
                  <a:gd name="T6" fmla="*/ 6 w 263"/>
                  <a:gd name="T7" fmla="*/ 213 h 638"/>
                  <a:gd name="T8" fmla="*/ 27 w 263"/>
                  <a:gd name="T9" fmla="*/ 174 h 638"/>
                  <a:gd name="T10" fmla="*/ 0 60000 65536"/>
                  <a:gd name="T11" fmla="*/ 0 60000 65536"/>
                  <a:gd name="T12" fmla="*/ 0 60000 65536"/>
                  <a:gd name="T13" fmla="*/ 0 60000 65536"/>
                  <a:gd name="T14" fmla="*/ 0 60000 65536"/>
                  <a:gd name="T15" fmla="*/ 0 w 263"/>
                  <a:gd name="T16" fmla="*/ 0 h 638"/>
                  <a:gd name="T17" fmla="*/ 263 w 263"/>
                  <a:gd name="T18" fmla="*/ 638 h 638"/>
                </a:gdLst>
                <a:ahLst/>
                <a:cxnLst>
                  <a:cxn ang="T10">
                    <a:pos x="T0" y="T1"/>
                  </a:cxn>
                  <a:cxn ang="T11">
                    <a:pos x="T2" y="T3"/>
                  </a:cxn>
                  <a:cxn ang="T12">
                    <a:pos x="T4" y="T5"/>
                  </a:cxn>
                  <a:cxn ang="T13">
                    <a:pos x="T6" y="T7"/>
                  </a:cxn>
                  <a:cxn ang="T14">
                    <a:pos x="T8" y="T9"/>
                  </a:cxn>
                </a:cxnLst>
                <a:rect l="T15" t="T16" r="T17" b="T18"/>
                <a:pathLst>
                  <a:path w="263" h="638">
                    <a:moveTo>
                      <a:pt x="191" y="524"/>
                    </a:moveTo>
                    <a:lnTo>
                      <a:pt x="262" y="0"/>
                    </a:lnTo>
                    <a:lnTo>
                      <a:pt x="0" y="127"/>
                    </a:lnTo>
                    <a:lnTo>
                      <a:pt x="48" y="637"/>
                    </a:lnTo>
                    <a:lnTo>
                      <a:pt x="191" y="524"/>
                    </a:lnTo>
                  </a:path>
                </a:pathLst>
              </a:custGeom>
              <a:noFill/>
              <a:ln w="25400" cap="rnd">
                <a:solidFill>
                  <a:schemeClr val="tx1"/>
                </a:solidFill>
                <a:round/>
                <a:headEnd/>
                <a:tailEnd/>
              </a:ln>
            </p:spPr>
            <p:txBody>
              <a:bodyPr/>
              <a:lstStyle/>
              <a:p>
                <a:endParaRPr lang="zh-CN" altLang="en-US" sz="1350"/>
              </a:p>
            </p:txBody>
          </p:sp>
          <p:sp>
            <p:nvSpPr>
              <p:cNvPr id="9249" name="Oval 19"/>
              <p:cNvSpPr>
                <a:spLocks noChangeArrowheads="1"/>
              </p:cNvSpPr>
              <p:nvPr/>
            </p:nvSpPr>
            <p:spPr bwMode="auto">
              <a:xfrm>
                <a:off x="2840" y="1933"/>
                <a:ext cx="83" cy="250"/>
              </a:xfrm>
              <a:prstGeom prst="ellipse">
                <a:avLst/>
              </a:prstGeom>
              <a:solidFill>
                <a:schemeClr val="accent2"/>
              </a:solidFill>
              <a:ln w="25400">
                <a:solidFill>
                  <a:schemeClr val="tx1"/>
                </a:solidFill>
                <a:round/>
                <a:headEnd/>
                <a:tailEnd/>
              </a:ln>
            </p:spPr>
            <p:txBody>
              <a:bodyPr wrap="none" anchor="ctr"/>
              <a:lstStyle/>
              <a:p>
                <a:endParaRPr lang="zh-CN" altLang="en-US" sz="1350"/>
              </a:p>
            </p:txBody>
          </p:sp>
          <p:sp>
            <p:nvSpPr>
              <p:cNvPr id="9250" name="Oval 20"/>
              <p:cNvSpPr>
                <a:spLocks noChangeArrowheads="1"/>
              </p:cNvSpPr>
              <p:nvPr/>
            </p:nvSpPr>
            <p:spPr bwMode="auto">
              <a:xfrm>
                <a:off x="2833" y="1927"/>
                <a:ext cx="96" cy="262"/>
              </a:xfrm>
              <a:prstGeom prst="ellipse">
                <a:avLst/>
              </a:prstGeom>
              <a:noFill/>
              <a:ln w="25400">
                <a:solidFill>
                  <a:schemeClr val="tx1"/>
                </a:solidFill>
                <a:round/>
                <a:headEnd/>
                <a:tailEnd/>
              </a:ln>
            </p:spPr>
            <p:txBody>
              <a:bodyPr wrap="none" anchor="ctr"/>
              <a:lstStyle/>
              <a:p>
                <a:endParaRPr lang="zh-CN" altLang="en-US" sz="1350"/>
              </a:p>
            </p:txBody>
          </p:sp>
          <p:sp>
            <p:nvSpPr>
              <p:cNvPr id="9251" name="Freeform 21"/>
              <p:cNvSpPr>
                <a:spLocks/>
              </p:cNvSpPr>
              <p:nvPr/>
            </p:nvSpPr>
            <p:spPr bwMode="auto">
              <a:xfrm>
                <a:off x="2521" y="2277"/>
                <a:ext cx="288" cy="239"/>
              </a:xfrm>
              <a:custGeom>
                <a:avLst/>
                <a:gdLst>
                  <a:gd name="T0" fmla="*/ 51 w 358"/>
                  <a:gd name="T1" fmla="*/ 0 h 271"/>
                  <a:gd name="T2" fmla="*/ 37 w 358"/>
                  <a:gd name="T3" fmla="*/ 73 h 271"/>
                  <a:gd name="T4" fmla="*/ 0 w 358"/>
                  <a:gd name="T5" fmla="*/ 87 h 271"/>
                  <a:gd name="T6" fmla="*/ 0 60000 65536"/>
                  <a:gd name="T7" fmla="*/ 0 60000 65536"/>
                  <a:gd name="T8" fmla="*/ 0 60000 65536"/>
                  <a:gd name="T9" fmla="*/ 0 w 358"/>
                  <a:gd name="T10" fmla="*/ 0 h 271"/>
                  <a:gd name="T11" fmla="*/ 358 w 358"/>
                  <a:gd name="T12" fmla="*/ 271 h 271"/>
                </a:gdLst>
                <a:ahLst/>
                <a:cxnLst>
                  <a:cxn ang="T6">
                    <a:pos x="T0" y="T1"/>
                  </a:cxn>
                  <a:cxn ang="T7">
                    <a:pos x="T2" y="T3"/>
                  </a:cxn>
                  <a:cxn ang="T8">
                    <a:pos x="T4" y="T5"/>
                  </a:cxn>
                </a:cxnLst>
                <a:rect l="T9" t="T10" r="T11" b="T12"/>
                <a:pathLst>
                  <a:path w="358" h="271">
                    <a:moveTo>
                      <a:pt x="357" y="0"/>
                    </a:moveTo>
                    <a:lnTo>
                      <a:pt x="262" y="227"/>
                    </a:lnTo>
                    <a:lnTo>
                      <a:pt x="0" y="270"/>
                    </a:lnTo>
                  </a:path>
                </a:pathLst>
              </a:custGeom>
              <a:noFill/>
              <a:ln w="25400" cap="rnd">
                <a:solidFill>
                  <a:schemeClr val="tx1"/>
                </a:solidFill>
                <a:round/>
                <a:headEnd/>
                <a:tailEnd/>
              </a:ln>
            </p:spPr>
            <p:txBody>
              <a:bodyPr/>
              <a:lstStyle/>
              <a:p>
                <a:endParaRPr lang="zh-CN" altLang="en-US" sz="1350"/>
              </a:p>
            </p:txBody>
          </p:sp>
          <p:sp>
            <p:nvSpPr>
              <p:cNvPr id="9252" name="Freeform 22"/>
              <p:cNvSpPr>
                <a:spLocks/>
              </p:cNvSpPr>
              <p:nvPr/>
            </p:nvSpPr>
            <p:spPr bwMode="auto">
              <a:xfrm>
                <a:off x="2514" y="2270"/>
                <a:ext cx="289" cy="239"/>
              </a:xfrm>
              <a:custGeom>
                <a:avLst/>
                <a:gdLst>
                  <a:gd name="T0" fmla="*/ 52 w 358"/>
                  <a:gd name="T1" fmla="*/ 0 h 270"/>
                  <a:gd name="T2" fmla="*/ 39 w 358"/>
                  <a:gd name="T3" fmla="*/ 76 h 270"/>
                  <a:gd name="T4" fmla="*/ 0 w 358"/>
                  <a:gd name="T5" fmla="*/ 90 h 270"/>
                  <a:gd name="T6" fmla="*/ 0 60000 65536"/>
                  <a:gd name="T7" fmla="*/ 0 60000 65536"/>
                  <a:gd name="T8" fmla="*/ 0 60000 65536"/>
                  <a:gd name="T9" fmla="*/ 0 w 358"/>
                  <a:gd name="T10" fmla="*/ 0 h 270"/>
                  <a:gd name="T11" fmla="*/ 358 w 358"/>
                  <a:gd name="T12" fmla="*/ 270 h 270"/>
                </a:gdLst>
                <a:ahLst/>
                <a:cxnLst>
                  <a:cxn ang="T6">
                    <a:pos x="T0" y="T1"/>
                  </a:cxn>
                  <a:cxn ang="T7">
                    <a:pos x="T2" y="T3"/>
                  </a:cxn>
                  <a:cxn ang="T8">
                    <a:pos x="T4" y="T5"/>
                  </a:cxn>
                </a:cxnLst>
                <a:rect l="T9" t="T10" r="T11" b="T12"/>
                <a:pathLst>
                  <a:path w="358" h="270">
                    <a:moveTo>
                      <a:pt x="357" y="0"/>
                    </a:moveTo>
                    <a:lnTo>
                      <a:pt x="262" y="227"/>
                    </a:lnTo>
                    <a:lnTo>
                      <a:pt x="0" y="269"/>
                    </a:lnTo>
                  </a:path>
                </a:pathLst>
              </a:custGeom>
              <a:noFill/>
              <a:ln w="25400" cap="rnd">
                <a:solidFill>
                  <a:schemeClr val="tx1"/>
                </a:solidFill>
                <a:round/>
                <a:headEnd/>
                <a:tailEnd/>
              </a:ln>
            </p:spPr>
            <p:txBody>
              <a:bodyPr/>
              <a:lstStyle/>
              <a:p>
                <a:endParaRPr lang="zh-CN" altLang="en-US" sz="1350"/>
              </a:p>
            </p:txBody>
          </p:sp>
          <p:sp>
            <p:nvSpPr>
              <p:cNvPr id="9253" name="Freeform 23"/>
              <p:cNvSpPr>
                <a:spLocks/>
              </p:cNvSpPr>
              <p:nvPr/>
            </p:nvSpPr>
            <p:spPr bwMode="auto">
              <a:xfrm>
                <a:off x="1368" y="1569"/>
                <a:ext cx="129" cy="257"/>
              </a:xfrm>
              <a:custGeom>
                <a:avLst/>
                <a:gdLst>
                  <a:gd name="T0" fmla="*/ 2 w 159"/>
                  <a:gd name="T1" fmla="*/ 0 h 291"/>
                  <a:gd name="T2" fmla="*/ 0 w 159"/>
                  <a:gd name="T3" fmla="*/ 42 h 291"/>
                  <a:gd name="T4" fmla="*/ 24 w 159"/>
                  <a:gd name="T5" fmla="*/ 95 h 291"/>
                  <a:gd name="T6" fmla="*/ 0 60000 65536"/>
                  <a:gd name="T7" fmla="*/ 0 60000 65536"/>
                  <a:gd name="T8" fmla="*/ 0 60000 65536"/>
                  <a:gd name="T9" fmla="*/ 0 w 159"/>
                  <a:gd name="T10" fmla="*/ 0 h 291"/>
                  <a:gd name="T11" fmla="*/ 159 w 159"/>
                  <a:gd name="T12" fmla="*/ 291 h 291"/>
                </a:gdLst>
                <a:ahLst/>
                <a:cxnLst>
                  <a:cxn ang="T6">
                    <a:pos x="T0" y="T1"/>
                  </a:cxn>
                  <a:cxn ang="T7">
                    <a:pos x="T2" y="T3"/>
                  </a:cxn>
                  <a:cxn ang="T8">
                    <a:pos x="T4" y="T5"/>
                  </a:cxn>
                </a:cxnLst>
                <a:rect l="T9" t="T10" r="T11" b="T12"/>
                <a:pathLst>
                  <a:path w="159" h="291">
                    <a:moveTo>
                      <a:pt x="16" y="0"/>
                    </a:moveTo>
                    <a:lnTo>
                      <a:pt x="0" y="127"/>
                    </a:lnTo>
                    <a:lnTo>
                      <a:pt x="158" y="290"/>
                    </a:lnTo>
                  </a:path>
                </a:pathLst>
              </a:custGeom>
              <a:noFill/>
              <a:ln w="25400" cap="rnd">
                <a:solidFill>
                  <a:schemeClr val="tx1"/>
                </a:solidFill>
                <a:round/>
                <a:headEnd/>
                <a:tailEnd/>
              </a:ln>
            </p:spPr>
            <p:txBody>
              <a:bodyPr/>
              <a:lstStyle/>
              <a:p>
                <a:endParaRPr lang="zh-CN" altLang="en-US" sz="1350"/>
              </a:p>
            </p:txBody>
          </p:sp>
          <p:sp>
            <p:nvSpPr>
              <p:cNvPr id="9254" name="Freeform 24"/>
              <p:cNvSpPr>
                <a:spLocks/>
              </p:cNvSpPr>
              <p:nvPr/>
            </p:nvSpPr>
            <p:spPr bwMode="auto">
              <a:xfrm>
                <a:off x="1362" y="1563"/>
                <a:ext cx="129" cy="257"/>
              </a:xfrm>
              <a:custGeom>
                <a:avLst/>
                <a:gdLst>
                  <a:gd name="T0" fmla="*/ 2 w 160"/>
                  <a:gd name="T1" fmla="*/ 0 h 291"/>
                  <a:gd name="T2" fmla="*/ 0 w 160"/>
                  <a:gd name="T3" fmla="*/ 42 h 291"/>
                  <a:gd name="T4" fmla="*/ 23 w 160"/>
                  <a:gd name="T5" fmla="*/ 95 h 291"/>
                  <a:gd name="T6" fmla="*/ 0 60000 65536"/>
                  <a:gd name="T7" fmla="*/ 0 60000 65536"/>
                  <a:gd name="T8" fmla="*/ 0 60000 65536"/>
                  <a:gd name="T9" fmla="*/ 0 w 160"/>
                  <a:gd name="T10" fmla="*/ 0 h 291"/>
                  <a:gd name="T11" fmla="*/ 160 w 160"/>
                  <a:gd name="T12" fmla="*/ 291 h 291"/>
                </a:gdLst>
                <a:ahLst/>
                <a:cxnLst>
                  <a:cxn ang="T6">
                    <a:pos x="T0" y="T1"/>
                  </a:cxn>
                  <a:cxn ang="T7">
                    <a:pos x="T2" y="T3"/>
                  </a:cxn>
                  <a:cxn ang="T8">
                    <a:pos x="T4" y="T5"/>
                  </a:cxn>
                </a:cxnLst>
                <a:rect l="T9" t="T10" r="T11" b="T12"/>
                <a:pathLst>
                  <a:path w="160" h="291">
                    <a:moveTo>
                      <a:pt x="16" y="0"/>
                    </a:moveTo>
                    <a:lnTo>
                      <a:pt x="0" y="127"/>
                    </a:lnTo>
                    <a:lnTo>
                      <a:pt x="159" y="290"/>
                    </a:lnTo>
                  </a:path>
                </a:pathLst>
              </a:custGeom>
              <a:noFill/>
              <a:ln w="25400" cap="rnd">
                <a:solidFill>
                  <a:schemeClr val="tx1"/>
                </a:solidFill>
                <a:round/>
                <a:headEnd/>
                <a:tailEnd/>
              </a:ln>
            </p:spPr>
            <p:txBody>
              <a:bodyPr/>
              <a:lstStyle/>
              <a:p>
                <a:endParaRPr lang="zh-CN" altLang="en-US" sz="1350"/>
              </a:p>
            </p:txBody>
          </p:sp>
          <p:sp>
            <p:nvSpPr>
              <p:cNvPr id="9255" name="Freeform 25"/>
              <p:cNvSpPr>
                <a:spLocks/>
              </p:cNvSpPr>
              <p:nvPr/>
            </p:nvSpPr>
            <p:spPr bwMode="auto">
              <a:xfrm>
                <a:off x="1573" y="1557"/>
                <a:ext cx="26" cy="238"/>
              </a:xfrm>
              <a:custGeom>
                <a:avLst/>
                <a:gdLst>
                  <a:gd name="T0" fmla="*/ 0 w 32"/>
                  <a:gd name="T1" fmla="*/ 0 h 269"/>
                  <a:gd name="T2" fmla="*/ 5 w 32"/>
                  <a:gd name="T3" fmla="*/ 54 h 269"/>
                  <a:gd name="T4" fmla="*/ 5 w 32"/>
                  <a:gd name="T5" fmla="*/ 89 h 269"/>
                  <a:gd name="T6" fmla="*/ 0 60000 65536"/>
                  <a:gd name="T7" fmla="*/ 0 60000 65536"/>
                  <a:gd name="T8" fmla="*/ 0 60000 65536"/>
                  <a:gd name="T9" fmla="*/ 0 w 32"/>
                  <a:gd name="T10" fmla="*/ 0 h 269"/>
                  <a:gd name="T11" fmla="*/ 32 w 32"/>
                  <a:gd name="T12" fmla="*/ 269 h 269"/>
                </a:gdLst>
                <a:ahLst/>
                <a:cxnLst>
                  <a:cxn ang="T6">
                    <a:pos x="T0" y="T1"/>
                  </a:cxn>
                  <a:cxn ang="T7">
                    <a:pos x="T2" y="T3"/>
                  </a:cxn>
                  <a:cxn ang="T8">
                    <a:pos x="T4" y="T5"/>
                  </a:cxn>
                </a:cxnLst>
                <a:rect l="T9" t="T10" r="T11" b="T12"/>
                <a:pathLst>
                  <a:path w="32" h="269">
                    <a:moveTo>
                      <a:pt x="0" y="0"/>
                    </a:moveTo>
                    <a:lnTo>
                      <a:pt x="31" y="162"/>
                    </a:lnTo>
                    <a:lnTo>
                      <a:pt x="31" y="268"/>
                    </a:lnTo>
                  </a:path>
                </a:pathLst>
              </a:custGeom>
              <a:noFill/>
              <a:ln w="25400" cap="rnd">
                <a:solidFill>
                  <a:schemeClr val="tx1"/>
                </a:solidFill>
                <a:round/>
                <a:headEnd/>
                <a:tailEnd/>
              </a:ln>
            </p:spPr>
            <p:txBody>
              <a:bodyPr/>
              <a:lstStyle/>
              <a:p>
                <a:endParaRPr lang="zh-CN" altLang="en-US" sz="1350"/>
              </a:p>
            </p:txBody>
          </p:sp>
          <p:sp>
            <p:nvSpPr>
              <p:cNvPr id="9256" name="Freeform 26"/>
              <p:cNvSpPr>
                <a:spLocks/>
              </p:cNvSpPr>
              <p:nvPr/>
            </p:nvSpPr>
            <p:spPr bwMode="auto">
              <a:xfrm>
                <a:off x="1567" y="1550"/>
                <a:ext cx="25" cy="239"/>
              </a:xfrm>
              <a:custGeom>
                <a:avLst/>
                <a:gdLst>
                  <a:gd name="T0" fmla="*/ 0 w 32"/>
                  <a:gd name="T1" fmla="*/ 0 h 270"/>
                  <a:gd name="T2" fmla="*/ 3 w 32"/>
                  <a:gd name="T3" fmla="*/ 54 h 270"/>
                  <a:gd name="T4" fmla="*/ 3 w 32"/>
                  <a:gd name="T5" fmla="*/ 90 h 270"/>
                  <a:gd name="T6" fmla="*/ 0 60000 65536"/>
                  <a:gd name="T7" fmla="*/ 0 60000 65536"/>
                  <a:gd name="T8" fmla="*/ 0 60000 65536"/>
                  <a:gd name="T9" fmla="*/ 0 w 32"/>
                  <a:gd name="T10" fmla="*/ 0 h 270"/>
                  <a:gd name="T11" fmla="*/ 32 w 32"/>
                  <a:gd name="T12" fmla="*/ 270 h 270"/>
                </a:gdLst>
                <a:ahLst/>
                <a:cxnLst>
                  <a:cxn ang="T6">
                    <a:pos x="T0" y="T1"/>
                  </a:cxn>
                  <a:cxn ang="T7">
                    <a:pos x="T2" y="T3"/>
                  </a:cxn>
                  <a:cxn ang="T8">
                    <a:pos x="T4" y="T5"/>
                  </a:cxn>
                </a:cxnLst>
                <a:rect l="T9" t="T10" r="T11" b="T12"/>
                <a:pathLst>
                  <a:path w="32" h="270">
                    <a:moveTo>
                      <a:pt x="0" y="0"/>
                    </a:moveTo>
                    <a:lnTo>
                      <a:pt x="31" y="163"/>
                    </a:lnTo>
                    <a:lnTo>
                      <a:pt x="31" y="269"/>
                    </a:lnTo>
                  </a:path>
                </a:pathLst>
              </a:custGeom>
              <a:noFill/>
              <a:ln w="25400" cap="rnd">
                <a:solidFill>
                  <a:schemeClr val="tx1"/>
                </a:solidFill>
                <a:round/>
                <a:headEnd/>
                <a:tailEnd/>
              </a:ln>
            </p:spPr>
            <p:txBody>
              <a:bodyPr/>
              <a:lstStyle/>
              <a:p>
                <a:endParaRPr lang="zh-CN" altLang="en-US" sz="1350"/>
              </a:p>
            </p:txBody>
          </p:sp>
          <p:sp>
            <p:nvSpPr>
              <p:cNvPr id="9257" name="Oval 27"/>
              <p:cNvSpPr>
                <a:spLocks noChangeArrowheads="1"/>
              </p:cNvSpPr>
              <p:nvPr/>
            </p:nvSpPr>
            <p:spPr bwMode="auto">
              <a:xfrm>
                <a:off x="1432" y="1370"/>
                <a:ext cx="83" cy="161"/>
              </a:xfrm>
              <a:prstGeom prst="ellipse">
                <a:avLst/>
              </a:prstGeom>
              <a:solidFill>
                <a:srgbClr val="FFFFFF"/>
              </a:solidFill>
              <a:ln w="25400">
                <a:solidFill>
                  <a:schemeClr val="tx1"/>
                </a:solidFill>
                <a:round/>
                <a:headEnd/>
                <a:tailEnd/>
              </a:ln>
            </p:spPr>
            <p:txBody>
              <a:bodyPr wrap="none" anchor="ctr"/>
              <a:lstStyle/>
              <a:p>
                <a:endParaRPr lang="zh-CN" altLang="en-US" sz="1350"/>
              </a:p>
            </p:txBody>
          </p:sp>
          <p:sp>
            <p:nvSpPr>
              <p:cNvPr id="9258" name="Oval 28"/>
              <p:cNvSpPr>
                <a:spLocks noChangeArrowheads="1"/>
              </p:cNvSpPr>
              <p:nvPr/>
            </p:nvSpPr>
            <p:spPr bwMode="auto">
              <a:xfrm>
                <a:off x="1426" y="1363"/>
                <a:ext cx="96" cy="174"/>
              </a:xfrm>
              <a:prstGeom prst="ellipse">
                <a:avLst/>
              </a:prstGeom>
              <a:solidFill>
                <a:srgbClr val="3E1403"/>
              </a:solidFill>
              <a:ln w="25400">
                <a:solidFill>
                  <a:schemeClr val="tx1"/>
                </a:solidFill>
                <a:round/>
                <a:headEnd/>
                <a:tailEnd/>
              </a:ln>
            </p:spPr>
            <p:txBody>
              <a:bodyPr wrap="none" anchor="ctr"/>
              <a:lstStyle/>
              <a:p>
                <a:endParaRPr lang="zh-CN" altLang="en-US" sz="1350"/>
              </a:p>
            </p:txBody>
          </p:sp>
          <p:sp>
            <p:nvSpPr>
              <p:cNvPr id="9259" name="Oval 29"/>
              <p:cNvSpPr>
                <a:spLocks noChangeArrowheads="1"/>
              </p:cNvSpPr>
              <p:nvPr/>
            </p:nvSpPr>
            <p:spPr bwMode="auto">
              <a:xfrm>
                <a:off x="2269" y="1564"/>
                <a:ext cx="52" cy="223"/>
              </a:xfrm>
              <a:prstGeom prst="ellipse">
                <a:avLst/>
              </a:prstGeom>
              <a:solidFill>
                <a:srgbClr val="FFFFFF"/>
              </a:solidFill>
              <a:ln w="25400">
                <a:solidFill>
                  <a:schemeClr val="tx1"/>
                </a:solidFill>
                <a:round/>
                <a:headEnd/>
                <a:tailEnd/>
              </a:ln>
            </p:spPr>
            <p:txBody>
              <a:bodyPr wrap="none" anchor="ctr"/>
              <a:lstStyle/>
              <a:p>
                <a:endParaRPr lang="zh-CN" altLang="en-US" sz="1350"/>
              </a:p>
            </p:txBody>
          </p:sp>
          <p:sp>
            <p:nvSpPr>
              <p:cNvPr id="9260" name="Oval 30"/>
              <p:cNvSpPr>
                <a:spLocks noChangeArrowheads="1"/>
              </p:cNvSpPr>
              <p:nvPr/>
            </p:nvSpPr>
            <p:spPr bwMode="auto">
              <a:xfrm>
                <a:off x="2263" y="1557"/>
                <a:ext cx="64" cy="237"/>
              </a:xfrm>
              <a:prstGeom prst="ellipse">
                <a:avLst/>
              </a:prstGeom>
              <a:solidFill>
                <a:schemeClr val="hlink"/>
              </a:solidFill>
              <a:ln w="25400">
                <a:solidFill>
                  <a:schemeClr val="tx1"/>
                </a:solidFill>
                <a:round/>
                <a:headEnd/>
                <a:tailEnd/>
              </a:ln>
            </p:spPr>
            <p:txBody>
              <a:bodyPr wrap="none" anchor="ctr"/>
              <a:lstStyle/>
              <a:p>
                <a:endParaRPr lang="zh-CN" altLang="en-US" sz="1350"/>
              </a:p>
            </p:txBody>
          </p:sp>
          <p:sp>
            <p:nvSpPr>
              <p:cNvPr id="9261" name="Freeform 31"/>
              <p:cNvSpPr>
                <a:spLocks/>
              </p:cNvSpPr>
              <p:nvPr/>
            </p:nvSpPr>
            <p:spPr bwMode="auto">
              <a:xfrm>
                <a:off x="2218" y="1825"/>
                <a:ext cx="161" cy="271"/>
              </a:xfrm>
              <a:custGeom>
                <a:avLst/>
                <a:gdLst>
                  <a:gd name="T0" fmla="*/ 29 w 199"/>
                  <a:gd name="T1" fmla="*/ 0 h 306"/>
                  <a:gd name="T2" fmla="*/ 21 w 199"/>
                  <a:gd name="T3" fmla="*/ 51 h 306"/>
                  <a:gd name="T4" fmla="*/ 0 w 199"/>
                  <a:gd name="T5" fmla="*/ 102 h 306"/>
                  <a:gd name="T6" fmla="*/ 0 60000 65536"/>
                  <a:gd name="T7" fmla="*/ 0 60000 65536"/>
                  <a:gd name="T8" fmla="*/ 0 60000 65536"/>
                  <a:gd name="T9" fmla="*/ 0 w 199"/>
                  <a:gd name="T10" fmla="*/ 0 h 306"/>
                  <a:gd name="T11" fmla="*/ 199 w 199"/>
                  <a:gd name="T12" fmla="*/ 306 h 306"/>
                </a:gdLst>
                <a:ahLst/>
                <a:cxnLst>
                  <a:cxn ang="T6">
                    <a:pos x="T0" y="T1"/>
                  </a:cxn>
                  <a:cxn ang="T7">
                    <a:pos x="T2" y="T3"/>
                  </a:cxn>
                  <a:cxn ang="T8">
                    <a:pos x="T4" y="T5"/>
                  </a:cxn>
                </a:cxnLst>
                <a:rect l="T9" t="T10" r="T11" b="T12"/>
                <a:pathLst>
                  <a:path w="199" h="306">
                    <a:moveTo>
                      <a:pt x="198" y="0"/>
                    </a:moveTo>
                    <a:lnTo>
                      <a:pt x="143" y="156"/>
                    </a:lnTo>
                    <a:lnTo>
                      <a:pt x="0" y="305"/>
                    </a:lnTo>
                  </a:path>
                </a:pathLst>
              </a:custGeom>
              <a:noFill/>
              <a:ln w="25400" cap="rnd">
                <a:solidFill>
                  <a:schemeClr val="tx1"/>
                </a:solidFill>
                <a:round/>
                <a:headEnd/>
                <a:tailEnd/>
              </a:ln>
            </p:spPr>
            <p:txBody>
              <a:bodyPr/>
              <a:lstStyle/>
              <a:p>
                <a:endParaRPr lang="zh-CN" altLang="en-US" sz="1350"/>
              </a:p>
            </p:txBody>
          </p:sp>
          <p:sp>
            <p:nvSpPr>
              <p:cNvPr id="9262" name="Freeform 32"/>
              <p:cNvSpPr>
                <a:spLocks/>
              </p:cNvSpPr>
              <p:nvPr/>
            </p:nvSpPr>
            <p:spPr bwMode="auto">
              <a:xfrm>
                <a:off x="2212" y="1819"/>
                <a:ext cx="160" cy="271"/>
              </a:xfrm>
              <a:custGeom>
                <a:avLst/>
                <a:gdLst>
                  <a:gd name="T0" fmla="*/ 28 w 199"/>
                  <a:gd name="T1" fmla="*/ 0 h 306"/>
                  <a:gd name="T2" fmla="*/ 20 w 199"/>
                  <a:gd name="T3" fmla="*/ 51 h 306"/>
                  <a:gd name="T4" fmla="*/ 0 w 199"/>
                  <a:gd name="T5" fmla="*/ 102 h 306"/>
                  <a:gd name="T6" fmla="*/ 0 60000 65536"/>
                  <a:gd name="T7" fmla="*/ 0 60000 65536"/>
                  <a:gd name="T8" fmla="*/ 0 60000 65536"/>
                  <a:gd name="T9" fmla="*/ 0 w 199"/>
                  <a:gd name="T10" fmla="*/ 0 h 306"/>
                  <a:gd name="T11" fmla="*/ 199 w 199"/>
                  <a:gd name="T12" fmla="*/ 306 h 306"/>
                </a:gdLst>
                <a:ahLst/>
                <a:cxnLst>
                  <a:cxn ang="T6">
                    <a:pos x="T0" y="T1"/>
                  </a:cxn>
                  <a:cxn ang="T7">
                    <a:pos x="T2" y="T3"/>
                  </a:cxn>
                  <a:cxn ang="T8">
                    <a:pos x="T4" y="T5"/>
                  </a:cxn>
                </a:cxnLst>
                <a:rect l="T9" t="T10" r="T11" b="T12"/>
                <a:pathLst>
                  <a:path w="199" h="306">
                    <a:moveTo>
                      <a:pt x="198" y="0"/>
                    </a:moveTo>
                    <a:lnTo>
                      <a:pt x="143" y="156"/>
                    </a:lnTo>
                    <a:lnTo>
                      <a:pt x="0" y="305"/>
                    </a:lnTo>
                  </a:path>
                </a:pathLst>
              </a:custGeom>
              <a:noFill/>
              <a:ln w="25400" cap="rnd">
                <a:solidFill>
                  <a:schemeClr val="tx1"/>
                </a:solidFill>
                <a:round/>
                <a:headEnd/>
                <a:tailEnd/>
              </a:ln>
            </p:spPr>
            <p:txBody>
              <a:bodyPr/>
              <a:lstStyle/>
              <a:p>
                <a:endParaRPr lang="zh-CN" altLang="en-US" sz="1350"/>
              </a:p>
            </p:txBody>
          </p:sp>
          <p:sp>
            <p:nvSpPr>
              <p:cNvPr id="9263" name="Freeform 33"/>
              <p:cNvSpPr>
                <a:spLocks/>
              </p:cNvSpPr>
              <p:nvPr/>
            </p:nvSpPr>
            <p:spPr bwMode="auto">
              <a:xfrm>
                <a:off x="2173" y="1770"/>
                <a:ext cx="59" cy="282"/>
              </a:xfrm>
              <a:custGeom>
                <a:avLst/>
                <a:gdLst>
                  <a:gd name="T0" fmla="*/ 11 w 73"/>
                  <a:gd name="T1" fmla="*/ 0 h 319"/>
                  <a:gd name="T2" fmla="*/ 2 w 73"/>
                  <a:gd name="T3" fmla="*/ 47 h 319"/>
                  <a:gd name="T4" fmla="*/ 0 w 73"/>
                  <a:gd name="T5" fmla="*/ 104 h 319"/>
                  <a:gd name="T6" fmla="*/ 0 60000 65536"/>
                  <a:gd name="T7" fmla="*/ 0 60000 65536"/>
                  <a:gd name="T8" fmla="*/ 0 60000 65536"/>
                  <a:gd name="T9" fmla="*/ 0 w 73"/>
                  <a:gd name="T10" fmla="*/ 0 h 319"/>
                  <a:gd name="T11" fmla="*/ 73 w 73"/>
                  <a:gd name="T12" fmla="*/ 319 h 319"/>
                </a:gdLst>
                <a:ahLst/>
                <a:cxnLst>
                  <a:cxn ang="T6">
                    <a:pos x="T0" y="T1"/>
                  </a:cxn>
                  <a:cxn ang="T7">
                    <a:pos x="T2" y="T3"/>
                  </a:cxn>
                  <a:cxn ang="T8">
                    <a:pos x="T4" y="T5"/>
                  </a:cxn>
                </a:cxnLst>
                <a:rect l="T9" t="T10" r="T11" b="T12"/>
                <a:pathLst>
                  <a:path w="73" h="319">
                    <a:moveTo>
                      <a:pt x="72" y="0"/>
                    </a:moveTo>
                    <a:lnTo>
                      <a:pt x="16" y="141"/>
                    </a:lnTo>
                    <a:lnTo>
                      <a:pt x="0" y="318"/>
                    </a:lnTo>
                  </a:path>
                </a:pathLst>
              </a:custGeom>
              <a:noFill/>
              <a:ln w="25400" cap="rnd">
                <a:solidFill>
                  <a:schemeClr val="tx1"/>
                </a:solidFill>
                <a:round/>
                <a:headEnd/>
                <a:tailEnd/>
              </a:ln>
            </p:spPr>
            <p:txBody>
              <a:bodyPr/>
              <a:lstStyle/>
              <a:p>
                <a:endParaRPr lang="zh-CN" altLang="en-US" sz="1350"/>
              </a:p>
            </p:txBody>
          </p:sp>
          <p:sp>
            <p:nvSpPr>
              <p:cNvPr id="9264" name="Freeform 34"/>
              <p:cNvSpPr>
                <a:spLocks/>
              </p:cNvSpPr>
              <p:nvPr/>
            </p:nvSpPr>
            <p:spPr bwMode="auto">
              <a:xfrm>
                <a:off x="2167" y="1763"/>
                <a:ext cx="59" cy="283"/>
              </a:xfrm>
              <a:custGeom>
                <a:avLst/>
                <a:gdLst>
                  <a:gd name="T0" fmla="*/ 11 w 73"/>
                  <a:gd name="T1" fmla="*/ 0 h 319"/>
                  <a:gd name="T2" fmla="*/ 2 w 73"/>
                  <a:gd name="T3" fmla="*/ 47 h 319"/>
                  <a:gd name="T4" fmla="*/ 0 w 73"/>
                  <a:gd name="T5" fmla="*/ 108 h 319"/>
                  <a:gd name="T6" fmla="*/ 0 60000 65536"/>
                  <a:gd name="T7" fmla="*/ 0 60000 65536"/>
                  <a:gd name="T8" fmla="*/ 0 60000 65536"/>
                  <a:gd name="T9" fmla="*/ 0 w 73"/>
                  <a:gd name="T10" fmla="*/ 0 h 319"/>
                  <a:gd name="T11" fmla="*/ 73 w 73"/>
                  <a:gd name="T12" fmla="*/ 319 h 319"/>
                </a:gdLst>
                <a:ahLst/>
                <a:cxnLst>
                  <a:cxn ang="T6">
                    <a:pos x="T0" y="T1"/>
                  </a:cxn>
                  <a:cxn ang="T7">
                    <a:pos x="T2" y="T3"/>
                  </a:cxn>
                  <a:cxn ang="T8">
                    <a:pos x="T4" y="T5"/>
                  </a:cxn>
                </a:cxnLst>
                <a:rect l="T9" t="T10" r="T11" b="T12"/>
                <a:pathLst>
                  <a:path w="73" h="319">
                    <a:moveTo>
                      <a:pt x="72" y="0"/>
                    </a:moveTo>
                    <a:lnTo>
                      <a:pt x="16" y="141"/>
                    </a:lnTo>
                    <a:lnTo>
                      <a:pt x="0" y="318"/>
                    </a:lnTo>
                  </a:path>
                </a:pathLst>
              </a:custGeom>
              <a:noFill/>
              <a:ln w="25400" cap="rnd">
                <a:solidFill>
                  <a:schemeClr val="tx1"/>
                </a:solidFill>
                <a:round/>
                <a:headEnd/>
                <a:tailEnd/>
              </a:ln>
            </p:spPr>
            <p:txBody>
              <a:bodyPr/>
              <a:lstStyle/>
              <a:p>
                <a:endParaRPr lang="zh-CN" altLang="en-US" sz="1350"/>
              </a:p>
            </p:txBody>
          </p:sp>
          <p:sp>
            <p:nvSpPr>
              <p:cNvPr id="9265" name="Rectangle 36"/>
              <p:cNvSpPr>
                <a:spLocks noChangeArrowheads="1"/>
              </p:cNvSpPr>
              <p:nvPr/>
            </p:nvSpPr>
            <p:spPr bwMode="auto">
              <a:xfrm>
                <a:off x="1134" y="1162"/>
                <a:ext cx="551" cy="231"/>
              </a:xfrm>
              <a:prstGeom prst="rect">
                <a:avLst/>
              </a:prstGeom>
              <a:noFill/>
              <a:ln w="25400">
                <a:noFill/>
                <a:miter lim="800000"/>
                <a:headEnd/>
                <a:tailEnd/>
              </a:ln>
            </p:spPr>
            <p:txBody>
              <a:bodyPr wrap="none" lIns="67865" tIns="33338" rIns="67865" bIns="33338">
                <a:spAutoFit/>
              </a:bodyPr>
              <a:lstStyle/>
              <a:p>
                <a:pPr eaLnBrk="0" hangingPunct="0"/>
                <a:r>
                  <a:rPr lang="zh-CN" altLang="en-US" sz="1350" b="1"/>
                  <a:t>主持人</a:t>
                </a:r>
              </a:p>
            </p:txBody>
          </p:sp>
          <p:sp>
            <p:nvSpPr>
              <p:cNvPr id="9266" name="Rectangle 37"/>
              <p:cNvSpPr>
                <a:spLocks noChangeArrowheads="1"/>
              </p:cNvSpPr>
              <p:nvPr/>
            </p:nvSpPr>
            <p:spPr bwMode="auto">
              <a:xfrm>
                <a:off x="2354" y="1561"/>
                <a:ext cx="406" cy="231"/>
              </a:xfrm>
              <a:prstGeom prst="rect">
                <a:avLst/>
              </a:prstGeom>
              <a:noFill/>
              <a:ln w="25400">
                <a:noFill/>
                <a:miter lim="800000"/>
                <a:headEnd/>
                <a:tailEnd/>
              </a:ln>
            </p:spPr>
            <p:txBody>
              <a:bodyPr wrap="none" lIns="67865" tIns="33338" rIns="67865" bIns="33338">
                <a:spAutoFit/>
              </a:bodyPr>
              <a:lstStyle/>
              <a:p>
                <a:pPr eaLnBrk="0" hangingPunct="0"/>
                <a:r>
                  <a:rPr lang="zh-CN" altLang="en-US" sz="1350"/>
                  <a:t>作者</a:t>
                </a:r>
              </a:p>
            </p:txBody>
          </p:sp>
          <p:sp>
            <p:nvSpPr>
              <p:cNvPr id="9267" name="Rectangle 38"/>
              <p:cNvSpPr>
                <a:spLocks noChangeArrowheads="1"/>
              </p:cNvSpPr>
              <p:nvPr/>
            </p:nvSpPr>
            <p:spPr bwMode="auto">
              <a:xfrm>
                <a:off x="1194" y="2729"/>
                <a:ext cx="551" cy="231"/>
              </a:xfrm>
              <a:prstGeom prst="rect">
                <a:avLst/>
              </a:prstGeom>
              <a:noFill/>
              <a:ln w="25400">
                <a:noFill/>
                <a:miter lim="800000"/>
                <a:headEnd/>
                <a:tailEnd/>
              </a:ln>
            </p:spPr>
            <p:txBody>
              <a:bodyPr wrap="none" lIns="67865" tIns="33338" rIns="67865" bIns="33338">
                <a:spAutoFit/>
              </a:bodyPr>
              <a:lstStyle/>
              <a:p>
                <a:pPr eaLnBrk="0" hangingPunct="0"/>
                <a:r>
                  <a:rPr lang="zh-CN" altLang="en-US" sz="1350"/>
                  <a:t>记录员</a:t>
                </a:r>
              </a:p>
            </p:txBody>
          </p:sp>
          <p:sp>
            <p:nvSpPr>
              <p:cNvPr id="9268" name="Rectangle 39"/>
              <p:cNvSpPr>
                <a:spLocks noChangeArrowheads="1"/>
              </p:cNvSpPr>
              <p:nvPr/>
            </p:nvSpPr>
            <p:spPr bwMode="auto">
              <a:xfrm>
                <a:off x="2925" y="1933"/>
                <a:ext cx="697" cy="231"/>
              </a:xfrm>
              <a:prstGeom prst="rect">
                <a:avLst/>
              </a:prstGeom>
              <a:noFill/>
              <a:ln w="25400">
                <a:noFill/>
                <a:miter lim="800000"/>
                <a:headEnd/>
                <a:tailEnd/>
              </a:ln>
            </p:spPr>
            <p:txBody>
              <a:bodyPr wrap="none" lIns="67865" tIns="33338" rIns="67865" bIns="33338">
                <a:spAutoFit/>
              </a:bodyPr>
              <a:lstStyle/>
              <a:p>
                <a:pPr eaLnBrk="0" hangingPunct="0"/>
                <a:r>
                  <a:rPr lang="zh-CN" altLang="en-US" sz="1350"/>
                  <a:t>列席人员</a:t>
                </a:r>
              </a:p>
            </p:txBody>
          </p:sp>
          <p:sp>
            <p:nvSpPr>
              <p:cNvPr id="9269" name="Freeform 40"/>
              <p:cNvSpPr>
                <a:spLocks/>
              </p:cNvSpPr>
              <p:nvPr/>
            </p:nvSpPr>
            <p:spPr bwMode="auto">
              <a:xfrm>
                <a:off x="1560" y="2051"/>
                <a:ext cx="231" cy="114"/>
              </a:xfrm>
              <a:custGeom>
                <a:avLst/>
                <a:gdLst>
                  <a:gd name="T0" fmla="*/ 10 w 286"/>
                  <a:gd name="T1" fmla="*/ 42 h 129"/>
                  <a:gd name="T2" fmla="*/ 42 w 286"/>
                  <a:gd name="T3" fmla="*/ 38 h 129"/>
                  <a:gd name="T4" fmla="*/ 23 w 286"/>
                  <a:gd name="T5" fmla="*/ 0 h 129"/>
                  <a:gd name="T6" fmla="*/ 0 w 286"/>
                  <a:gd name="T7" fmla="*/ 17 h 129"/>
                  <a:gd name="T8" fmla="*/ 10 w 286"/>
                  <a:gd name="T9" fmla="*/ 42 h 129"/>
                  <a:gd name="T10" fmla="*/ 42 w 286"/>
                  <a:gd name="T11" fmla="*/ 38 h 129"/>
                  <a:gd name="T12" fmla="*/ 23 w 286"/>
                  <a:gd name="T13" fmla="*/ 0 h 129"/>
                  <a:gd name="T14" fmla="*/ 0 w 286"/>
                  <a:gd name="T15" fmla="*/ 17 h 129"/>
                  <a:gd name="T16" fmla="*/ 10 w 286"/>
                  <a:gd name="T17" fmla="*/ 42 h 12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86"/>
                  <a:gd name="T28" fmla="*/ 0 h 129"/>
                  <a:gd name="T29" fmla="*/ 286 w 286"/>
                  <a:gd name="T30" fmla="*/ 129 h 12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86" h="129">
                    <a:moveTo>
                      <a:pt x="71" y="128"/>
                    </a:moveTo>
                    <a:lnTo>
                      <a:pt x="285" y="114"/>
                    </a:lnTo>
                    <a:lnTo>
                      <a:pt x="158" y="0"/>
                    </a:lnTo>
                    <a:lnTo>
                      <a:pt x="0" y="50"/>
                    </a:lnTo>
                    <a:lnTo>
                      <a:pt x="71" y="128"/>
                    </a:lnTo>
                    <a:lnTo>
                      <a:pt x="285" y="114"/>
                    </a:lnTo>
                    <a:lnTo>
                      <a:pt x="158" y="0"/>
                    </a:lnTo>
                    <a:lnTo>
                      <a:pt x="0" y="50"/>
                    </a:lnTo>
                    <a:lnTo>
                      <a:pt x="71" y="128"/>
                    </a:lnTo>
                  </a:path>
                </a:pathLst>
              </a:custGeom>
              <a:solidFill>
                <a:schemeClr val="tx1"/>
              </a:solidFill>
              <a:ln w="12700" cap="rnd">
                <a:solidFill>
                  <a:srgbClr val="000000"/>
                </a:solidFill>
                <a:round/>
                <a:headEnd/>
                <a:tailEnd/>
              </a:ln>
            </p:spPr>
            <p:txBody>
              <a:bodyPr/>
              <a:lstStyle/>
              <a:p>
                <a:endParaRPr lang="zh-CN" altLang="en-US" sz="1350"/>
              </a:p>
            </p:txBody>
          </p:sp>
          <p:sp>
            <p:nvSpPr>
              <p:cNvPr id="9270" name="Freeform 41"/>
              <p:cNvSpPr>
                <a:spLocks/>
              </p:cNvSpPr>
              <p:nvPr/>
            </p:nvSpPr>
            <p:spPr bwMode="auto">
              <a:xfrm>
                <a:off x="2193" y="2220"/>
                <a:ext cx="231" cy="114"/>
              </a:xfrm>
              <a:custGeom>
                <a:avLst/>
                <a:gdLst>
                  <a:gd name="T0" fmla="*/ 31 w 287"/>
                  <a:gd name="T1" fmla="*/ 0 h 129"/>
                  <a:gd name="T2" fmla="*/ 0 w 287"/>
                  <a:gd name="T3" fmla="*/ 4 h 129"/>
                  <a:gd name="T4" fmla="*/ 17 w 287"/>
                  <a:gd name="T5" fmla="*/ 42 h 129"/>
                  <a:gd name="T6" fmla="*/ 41 w 287"/>
                  <a:gd name="T7" fmla="*/ 26 h 129"/>
                  <a:gd name="T8" fmla="*/ 31 w 287"/>
                  <a:gd name="T9" fmla="*/ 0 h 129"/>
                  <a:gd name="T10" fmla="*/ 0 w 287"/>
                  <a:gd name="T11" fmla="*/ 4 h 129"/>
                  <a:gd name="T12" fmla="*/ 17 w 287"/>
                  <a:gd name="T13" fmla="*/ 42 h 129"/>
                  <a:gd name="T14" fmla="*/ 41 w 287"/>
                  <a:gd name="T15" fmla="*/ 26 h 129"/>
                  <a:gd name="T16" fmla="*/ 31 w 287"/>
                  <a:gd name="T17" fmla="*/ 0 h 12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87"/>
                  <a:gd name="T28" fmla="*/ 0 h 129"/>
                  <a:gd name="T29" fmla="*/ 287 w 287"/>
                  <a:gd name="T30" fmla="*/ 129 h 12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87" h="129">
                    <a:moveTo>
                      <a:pt x="215" y="0"/>
                    </a:moveTo>
                    <a:lnTo>
                      <a:pt x="0" y="14"/>
                    </a:lnTo>
                    <a:lnTo>
                      <a:pt x="119" y="128"/>
                    </a:lnTo>
                    <a:lnTo>
                      <a:pt x="286" y="78"/>
                    </a:lnTo>
                    <a:lnTo>
                      <a:pt x="215" y="0"/>
                    </a:lnTo>
                    <a:lnTo>
                      <a:pt x="0" y="14"/>
                    </a:lnTo>
                    <a:lnTo>
                      <a:pt x="119" y="128"/>
                    </a:lnTo>
                    <a:lnTo>
                      <a:pt x="286" y="78"/>
                    </a:lnTo>
                    <a:lnTo>
                      <a:pt x="215" y="0"/>
                    </a:lnTo>
                  </a:path>
                </a:pathLst>
              </a:custGeom>
              <a:solidFill>
                <a:schemeClr val="tx1"/>
              </a:solidFill>
              <a:ln w="12700" cap="rnd">
                <a:solidFill>
                  <a:srgbClr val="000000"/>
                </a:solidFill>
                <a:round/>
                <a:headEnd/>
                <a:tailEnd/>
              </a:ln>
            </p:spPr>
            <p:txBody>
              <a:bodyPr/>
              <a:lstStyle/>
              <a:p>
                <a:endParaRPr lang="zh-CN" altLang="en-US" sz="1350"/>
              </a:p>
            </p:txBody>
          </p:sp>
          <p:sp>
            <p:nvSpPr>
              <p:cNvPr id="9271" name="Freeform 42"/>
              <p:cNvSpPr>
                <a:spLocks/>
              </p:cNvSpPr>
              <p:nvPr/>
            </p:nvSpPr>
            <p:spPr bwMode="auto">
              <a:xfrm>
                <a:off x="1963" y="2026"/>
                <a:ext cx="230" cy="115"/>
              </a:xfrm>
              <a:custGeom>
                <a:avLst/>
                <a:gdLst>
                  <a:gd name="T0" fmla="*/ 31 w 286"/>
                  <a:gd name="T1" fmla="*/ 0 h 129"/>
                  <a:gd name="T2" fmla="*/ 0 w 286"/>
                  <a:gd name="T3" fmla="*/ 4 h 129"/>
                  <a:gd name="T4" fmla="*/ 17 w 286"/>
                  <a:gd name="T5" fmla="*/ 45 h 129"/>
                  <a:gd name="T6" fmla="*/ 40 w 286"/>
                  <a:gd name="T7" fmla="*/ 28 h 129"/>
                  <a:gd name="T8" fmla="*/ 31 w 286"/>
                  <a:gd name="T9" fmla="*/ 0 h 129"/>
                  <a:gd name="T10" fmla="*/ 0 w 286"/>
                  <a:gd name="T11" fmla="*/ 4 h 129"/>
                  <a:gd name="T12" fmla="*/ 17 w 286"/>
                  <a:gd name="T13" fmla="*/ 45 h 129"/>
                  <a:gd name="T14" fmla="*/ 40 w 286"/>
                  <a:gd name="T15" fmla="*/ 28 h 129"/>
                  <a:gd name="T16" fmla="*/ 31 w 286"/>
                  <a:gd name="T17" fmla="*/ 0 h 12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86"/>
                  <a:gd name="T28" fmla="*/ 0 h 129"/>
                  <a:gd name="T29" fmla="*/ 286 w 286"/>
                  <a:gd name="T30" fmla="*/ 129 h 12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86" h="129">
                    <a:moveTo>
                      <a:pt x="214" y="0"/>
                    </a:moveTo>
                    <a:lnTo>
                      <a:pt x="0" y="14"/>
                    </a:lnTo>
                    <a:lnTo>
                      <a:pt x="119" y="128"/>
                    </a:lnTo>
                    <a:lnTo>
                      <a:pt x="285" y="78"/>
                    </a:lnTo>
                    <a:lnTo>
                      <a:pt x="214" y="0"/>
                    </a:lnTo>
                    <a:lnTo>
                      <a:pt x="0" y="14"/>
                    </a:lnTo>
                    <a:lnTo>
                      <a:pt x="119" y="128"/>
                    </a:lnTo>
                    <a:lnTo>
                      <a:pt x="285" y="78"/>
                    </a:lnTo>
                    <a:lnTo>
                      <a:pt x="214" y="0"/>
                    </a:lnTo>
                  </a:path>
                </a:pathLst>
              </a:custGeom>
              <a:solidFill>
                <a:schemeClr val="tx1"/>
              </a:solidFill>
              <a:ln w="12700" cap="rnd">
                <a:solidFill>
                  <a:srgbClr val="000000"/>
                </a:solidFill>
                <a:round/>
                <a:headEnd/>
                <a:tailEnd/>
              </a:ln>
            </p:spPr>
            <p:txBody>
              <a:bodyPr/>
              <a:lstStyle/>
              <a:p>
                <a:endParaRPr lang="zh-CN" altLang="en-US" sz="1350"/>
              </a:p>
            </p:txBody>
          </p:sp>
          <p:sp>
            <p:nvSpPr>
              <p:cNvPr id="9272" name="Freeform 43"/>
              <p:cNvSpPr>
                <a:spLocks/>
              </p:cNvSpPr>
              <p:nvPr/>
            </p:nvSpPr>
            <p:spPr bwMode="auto">
              <a:xfrm>
                <a:off x="1458" y="1813"/>
                <a:ext cx="230" cy="114"/>
              </a:xfrm>
              <a:custGeom>
                <a:avLst/>
                <a:gdLst>
                  <a:gd name="T0" fmla="*/ 10 w 286"/>
                  <a:gd name="T1" fmla="*/ 42 h 129"/>
                  <a:gd name="T2" fmla="*/ 40 w 286"/>
                  <a:gd name="T3" fmla="*/ 38 h 129"/>
                  <a:gd name="T4" fmla="*/ 23 w 286"/>
                  <a:gd name="T5" fmla="*/ 0 h 129"/>
                  <a:gd name="T6" fmla="*/ 0 w 286"/>
                  <a:gd name="T7" fmla="*/ 17 h 129"/>
                  <a:gd name="T8" fmla="*/ 10 w 286"/>
                  <a:gd name="T9" fmla="*/ 42 h 129"/>
                  <a:gd name="T10" fmla="*/ 40 w 286"/>
                  <a:gd name="T11" fmla="*/ 38 h 129"/>
                  <a:gd name="T12" fmla="*/ 23 w 286"/>
                  <a:gd name="T13" fmla="*/ 0 h 129"/>
                  <a:gd name="T14" fmla="*/ 0 w 286"/>
                  <a:gd name="T15" fmla="*/ 17 h 129"/>
                  <a:gd name="T16" fmla="*/ 10 w 286"/>
                  <a:gd name="T17" fmla="*/ 42 h 12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86"/>
                  <a:gd name="T28" fmla="*/ 0 h 129"/>
                  <a:gd name="T29" fmla="*/ 286 w 286"/>
                  <a:gd name="T30" fmla="*/ 129 h 12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86" h="129">
                    <a:moveTo>
                      <a:pt x="71" y="128"/>
                    </a:moveTo>
                    <a:lnTo>
                      <a:pt x="285" y="114"/>
                    </a:lnTo>
                    <a:lnTo>
                      <a:pt x="158" y="0"/>
                    </a:lnTo>
                    <a:lnTo>
                      <a:pt x="0" y="50"/>
                    </a:lnTo>
                    <a:lnTo>
                      <a:pt x="71" y="128"/>
                    </a:lnTo>
                    <a:lnTo>
                      <a:pt x="285" y="114"/>
                    </a:lnTo>
                    <a:lnTo>
                      <a:pt x="158" y="0"/>
                    </a:lnTo>
                    <a:lnTo>
                      <a:pt x="0" y="50"/>
                    </a:lnTo>
                    <a:lnTo>
                      <a:pt x="71" y="128"/>
                    </a:lnTo>
                  </a:path>
                </a:pathLst>
              </a:custGeom>
              <a:solidFill>
                <a:schemeClr val="tx1"/>
              </a:solidFill>
              <a:ln w="12700" cap="rnd">
                <a:solidFill>
                  <a:schemeClr val="tx1"/>
                </a:solidFill>
                <a:round/>
                <a:headEnd/>
                <a:tailEnd/>
              </a:ln>
            </p:spPr>
            <p:txBody>
              <a:bodyPr/>
              <a:lstStyle/>
              <a:p>
                <a:endParaRPr lang="zh-CN" altLang="en-US" sz="1350"/>
              </a:p>
            </p:txBody>
          </p:sp>
          <p:sp>
            <p:nvSpPr>
              <p:cNvPr id="9273" name="Freeform 44"/>
              <p:cNvSpPr>
                <a:spLocks/>
              </p:cNvSpPr>
              <p:nvPr/>
            </p:nvSpPr>
            <p:spPr bwMode="auto">
              <a:xfrm>
                <a:off x="1375" y="1544"/>
                <a:ext cx="180" cy="233"/>
              </a:xfrm>
              <a:custGeom>
                <a:avLst/>
                <a:gdLst>
                  <a:gd name="T0" fmla="*/ 0 w 223"/>
                  <a:gd name="T1" fmla="*/ 0 h 263"/>
                  <a:gd name="T2" fmla="*/ 32 w 223"/>
                  <a:gd name="T3" fmla="*/ 0 h 263"/>
                  <a:gd name="T4" fmla="*/ 26 w 223"/>
                  <a:gd name="T5" fmla="*/ 86 h 263"/>
                  <a:gd name="T6" fmla="*/ 10 w 223"/>
                  <a:gd name="T7" fmla="*/ 89 h 263"/>
                  <a:gd name="T8" fmla="*/ 0 w 223"/>
                  <a:gd name="T9" fmla="*/ 0 h 263"/>
                  <a:gd name="T10" fmla="*/ 0 60000 65536"/>
                  <a:gd name="T11" fmla="*/ 0 60000 65536"/>
                  <a:gd name="T12" fmla="*/ 0 60000 65536"/>
                  <a:gd name="T13" fmla="*/ 0 60000 65536"/>
                  <a:gd name="T14" fmla="*/ 0 60000 65536"/>
                  <a:gd name="T15" fmla="*/ 0 w 223"/>
                  <a:gd name="T16" fmla="*/ 0 h 263"/>
                  <a:gd name="T17" fmla="*/ 223 w 223"/>
                  <a:gd name="T18" fmla="*/ 263 h 263"/>
                </a:gdLst>
                <a:ahLst/>
                <a:cxnLst>
                  <a:cxn ang="T10">
                    <a:pos x="T0" y="T1"/>
                  </a:cxn>
                  <a:cxn ang="T11">
                    <a:pos x="T2" y="T3"/>
                  </a:cxn>
                  <a:cxn ang="T12">
                    <a:pos x="T4" y="T5"/>
                  </a:cxn>
                  <a:cxn ang="T13">
                    <a:pos x="T6" y="T7"/>
                  </a:cxn>
                  <a:cxn ang="T14">
                    <a:pos x="T8" y="T9"/>
                  </a:cxn>
                </a:cxnLst>
                <a:rect l="T15" t="T16" r="T17" b="T18"/>
                <a:pathLst>
                  <a:path w="223" h="263">
                    <a:moveTo>
                      <a:pt x="0" y="0"/>
                    </a:moveTo>
                    <a:lnTo>
                      <a:pt x="222" y="0"/>
                    </a:lnTo>
                    <a:lnTo>
                      <a:pt x="182" y="255"/>
                    </a:lnTo>
                    <a:lnTo>
                      <a:pt x="63" y="262"/>
                    </a:lnTo>
                    <a:lnTo>
                      <a:pt x="0" y="0"/>
                    </a:lnTo>
                  </a:path>
                </a:pathLst>
              </a:custGeom>
              <a:solidFill>
                <a:srgbClr val="712000"/>
              </a:solidFill>
              <a:ln w="25400" cap="rnd">
                <a:solidFill>
                  <a:schemeClr val="tx1"/>
                </a:solidFill>
                <a:round/>
                <a:headEnd/>
                <a:tailEnd/>
              </a:ln>
            </p:spPr>
            <p:txBody>
              <a:bodyPr/>
              <a:lstStyle/>
              <a:p>
                <a:endParaRPr lang="zh-CN" altLang="en-US" sz="1350"/>
              </a:p>
            </p:txBody>
          </p:sp>
          <p:sp>
            <p:nvSpPr>
              <p:cNvPr id="9274" name="Freeform 45"/>
              <p:cNvSpPr>
                <a:spLocks/>
              </p:cNvSpPr>
              <p:nvPr/>
            </p:nvSpPr>
            <p:spPr bwMode="auto">
              <a:xfrm>
                <a:off x="1896" y="1625"/>
                <a:ext cx="141" cy="270"/>
              </a:xfrm>
              <a:custGeom>
                <a:avLst/>
                <a:gdLst>
                  <a:gd name="T0" fmla="*/ 0 w 175"/>
                  <a:gd name="T1" fmla="*/ 83 h 305"/>
                  <a:gd name="T2" fmla="*/ 0 w 175"/>
                  <a:gd name="T3" fmla="*/ 0 h 305"/>
                  <a:gd name="T4" fmla="*/ 25 w 175"/>
                  <a:gd name="T5" fmla="*/ 24 h 305"/>
                  <a:gd name="T6" fmla="*/ 17 w 175"/>
                  <a:gd name="T7" fmla="*/ 102 h 305"/>
                  <a:gd name="T8" fmla="*/ 0 w 175"/>
                  <a:gd name="T9" fmla="*/ 83 h 305"/>
                  <a:gd name="T10" fmla="*/ 0 60000 65536"/>
                  <a:gd name="T11" fmla="*/ 0 60000 65536"/>
                  <a:gd name="T12" fmla="*/ 0 60000 65536"/>
                  <a:gd name="T13" fmla="*/ 0 60000 65536"/>
                  <a:gd name="T14" fmla="*/ 0 60000 65536"/>
                  <a:gd name="T15" fmla="*/ 0 w 175"/>
                  <a:gd name="T16" fmla="*/ 0 h 305"/>
                  <a:gd name="T17" fmla="*/ 175 w 175"/>
                  <a:gd name="T18" fmla="*/ 305 h 305"/>
                </a:gdLst>
                <a:ahLst/>
                <a:cxnLst>
                  <a:cxn ang="T10">
                    <a:pos x="T0" y="T1"/>
                  </a:cxn>
                  <a:cxn ang="T11">
                    <a:pos x="T2" y="T3"/>
                  </a:cxn>
                  <a:cxn ang="T12">
                    <a:pos x="T4" y="T5"/>
                  </a:cxn>
                  <a:cxn ang="T13">
                    <a:pos x="T6" y="T7"/>
                  </a:cxn>
                  <a:cxn ang="T14">
                    <a:pos x="T8" y="T9"/>
                  </a:cxn>
                </a:cxnLst>
                <a:rect l="T15" t="T16" r="T17" b="T18"/>
                <a:pathLst>
                  <a:path w="175" h="305">
                    <a:moveTo>
                      <a:pt x="0" y="247"/>
                    </a:moveTo>
                    <a:lnTo>
                      <a:pt x="0" y="0"/>
                    </a:lnTo>
                    <a:lnTo>
                      <a:pt x="174" y="71"/>
                    </a:lnTo>
                    <a:lnTo>
                      <a:pt x="119" y="304"/>
                    </a:lnTo>
                    <a:lnTo>
                      <a:pt x="0" y="247"/>
                    </a:lnTo>
                  </a:path>
                </a:pathLst>
              </a:custGeom>
              <a:solidFill>
                <a:srgbClr val="B50069"/>
              </a:solidFill>
              <a:ln w="25400" cap="rnd">
                <a:solidFill>
                  <a:schemeClr val="tx1"/>
                </a:solidFill>
                <a:round/>
                <a:headEnd/>
                <a:tailEnd/>
              </a:ln>
            </p:spPr>
            <p:txBody>
              <a:bodyPr/>
              <a:lstStyle/>
              <a:p>
                <a:endParaRPr lang="zh-CN" altLang="en-US" sz="1350"/>
              </a:p>
            </p:txBody>
          </p:sp>
          <p:sp>
            <p:nvSpPr>
              <p:cNvPr id="9275" name="Oval 46"/>
              <p:cNvSpPr>
                <a:spLocks noChangeArrowheads="1"/>
              </p:cNvSpPr>
              <p:nvPr/>
            </p:nvSpPr>
            <p:spPr bwMode="auto">
              <a:xfrm>
                <a:off x="1941" y="1426"/>
                <a:ext cx="51" cy="223"/>
              </a:xfrm>
              <a:prstGeom prst="ellipse">
                <a:avLst/>
              </a:prstGeom>
              <a:solidFill>
                <a:srgbClr val="FFFFFF"/>
              </a:solidFill>
              <a:ln w="25400">
                <a:solidFill>
                  <a:schemeClr val="tx1"/>
                </a:solidFill>
                <a:round/>
                <a:headEnd/>
                <a:tailEnd/>
              </a:ln>
            </p:spPr>
            <p:txBody>
              <a:bodyPr wrap="none" anchor="ctr"/>
              <a:lstStyle/>
              <a:p>
                <a:endParaRPr lang="zh-CN" altLang="en-US" sz="1350"/>
              </a:p>
            </p:txBody>
          </p:sp>
          <p:sp>
            <p:nvSpPr>
              <p:cNvPr id="9276" name="Oval 47"/>
              <p:cNvSpPr>
                <a:spLocks noChangeArrowheads="1"/>
              </p:cNvSpPr>
              <p:nvPr/>
            </p:nvSpPr>
            <p:spPr bwMode="auto">
              <a:xfrm>
                <a:off x="1934" y="1419"/>
                <a:ext cx="65" cy="236"/>
              </a:xfrm>
              <a:prstGeom prst="ellipse">
                <a:avLst/>
              </a:prstGeom>
              <a:solidFill>
                <a:srgbClr val="B50069"/>
              </a:solidFill>
              <a:ln w="25400">
                <a:solidFill>
                  <a:schemeClr val="tx1"/>
                </a:solidFill>
                <a:round/>
                <a:headEnd/>
                <a:tailEnd/>
              </a:ln>
            </p:spPr>
            <p:txBody>
              <a:bodyPr wrap="none" anchor="ctr"/>
              <a:lstStyle/>
              <a:p>
                <a:endParaRPr lang="zh-CN" altLang="en-US" sz="1350"/>
              </a:p>
            </p:txBody>
          </p:sp>
          <p:sp>
            <p:nvSpPr>
              <p:cNvPr id="9277" name="Freeform 48"/>
              <p:cNvSpPr>
                <a:spLocks/>
              </p:cNvSpPr>
              <p:nvPr/>
            </p:nvSpPr>
            <p:spPr bwMode="auto">
              <a:xfrm>
                <a:off x="1890" y="1688"/>
                <a:ext cx="160" cy="270"/>
              </a:xfrm>
              <a:custGeom>
                <a:avLst/>
                <a:gdLst>
                  <a:gd name="T0" fmla="*/ 28 w 199"/>
                  <a:gd name="T1" fmla="*/ 0 h 305"/>
                  <a:gd name="T2" fmla="*/ 20 w 199"/>
                  <a:gd name="T3" fmla="*/ 51 h 305"/>
                  <a:gd name="T4" fmla="*/ 0 w 199"/>
                  <a:gd name="T5" fmla="*/ 102 h 305"/>
                  <a:gd name="T6" fmla="*/ 0 60000 65536"/>
                  <a:gd name="T7" fmla="*/ 0 60000 65536"/>
                  <a:gd name="T8" fmla="*/ 0 60000 65536"/>
                  <a:gd name="T9" fmla="*/ 0 w 199"/>
                  <a:gd name="T10" fmla="*/ 0 h 305"/>
                  <a:gd name="T11" fmla="*/ 199 w 199"/>
                  <a:gd name="T12" fmla="*/ 305 h 305"/>
                </a:gdLst>
                <a:ahLst/>
                <a:cxnLst>
                  <a:cxn ang="T6">
                    <a:pos x="T0" y="T1"/>
                  </a:cxn>
                  <a:cxn ang="T7">
                    <a:pos x="T2" y="T3"/>
                  </a:cxn>
                  <a:cxn ang="T8">
                    <a:pos x="T4" y="T5"/>
                  </a:cxn>
                </a:cxnLst>
                <a:rect l="T9" t="T10" r="T11" b="T12"/>
                <a:pathLst>
                  <a:path w="199" h="305">
                    <a:moveTo>
                      <a:pt x="198" y="0"/>
                    </a:moveTo>
                    <a:lnTo>
                      <a:pt x="143" y="156"/>
                    </a:lnTo>
                    <a:lnTo>
                      <a:pt x="0" y="304"/>
                    </a:lnTo>
                  </a:path>
                </a:pathLst>
              </a:custGeom>
              <a:noFill/>
              <a:ln w="25400" cap="rnd">
                <a:solidFill>
                  <a:schemeClr val="tx1"/>
                </a:solidFill>
                <a:round/>
                <a:headEnd/>
                <a:tailEnd/>
              </a:ln>
            </p:spPr>
            <p:txBody>
              <a:bodyPr/>
              <a:lstStyle/>
              <a:p>
                <a:endParaRPr lang="zh-CN" altLang="en-US" sz="1350"/>
              </a:p>
            </p:txBody>
          </p:sp>
          <p:sp>
            <p:nvSpPr>
              <p:cNvPr id="9278" name="Freeform 49"/>
              <p:cNvSpPr>
                <a:spLocks/>
              </p:cNvSpPr>
              <p:nvPr/>
            </p:nvSpPr>
            <p:spPr bwMode="auto">
              <a:xfrm>
                <a:off x="1883" y="1681"/>
                <a:ext cx="161" cy="270"/>
              </a:xfrm>
              <a:custGeom>
                <a:avLst/>
                <a:gdLst>
                  <a:gd name="T0" fmla="*/ 29 w 199"/>
                  <a:gd name="T1" fmla="*/ 0 h 306"/>
                  <a:gd name="T2" fmla="*/ 21 w 199"/>
                  <a:gd name="T3" fmla="*/ 50 h 306"/>
                  <a:gd name="T4" fmla="*/ 0 w 199"/>
                  <a:gd name="T5" fmla="*/ 98 h 306"/>
                  <a:gd name="T6" fmla="*/ 0 60000 65536"/>
                  <a:gd name="T7" fmla="*/ 0 60000 65536"/>
                  <a:gd name="T8" fmla="*/ 0 60000 65536"/>
                  <a:gd name="T9" fmla="*/ 0 w 199"/>
                  <a:gd name="T10" fmla="*/ 0 h 306"/>
                  <a:gd name="T11" fmla="*/ 199 w 199"/>
                  <a:gd name="T12" fmla="*/ 306 h 306"/>
                </a:gdLst>
                <a:ahLst/>
                <a:cxnLst>
                  <a:cxn ang="T6">
                    <a:pos x="T0" y="T1"/>
                  </a:cxn>
                  <a:cxn ang="T7">
                    <a:pos x="T2" y="T3"/>
                  </a:cxn>
                  <a:cxn ang="T8">
                    <a:pos x="T4" y="T5"/>
                  </a:cxn>
                </a:cxnLst>
                <a:rect l="T9" t="T10" r="T11" b="T12"/>
                <a:pathLst>
                  <a:path w="199" h="306">
                    <a:moveTo>
                      <a:pt x="198" y="0"/>
                    </a:moveTo>
                    <a:lnTo>
                      <a:pt x="143" y="156"/>
                    </a:lnTo>
                    <a:lnTo>
                      <a:pt x="0" y="305"/>
                    </a:lnTo>
                  </a:path>
                </a:pathLst>
              </a:custGeom>
              <a:noFill/>
              <a:ln w="25400" cap="rnd">
                <a:solidFill>
                  <a:schemeClr val="tx1"/>
                </a:solidFill>
                <a:round/>
                <a:headEnd/>
                <a:tailEnd/>
              </a:ln>
            </p:spPr>
            <p:txBody>
              <a:bodyPr/>
              <a:lstStyle/>
              <a:p>
                <a:endParaRPr lang="zh-CN" altLang="en-US" sz="1350"/>
              </a:p>
            </p:txBody>
          </p:sp>
          <p:sp>
            <p:nvSpPr>
              <p:cNvPr id="9279" name="Freeform 50"/>
              <p:cNvSpPr>
                <a:spLocks/>
              </p:cNvSpPr>
              <p:nvPr/>
            </p:nvSpPr>
            <p:spPr bwMode="auto">
              <a:xfrm>
                <a:off x="1845" y="1631"/>
                <a:ext cx="58" cy="283"/>
              </a:xfrm>
              <a:custGeom>
                <a:avLst/>
                <a:gdLst>
                  <a:gd name="T0" fmla="*/ 9 w 73"/>
                  <a:gd name="T1" fmla="*/ 0 h 320"/>
                  <a:gd name="T2" fmla="*/ 2 w 73"/>
                  <a:gd name="T3" fmla="*/ 47 h 320"/>
                  <a:gd name="T4" fmla="*/ 0 w 73"/>
                  <a:gd name="T5" fmla="*/ 105 h 320"/>
                  <a:gd name="T6" fmla="*/ 0 60000 65536"/>
                  <a:gd name="T7" fmla="*/ 0 60000 65536"/>
                  <a:gd name="T8" fmla="*/ 0 60000 65536"/>
                  <a:gd name="T9" fmla="*/ 0 w 73"/>
                  <a:gd name="T10" fmla="*/ 0 h 320"/>
                  <a:gd name="T11" fmla="*/ 73 w 73"/>
                  <a:gd name="T12" fmla="*/ 320 h 320"/>
                </a:gdLst>
                <a:ahLst/>
                <a:cxnLst>
                  <a:cxn ang="T6">
                    <a:pos x="T0" y="T1"/>
                  </a:cxn>
                  <a:cxn ang="T7">
                    <a:pos x="T2" y="T3"/>
                  </a:cxn>
                  <a:cxn ang="T8">
                    <a:pos x="T4" y="T5"/>
                  </a:cxn>
                </a:cxnLst>
                <a:rect l="T9" t="T10" r="T11" b="T12"/>
                <a:pathLst>
                  <a:path w="73" h="320">
                    <a:moveTo>
                      <a:pt x="72" y="0"/>
                    </a:moveTo>
                    <a:lnTo>
                      <a:pt x="16" y="142"/>
                    </a:lnTo>
                    <a:lnTo>
                      <a:pt x="0" y="319"/>
                    </a:lnTo>
                  </a:path>
                </a:pathLst>
              </a:custGeom>
              <a:noFill/>
              <a:ln w="25400" cap="rnd">
                <a:solidFill>
                  <a:schemeClr val="tx1"/>
                </a:solidFill>
                <a:round/>
                <a:headEnd/>
                <a:tailEnd/>
              </a:ln>
            </p:spPr>
            <p:txBody>
              <a:bodyPr/>
              <a:lstStyle/>
              <a:p>
                <a:endParaRPr lang="zh-CN" altLang="en-US" sz="1350"/>
              </a:p>
            </p:txBody>
          </p:sp>
          <p:sp>
            <p:nvSpPr>
              <p:cNvPr id="9280" name="Freeform 51"/>
              <p:cNvSpPr>
                <a:spLocks/>
              </p:cNvSpPr>
              <p:nvPr/>
            </p:nvSpPr>
            <p:spPr bwMode="auto">
              <a:xfrm>
                <a:off x="1838" y="1625"/>
                <a:ext cx="59" cy="283"/>
              </a:xfrm>
              <a:custGeom>
                <a:avLst/>
                <a:gdLst>
                  <a:gd name="T0" fmla="*/ 11 w 73"/>
                  <a:gd name="T1" fmla="*/ 0 h 320"/>
                  <a:gd name="T2" fmla="*/ 2 w 73"/>
                  <a:gd name="T3" fmla="*/ 47 h 320"/>
                  <a:gd name="T4" fmla="*/ 0 w 73"/>
                  <a:gd name="T5" fmla="*/ 105 h 320"/>
                  <a:gd name="T6" fmla="*/ 0 60000 65536"/>
                  <a:gd name="T7" fmla="*/ 0 60000 65536"/>
                  <a:gd name="T8" fmla="*/ 0 60000 65536"/>
                  <a:gd name="T9" fmla="*/ 0 w 73"/>
                  <a:gd name="T10" fmla="*/ 0 h 320"/>
                  <a:gd name="T11" fmla="*/ 73 w 73"/>
                  <a:gd name="T12" fmla="*/ 320 h 320"/>
                </a:gdLst>
                <a:ahLst/>
                <a:cxnLst>
                  <a:cxn ang="T6">
                    <a:pos x="T0" y="T1"/>
                  </a:cxn>
                  <a:cxn ang="T7">
                    <a:pos x="T2" y="T3"/>
                  </a:cxn>
                  <a:cxn ang="T8">
                    <a:pos x="T4" y="T5"/>
                  </a:cxn>
                </a:cxnLst>
                <a:rect l="T9" t="T10" r="T11" b="T12"/>
                <a:pathLst>
                  <a:path w="73" h="320">
                    <a:moveTo>
                      <a:pt x="72" y="0"/>
                    </a:moveTo>
                    <a:lnTo>
                      <a:pt x="16" y="142"/>
                    </a:lnTo>
                    <a:lnTo>
                      <a:pt x="0" y="319"/>
                    </a:lnTo>
                  </a:path>
                </a:pathLst>
              </a:custGeom>
              <a:noFill/>
              <a:ln w="25400" cap="rnd">
                <a:solidFill>
                  <a:schemeClr val="tx1"/>
                </a:solidFill>
                <a:round/>
                <a:headEnd/>
                <a:tailEnd/>
              </a:ln>
            </p:spPr>
            <p:txBody>
              <a:bodyPr/>
              <a:lstStyle/>
              <a:p>
                <a:endParaRPr lang="zh-CN" altLang="en-US" sz="1350"/>
              </a:p>
            </p:txBody>
          </p:sp>
          <p:grpSp>
            <p:nvGrpSpPr>
              <p:cNvPr id="9281" name="Group 52"/>
              <p:cNvGrpSpPr>
                <a:grpSpLocks/>
              </p:cNvGrpSpPr>
              <p:nvPr/>
            </p:nvGrpSpPr>
            <p:grpSpPr bwMode="auto">
              <a:xfrm>
                <a:off x="925" y="1494"/>
                <a:ext cx="397" cy="813"/>
                <a:chOff x="1577" y="1468"/>
                <a:chExt cx="492" cy="1035"/>
              </a:xfrm>
            </p:grpSpPr>
            <p:sp>
              <p:nvSpPr>
                <p:cNvPr id="9295" name="Freeform 53"/>
                <p:cNvSpPr>
                  <a:spLocks/>
                </p:cNvSpPr>
                <p:nvPr/>
              </p:nvSpPr>
              <p:spPr bwMode="auto">
                <a:xfrm>
                  <a:off x="1651" y="2152"/>
                  <a:ext cx="225" cy="280"/>
                </a:xfrm>
                <a:custGeom>
                  <a:avLst/>
                  <a:gdLst>
                    <a:gd name="T0" fmla="*/ 0 w 225"/>
                    <a:gd name="T1" fmla="*/ 115 h 249"/>
                    <a:gd name="T2" fmla="*/ 168 w 225"/>
                    <a:gd name="T3" fmla="*/ 0 h 249"/>
                    <a:gd name="T4" fmla="*/ 137 w 225"/>
                    <a:gd name="T5" fmla="*/ 713 h 249"/>
                    <a:gd name="T6" fmla="*/ 224 w 225"/>
                    <a:gd name="T7" fmla="*/ 630 h 249"/>
                    <a:gd name="T8" fmla="*/ 0 60000 65536"/>
                    <a:gd name="T9" fmla="*/ 0 60000 65536"/>
                    <a:gd name="T10" fmla="*/ 0 60000 65536"/>
                    <a:gd name="T11" fmla="*/ 0 60000 65536"/>
                    <a:gd name="T12" fmla="*/ 0 w 225"/>
                    <a:gd name="T13" fmla="*/ 0 h 249"/>
                    <a:gd name="T14" fmla="*/ 225 w 225"/>
                    <a:gd name="T15" fmla="*/ 249 h 249"/>
                  </a:gdLst>
                  <a:ahLst/>
                  <a:cxnLst>
                    <a:cxn ang="T8">
                      <a:pos x="T0" y="T1"/>
                    </a:cxn>
                    <a:cxn ang="T9">
                      <a:pos x="T2" y="T3"/>
                    </a:cxn>
                    <a:cxn ang="T10">
                      <a:pos x="T4" y="T5"/>
                    </a:cxn>
                    <a:cxn ang="T11">
                      <a:pos x="T6" y="T7"/>
                    </a:cxn>
                  </a:cxnLst>
                  <a:rect l="T12" t="T13" r="T14" b="T15"/>
                  <a:pathLst>
                    <a:path w="225" h="249">
                      <a:moveTo>
                        <a:pt x="0" y="40"/>
                      </a:moveTo>
                      <a:lnTo>
                        <a:pt x="168" y="0"/>
                      </a:lnTo>
                      <a:lnTo>
                        <a:pt x="137" y="248"/>
                      </a:lnTo>
                      <a:lnTo>
                        <a:pt x="224" y="219"/>
                      </a:lnTo>
                    </a:path>
                  </a:pathLst>
                </a:custGeom>
                <a:noFill/>
                <a:ln w="25400" cap="rnd">
                  <a:solidFill>
                    <a:schemeClr val="tx1"/>
                  </a:solidFill>
                  <a:round/>
                  <a:headEnd/>
                  <a:tailEnd/>
                </a:ln>
              </p:spPr>
              <p:txBody>
                <a:bodyPr/>
                <a:lstStyle/>
                <a:p>
                  <a:endParaRPr lang="zh-CN" altLang="en-US" sz="1350"/>
                </a:p>
              </p:txBody>
            </p:sp>
            <p:sp>
              <p:nvSpPr>
                <p:cNvPr id="9296" name="Freeform 54"/>
                <p:cNvSpPr>
                  <a:spLocks/>
                </p:cNvSpPr>
                <p:nvPr/>
              </p:nvSpPr>
              <p:spPr bwMode="auto">
                <a:xfrm>
                  <a:off x="1645" y="2146"/>
                  <a:ext cx="225" cy="281"/>
                </a:xfrm>
                <a:custGeom>
                  <a:avLst/>
                  <a:gdLst>
                    <a:gd name="T0" fmla="*/ 0 w 225"/>
                    <a:gd name="T1" fmla="*/ 118 h 249"/>
                    <a:gd name="T2" fmla="*/ 168 w 225"/>
                    <a:gd name="T3" fmla="*/ 0 h 249"/>
                    <a:gd name="T4" fmla="*/ 137 w 225"/>
                    <a:gd name="T5" fmla="*/ 737 h 249"/>
                    <a:gd name="T6" fmla="*/ 224 w 225"/>
                    <a:gd name="T7" fmla="*/ 651 h 249"/>
                    <a:gd name="T8" fmla="*/ 0 60000 65536"/>
                    <a:gd name="T9" fmla="*/ 0 60000 65536"/>
                    <a:gd name="T10" fmla="*/ 0 60000 65536"/>
                    <a:gd name="T11" fmla="*/ 0 60000 65536"/>
                    <a:gd name="T12" fmla="*/ 0 w 225"/>
                    <a:gd name="T13" fmla="*/ 0 h 249"/>
                    <a:gd name="T14" fmla="*/ 225 w 225"/>
                    <a:gd name="T15" fmla="*/ 249 h 249"/>
                  </a:gdLst>
                  <a:ahLst/>
                  <a:cxnLst>
                    <a:cxn ang="T8">
                      <a:pos x="T0" y="T1"/>
                    </a:cxn>
                    <a:cxn ang="T9">
                      <a:pos x="T2" y="T3"/>
                    </a:cxn>
                    <a:cxn ang="T10">
                      <a:pos x="T4" y="T5"/>
                    </a:cxn>
                    <a:cxn ang="T11">
                      <a:pos x="T6" y="T7"/>
                    </a:cxn>
                  </a:cxnLst>
                  <a:rect l="T12" t="T13" r="T14" b="T15"/>
                  <a:pathLst>
                    <a:path w="225" h="249">
                      <a:moveTo>
                        <a:pt x="0" y="40"/>
                      </a:moveTo>
                      <a:lnTo>
                        <a:pt x="168" y="0"/>
                      </a:lnTo>
                      <a:lnTo>
                        <a:pt x="137" y="248"/>
                      </a:lnTo>
                      <a:lnTo>
                        <a:pt x="224" y="219"/>
                      </a:lnTo>
                    </a:path>
                  </a:pathLst>
                </a:custGeom>
                <a:noFill/>
                <a:ln w="25400" cap="rnd">
                  <a:solidFill>
                    <a:schemeClr val="tx1"/>
                  </a:solidFill>
                  <a:round/>
                  <a:headEnd/>
                  <a:tailEnd/>
                </a:ln>
              </p:spPr>
              <p:txBody>
                <a:bodyPr/>
                <a:lstStyle/>
                <a:p>
                  <a:endParaRPr lang="zh-CN" altLang="en-US" sz="1350"/>
                </a:p>
              </p:txBody>
            </p:sp>
            <p:sp>
              <p:nvSpPr>
                <p:cNvPr id="9297" name="Freeform 55"/>
                <p:cNvSpPr>
                  <a:spLocks/>
                </p:cNvSpPr>
                <p:nvPr/>
              </p:nvSpPr>
              <p:spPr bwMode="auto">
                <a:xfrm>
                  <a:off x="1732" y="2224"/>
                  <a:ext cx="225" cy="279"/>
                </a:xfrm>
                <a:custGeom>
                  <a:avLst/>
                  <a:gdLst>
                    <a:gd name="T0" fmla="*/ 0 w 225"/>
                    <a:gd name="T1" fmla="*/ 115 h 248"/>
                    <a:gd name="T2" fmla="*/ 168 w 225"/>
                    <a:gd name="T3" fmla="*/ 0 h 248"/>
                    <a:gd name="T4" fmla="*/ 143 w 225"/>
                    <a:gd name="T5" fmla="*/ 716 h 248"/>
                    <a:gd name="T6" fmla="*/ 224 w 225"/>
                    <a:gd name="T7" fmla="*/ 630 h 248"/>
                    <a:gd name="T8" fmla="*/ 0 60000 65536"/>
                    <a:gd name="T9" fmla="*/ 0 60000 65536"/>
                    <a:gd name="T10" fmla="*/ 0 60000 65536"/>
                    <a:gd name="T11" fmla="*/ 0 60000 65536"/>
                    <a:gd name="T12" fmla="*/ 0 w 225"/>
                    <a:gd name="T13" fmla="*/ 0 h 248"/>
                    <a:gd name="T14" fmla="*/ 225 w 225"/>
                    <a:gd name="T15" fmla="*/ 248 h 248"/>
                  </a:gdLst>
                  <a:ahLst/>
                  <a:cxnLst>
                    <a:cxn ang="T8">
                      <a:pos x="T0" y="T1"/>
                    </a:cxn>
                    <a:cxn ang="T9">
                      <a:pos x="T2" y="T3"/>
                    </a:cxn>
                    <a:cxn ang="T10">
                      <a:pos x="T4" y="T5"/>
                    </a:cxn>
                    <a:cxn ang="T11">
                      <a:pos x="T6" y="T7"/>
                    </a:cxn>
                  </a:cxnLst>
                  <a:rect l="T12" t="T13" r="T14" b="T15"/>
                  <a:pathLst>
                    <a:path w="225" h="248">
                      <a:moveTo>
                        <a:pt x="0" y="40"/>
                      </a:moveTo>
                      <a:lnTo>
                        <a:pt x="168" y="0"/>
                      </a:lnTo>
                      <a:lnTo>
                        <a:pt x="143" y="247"/>
                      </a:lnTo>
                      <a:lnTo>
                        <a:pt x="224" y="218"/>
                      </a:lnTo>
                    </a:path>
                  </a:pathLst>
                </a:custGeom>
                <a:noFill/>
                <a:ln w="25400" cap="rnd">
                  <a:solidFill>
                    <a:schemeClr val="tx1"/>
                  </a:solidFill>
                  <a:round/>
                  <a:headEnd/>
                  <a:tailEnd/>
                </a:ln>
              </p:spPr>
              <p:txBody>
                <a:bodyPr/>
                <a:lstStyle/>
                <a:p>
                  <a:endParaRPr lang="zh-CN" altLang="en-US" sz="1350"/>
                </a:p>
              </p:txBody>
            </p:sp>
            <p:sp>
              <p:nvSpPr>
                <p:cNvPr id="9298" name="Freeform 56"/>
                <p:cNvSpPr>
                  <a:spLocks/>
                </p:cNvSpPr>
                <p:nvPr/>
              </p:nvSpPr>
              <p:spPr bwMode="auto">
                <a:xfrm>
                  <a:off x="1726" y="2217"/>
                  <a:ext cx="225" cy="279"/>
                </a:xfrm>
                <a:custGeom>
                  <a:avLst/>
                  <a:gdLst>
                    <a:gd name="T0" fmla="*/ 0 w 225"/>
                    <a:gd name="T1" fmla="*/ 115 h 248"/>
                    <a:gd name="T2" fmla="*/ 168 w 225"/>
                    <a:gd name="T3" fmla="*/ 0 h 248"/>
                    <a:gd name="T4" fmla="*/ 143 w 225"/>
                    <a:gd name="T5" fmla="*/ 716 h 248"/>
                    <a:gd name="T6" fmla="*/ 224 w 225"/>
                    <a:gd name="T7" fmla="*/ 630 h 248"/>
                    <a:gd name="T8" fmla="*/ 0 60000 65536"/>
                    <a:gd name="T9" fmla="*/ 0 60000 65536"/>
                    <a:gd name="T10" fmla="*/ 0 60000 65536"/>
                    <a:gd name="T11" fmla="*/ 0 60000 65536"/>
                    <a:gd name="T12" fmla="*/ 0 w 225"/>
                    <a:gd name="T13" fmla="*/ 0 h 248"/>
                    <a:gd name="T14" fmla="*/ 225 w 225"/>
                    <a:gd name="T15" fmla="*/ 248 h 248"/>
                  </a:gdLst>
                  <a:ahLst/>
                  <a:cxnLst>
                    <a:cxn ang="T8">
                      <a:pos x="T0" y="T1"/>
                    </a:cxn>
                    <a:cxn ang="T9">
                      <a:pos x="T2" y="T3"/>
                    </a:cxn>
                    <a:cxn ang="T10">
                      <a:pos x="T4" y="T5"/>
                    </a:cxn>
                    <a:cxn ang="T11">
                      <a:pos x="T6" y="T7"/>
                    </a:cxn>
                  </a:cxnLst>
                  <a:rect l="T12" t="T13" r="T14" b="T15"/>
                  <a:pathLst>
                    <a:path w="225" h="248">
                      <a:moveTo>
                        <a:pt x="0" y="40"/>
                      </a:moveTo>
                      <a:lnTo>
                        <a:pt x="168" y="0"/>
                      </a:lnTo>
                      <a:lnTo>
                        <a:pt x="143" y="247"/>
                      </a:lnTo>
                      <a:lnTo>
                        <a:pt x="224" y="218"/>
                      </a:lnTo>
                    </a:path>
                  </a:pathLst>
                </a:custGeom>
                <a:noFill/>
                <a:ln w="25400" cap="rnd">
                  <a:solidFill>
                    <a:schemeClr val="tx1"/>
                  </a:solidFill>
                  <a:round/>
                  <a:headEnd/>
                  <a:tailEnd/>
                </a:ln>
              </p:spPr>
              <p:txBody>
                <a:bodyPr/>
                <a:lstStyle/>
                <a:p>
                  <a:endParaRPr lang="zh-CN" altLang="en-US" sz="1350"/>
                </a:p>
              </p:txBody>
            </p:sp>
            <p:sp>
              <p:nvSpPr>
                <p:cNvPr id="9299" name="Freeform 57"/>
                <p:cNvSpPr>
                  <a:spLocks/>
                </p:cNvSpPr>
                <p:nvPr/>
              </p:nvSpPr>
              <p:spPr bwMode="auto">
                <a:xfrm>
                  <a:off x="1583" y="1699"/>
                  <a:ext cx="206" cy="584"/>
                </a:xfrm>
                <a:custGeom>
                  <a:avLst/>
                  <a:gdLst>
                    <a:gd name="T0" fmla="*/ 56 w 206"/>
                    <a:gd name="T1" fmla="*/ 1232 h 519"/>
                    <a:gd name="T2" fmla="*/ 0 w 206"/>
                    <a:gd name="T3" fmla="*/ 0 h 519"/>
                    <a:gd name="T4" fmla="*/ 205 w 206"/>
                    <a:gd name="T5" fmla="*/ 304 h 519"/>
                    <a:gd name="T6" fmla="*/ 168 w 206"/>
                    <a:gd name="T7" fmla="*/ 1498 h 519"/>
                    <a:gd name="T8" fmla="*/ 56 w 206"/>
                    <a:gd name="T9" fmla="*/ 1232 h 519"/>
                    <a:gd name="T10" fmla="*/ 0 60000 65536"/>
                    <a:gd name="T11" fmla="*/ 0 60000 65536"/>
                    <a:gd name="T12" fmla="*/ 0 60000 65536"/>
                    <a:gd name="T13" fmla="*/ 0 60000 65536"/>
                    <a:gd name="T14" fmla="*/ 0 60000 65536"/>
                    <a:gd name="T15" fmla="*/ 0 w 206"/>
                    <a:gd name="T16" fmla="*/ 0 h 519"/>
                    <a:gd name="T17" fmla="*/ 206 w 206"/>
                    <a:gd name="T18" fmla="*/ 519 h 519"/>
                  </a:gdLst>
                  <a:ahLst/>
                  <a:cxnLst>
                    <a:cxn ang="T10">
                      <a:pos x="T0" y="T1"/>
                    </a:cxn>
                    <a:cxn ang="T11">
                      <a:pos x="T2" y="T3"/>
                    </a:cxn>
                    <a:cxn ang="T12">
                      <a:pos x="T4" y="T5"/>
                    </a:cxn>
                    <a:cxn ang="T13">
                      <a:pos x="T6" y="T7"/>
                    </a:cxn>
                    <a:cxn ang="T14">
                      <a:pos x="T8" y="T9"/>
                    </a:cxn>
                  </a:cxnLst>
                  <a:rect l="T15" t="T16" r="T17" b="T18"/>
                  <a:pathLst>
                    <a:path w="206" h="519">
                      <a:moveTo>
                        <a:pt x="56" y="426"/>
                      </a:moveTo>
                      <a:lnTo>
                        <a:pt x="0" y="0"/>
                      </a:lnTo>
                      <a:lnTo>
                        <a:pt x="205" y="104"/>
                      </a:lnTo>
                      <a:lnTo>
                        <a:pt x="168" y="518"/>
                      </a:lnTo>
                      <a:lnTo>
                        <a:pt x="56" y="426"/>
                      </a:lnTo>
                    </a:path>
                  </a:pathLst>
                </a:custGeom>
                <a:solidFill>
                  <a:srgbClr val="B50069"/>
                </a:solidFill>
                <a:ln w="25400" cap="rnd">
                  <a:solidFill>
                    <a:schemeClr val="tx1"/>
                  </a:solidFill>
                  <a:round/>
                  <a:headEnd/>
                  <a:tailEnd/>
                </a:ln>
              </p:spPr>
              <p:txBody>
                <a:bodyPr/>
                <a:lstStyle/>
                <a:p>
                  <a:endParaRPr lang="zh-CN" altLang="en-US" sz="1350"/>
                </a:p>
              </p:txBody>
            </p:sp>
            <p:sp>
              <p:nvSpPr>
                <p:cNvPr id="9300" name="Freeform 58"/>
                <p:cNvSpPr>
                  <a:spLocks/>
                </p:cNvSpPr>
                <p:nvPr/>
              </p:nvSpPr>
              <p:spPr bwMode="auto">
                <a:xfrm>
                  <a:off x="1577" y="1692"/>
                  <a:ext cx="206" cy="584"/>
                </a:xfrm>
                <a:custGeom>
                  <a:avLst/>
                  <a:gdLst>
                    <a:gd name="T0" fmla="*/ 56 w 206"/>
                    <a:gd name="T1" fmla="*/ 1232 h 519"/>
                    <a:gd name="T2" fmla="*/ 0 w 206"/>
                    <a:gd name="T3" fmla="*/ 0 h 519"/>
                    <a:gd name="T4" fmla="*/ 205 w 206"/>
                    <a:gd name="T5" fmla="*/ 304 h 519"/>
                    <a:gd name="T6" fmla="*/ 168 w 206"/>
                    <a:gd name="T7" fmla="*/ 1498 h 519"/>
                    <a:gd name="T8" fmla="*/ 56 w 206"/>
                    <a:gd name="T9" fmla="*/ 1232 h 519"/>
                    <a:gd name="T10" fmla="*/ 0 60000 65536"/>
                    <a:gd name="T11" fmla="*/ 0 60000 65536"/>
                    <a:gd name="T12" fmla="*/ 0 60000 65536"/>
                    <a:gd name="T13" fmla="*/ 0 60000 65536"/>
                    <a:gd name="T14" fmla="*/ 0 60000 65536"/>
                    <a:gd name="T15" fmla="*/ 0 w 206"/>
                    <a:gd name="T16" fmla="*/ 0 h 519"/>
                    <a:gd name="T17" fmla="*/ 206 w 206"/>
                    <a:gd name="T18" fmla="*/ 519 h 519"/>
                  </a:gdLst>
                  <a:ahLst/>
                  <a:cxnLst>
                    <a:cxn ang="T10">
                      <a:pos x="T0" y="T1"/>
                    </a:cxn>
                    <a:cxn ang="T11">
                      <a:pos x="T2" y="T3"/>
                    </a:cxn>
                    <a:cxn ang="T12">
                      <a:pos x="T4" y="T5"/>
                    </a:cxn>
                    <a:cxn ang="T13">
                      <a:pos x="T6" y="T7"/>
                    </a:cxn>
                    <a:cxn ang="T14">
                      <a:pos x="T8" y="T9"/>
                    </a:cxn>
                  </a:cxnLst>
                  <a:rect l="T15" t="T16" r="T17" b="T18"/>
                  <a:pathLst>
                    <a:path w="206" h="519">
                      <a:moveTo>
                        <a:pt x="56" y="426"/>
                      </a:moveTo>
                      <a:lnTo>
                        <a:pt x="0" y="0"/>
                      </a:lnTo>
                      <a:lnTo>
                        <a:pt x="205" y="104"/>
                      </a:lnTo>
                      <a:lnTo>
                        <a:pt x="168" y="518"/>
                      </a:lnTo>
                      <a:lnTo>
                        <a:pt x="56" y="426"/>
                      </a:lnTo>
                    </a:path>
                  </a:pathLst>
                </a:custGeom>
                <a:noFill/>
                <a:ln w="25400" cap="rnd">
                  <a:solidFill>
                    <a:schemeClr val="tx1"/>
                  </a:solidFill>
                  <a:round/>
                  <a:headEnd/>
                  <a:tailEnd/>
                </a:ln>
              </p:spPr>
              <p:txBody>
                <a:bodyPr/>
                <a:lstStyle/>
                <a:p>
                  <a:endParaRPr lang="zh-CN" altLang="en-US" sz="1350"/>
                </a:p>
              </p:txBody>
            </p:sp>
            <p:sp>
              <p:nvSpPr>
                <p:cNvPr id="9301" name="Oval 59"/>
                <p:cNvSpPr>
                  <a:spLocks noChangeArrowheads="1"/>
                </p:cNvSpPr>
                <p:nvPr/>
              </p:nvSpPr>
              <p:spPr bwMode="auto">
                <a:xfrm>
                  <a:off x="1647" y="1475"/>
                  <a:ext cx="77" cy="254"/>
                </a:xfrm>
                <a:prstGeom prst="ellipse">
                  <a:avLst/>
                </a:prstGeom>
                <a:solidFill>
                  <a:srgbClr val="B50069"/>
                </a:solidFill>
                <a:ln w="25400">
                  <a:solidFill>
                    <a:schemeClr val="tx1"/>
                  </a:solidFill>
                  <a:round/>
                  <a:headEnd/>
                  <a:tailEnd/>
                </a:ln>
              </p:spPr>
              <p:txBody>
                <a:bodyPr wrap="none" anchor="ctr"/>
                <a:lstStyle/>
                <a:p>
                  <a:endParaRPr lang="zh-CN" altLang="en-US" sz="1350"/>
                </a:p>
              </p:txBody>
            </p:sp>
            <p:sp>
              <p:nvSpPr>
                <p:cNvPr id="9302" name="Oval 60"/>
                <p:cNvSpPr>
                  <a:spLocks noChangeArrowheads="1"/>
                </p:cNvSpPr>
                <p:nvPr/>
              </p:nvSpPr>
              <p:spPr bwMode="auto">
                <a:xfrm>
                  <a:off x="1641" y="1468"/>
                  <a:ext cx="89" cy="267"/>
                </a:xfrm>
                <a:prstGeom prst="ellipse">
                  <a:avLst/>
                </a:prstGeom>
                <a:noFill/>
                <a:ln w="25400">
                  <a:solidFill>
                    <a:schemeClr val="tx1"/>
                  </a:solidFill>
                  <a:round/>
                  <a:headEnd/>
                  <a:tailEnd/>
                </a:ln>
              </p:spPr>
              <p:txBody>
                <a:bodyPr wrap="none" anchor="ctr"/>
                <a:lstStyle/>
                <a:p>
                  <a:endParaRPr lang="zh-CN" altLang="en-US" sz="1350"/>
                </a:p>
              </p:txBody>
            </p:sp>
            <p:sp>
              <p:nvSpPr>
                <p:cNvPr id="9303" name="Freeform 61"/>
                <p:cNvSpPr>
                  <a:spLocks/>
                </p:cNvSpPr>
                <p:nvPr/>
              </p:nvSpPr>
              <p:spPr bwMode="auto">
                <a:xfrm>
                  <a:off x="1788" y="1828"/>
                  <a:ext cx="281" cy="254"/>
                </a:xfrm>
                <a:custGeom>
                  <a:avLst/>
                  <a:gdLst>
                    <a:gd name="T0" fmla="*/ 0 w 281"/>
                    <a:gd name="T1" fmla="*/ 0 h 226"/>
                    <a:gd name="T2" fmla="*/ 75 w 281"/>
                    <a:gd name="T3" fmla="*/ 530 h 226"/>
                    <a:gd name="T4" fmla="*/ 280 w 281"/>
                    <a:gd name="T5" fmla="*/ 643 h 226"/>
                    <a:gd name="T6" fmla="*/ 0 60000 65536"/>
                    <a:gd name="T7" fmla="*/ 0 60000 65536"/>
                    <a:gd name="T8" fmla="*/ 0 60000 65536"/>
                    <a:gd name="T9" fmla="*/ 0 w 281"/>
                    <a:gd name="T10" fmla="*/ 0 h 226"/>
                    <a:gd name="T11" fmla="*/ 281 w 281"/>
                    <a:gd name="T12" fmla="*/ 226 h 226"/>
                  </a:gdLst>
                  <a:ahLst/>
                  <a:cxnLst>
                    <a:cxn ang="T6">
                      <a:pos x="T0" y="T1"/>
                    </a:cxn>
                    <a:cxn ang="T7">
                      <a:pos x="T2" y="T3"/>
                    </a:cxn>
                    <a:cxn ang="T8">
                      <a:pos x="T4" y="T5"/>
                    </a:cxn>
                  </a:cxnLst>
                  <a:rect l="T9" t="T10" r="T11" b="T12"/>
                  <a:pathLst>
                    <a:path w="281" h="226">
                      <a:moveTo>
                        <a:pt x="0" y="0"/>
                      </a:moveTo>
                      <a:lnTo>
                        <a:pt x="75" y="185"/>
                      </a:lnTo>
                      <a:lnTo>
                        <a:pt x="280" y="225"/>
                      </a:lnTo>
                    </a:path>
                  </a:pathLst>
                </a:custGeom>
                <a:noFill/>
                <a:ln w="25400" cap="rnd">
                  <a:solidFill>
                    <a:schemeClr val="tx1"/>
                  </a:solidFill>
                  <a:round/>
                  <a:headEnd/>
                  <a:tailEnd/>
                </a:ln>
              </p:spPr>
              <p:txBody>
                <a:bodyPr/>
                <a:lstStyle/>
                <a:p>
                  <a:endParaRPr lang="zh-CN" altLang="en-US" sz="1350"/>
                </a:p>
              </p:txBody>
            </p:sp>
            <p:sp>
              <p:nvSpPr>
                <p:cNvPr id="9304" name="Freeform 62"/>
                <p:cNvSpPr>
                  <a:spLocks/>
                </p:cNvSpPr>
                <p:nvPr/>
              </p:nvSpPr>
              <p:spPr bwMode="auto">
                <a:xfrm>
                  <a:off x="1782" y="1822"/>
                  <a:ext cx="281" cy="254"/>
                </a:xfrm>
                <a:custGeom>
                  <a:avLst/>
                  <a:gdLst>
                    <a:gd name="T0" fmla="*/ 0 w 281"/>
                    <a:gd name="T1" fmla="*/ 0 h 225"/>
                    <a:gd name="T2" fmla="*/ 75 w 281"/>
                    <a:gd name="T3" fmla="*/ 550 h 225"/>
                    <a:gd name="T4" fmla="*/ 280 w 281"/>
                    <a:gd name="T5" fmla="*/ 669 h 225"/>
                    <a:gd name="T6" fmla="*/ 0 60000 65536"/>
                    <a:gd name="T7" fmla="*/ 0 60000 65536"/>
                    <a:gd name="T8" fmla="*/ 0 60000 65536"/>
                    <a:gd name="T9" fmla="*/ 0 w 281"/>
                    <a:gd name="T10" fmla="*/ 0 h 225"/>
                    <a:gd name="T11" fmla="*/ 281 w 281"/>
                    <a:gd name="T12" fmla="*/ 225 h 225"/>
                  </a:gdLst>
                  <a:ahLst/>
                  <a:cxnLst>
                    <a:cxn ang="T6">
                      <a:pos x="T0" y="T1"/>
                    </a:cxn>
                    <a:cxn ang="T7">
                      <a:pos x="T2" y="T3"/>
                    </a:cxn>
                    <a:cxn ang="T8">
                      <a:pos x="T4" y="T5"/>
                    </a:cxn>
                  </a:cxnLst>
                  <a:rect l="T9" t="T10" r="T11" b="T12"/>
                  <a:pathLst>
                    <a:path w="281" h="225">
                      <a:moveTo>
                        <a:pt x="0" y="0"/>
                      </a:moveTo>
                      <a:lnTo>
                        <a:pt x="75" y="184"/>
                      </a:lnTo>
                      <a:lnTo>
                        <a:pt x="280" y="224"/>
                      </a:lnTo>
                    </a:path>
                  </a:pathLst>
                </a:custGeom>
                <a:noFill/>
                <a:ln w="25400" cap="rnd">
                  <a:solidFill>
                    <a:schemeClr val="tx1"/>
                  </a:solidFill>
                  <a:round/>
                  <a:headEnd/>
                  <a:tailEnd/>
                </a:ln>
              </p:spPr>
              <p:txBody>
                <a:bodyPr/>
                <a:lstStyle/>
                <a:p>
                  <a:endParaRPr lang="zh-CN" altLang="en-US" sz="1350"/>
                </a:p>
              </p:txBody>
            </p:sp>
          </p:grpSp>
          <p:sp>
            <p:nvSpPr>
              <p:cNvPr id="9282" name="Rectangle 63"/>
              <p:cNvSpPr>
                <a:spLocks noChangeArrowheads="1"/>
              </p:cNvSpPr>
              <p:nvPr/>
            </p:nvSpPr>
            <p:spPr bwMode="auto">
              <a:xfrm>
                <a:off x="1746" y="1230"/>
                <a:ext cx="551" cy="231"/>
              </a:xfrm>
              <a:prstGeom prst="rect">
                <a:avLst/>
              </a:prstGeom>
              <a:noFill/>
              <a:ln w="25400">
                <a:noFill/>
                <a:miter lim="800000"/>
                <a:headEnd/>
                <a:tailEnd/>
              </a:ln>
            </p:spPr>
            <p:txBody>
              <a:bodyPr wrap="none" lIns="67865" tIns="33338" rIns="67865" bIns="33338">
                <a:spAutoFit/>
              </a:bodyPr>
              <a:lstStyle/>
              <a:p>
                <a:pPr eaLnBrk="0" hangingPunct="0"/>
                <a:r>
                  <a:rPr lang="zh-CN" altLang="en-US" sz="1350" b="1"/>
                  <a:t>内审员</a:t>
                </a:r>
              </a:p>
            </p:txBody>
          </p:sp>
          <p:sp>
            <p:nvSpPr>
              <p:cNvPr id="9283" name="Rectangle 64"/>
              <p:cNvSpPr>
                <a:spLocks noChangeArrowheads="1"/>
              </p:cNvSpPr>
              <p:nvPr/>
            </p:nvSpPr>
            <p:spPr bwMode="auto">
              <a:xfrm>
                <a:off x="358" y="2320"/>
                <a:ext cx="988" cy="193"/>
              </a:xfrm>
              <a:prstGeom prst="rect">
                <a:avLst/>
              </a:prstGeom>
              <a:noFill/>
              <a:ln w="25400">
                <a:noFill/>
                <a:miter lim="800000"/>
                <a:headEnd/>
                <a:tailEnd/>
              </a:ln>
            </p:spPr>
            <p:txBody>
              <a:bodyPr wrap="none" lIns="67865" tIns="33338" rIns="67865" bIns="33338">
                <a:spAutoFit/>
              </a:bodyPr>
              <a:lstStyle/>
              <a:p>
                <a:pPr algn="ctr" eaLnBrk="0" hangingPunct="0">
                  <a:lnSpc>
                    <a:spcPct val="75000"/>
                  </a:lnSpc>
                </a:pPr>
                <a:r>
                  <a:rPr lang="zh-CN" altLang="en-US" sz="1350"/>
                  <a:t>技术专业人员</a:t>
                </a:r>
              </a:p>
            </p:txBody>
          </p:sp>
          <p:grpSp>
            <p:nvGrpSpPr>
              <p:cNvPr id="9284" name="Group 65"/>
              <p:cNvGrpSpPr>
                <a:grpSpLocks/>
              </p:cNvGrpSpPr>
              <p:nvPr/>
            </p:nvGrpSpPr>
            <p:grpSpPr bwMode="auto">
              <a:xfrm>
                <a:off x="1928" y="1927"/>
                <a:ext cx="505" cy="1002"/>
                <a:chOff x="2821" y="2019"/>
                <a:chExt cx="627" cy="1275"/>
              </a:xfrm>
            </p:grpSpPr>
            <p:sp>
              <p:nvSpPr>
                <p:cNvPr id="9285" name="Freeform 66"/>
                <p:cNvSpPr>
                  <a:spLocks/>
                </p:cNvSpPr>
                <p:nvPr/>
              </p:nvSpPr>
              <p:spPr bwMode="auto">
                <a:xfrm>
                  <a:off x="2908" y="2863"/>
                  <a:ext cx="286" cy="335"/>
                </a:xfrm>
                <a:custGeom>
                  <a:avLst/>
                  <a:gdLst>
                    <a:gd name="T0" fmla="*/ 0 w 286"/>
                    <a:gd name="T1" fmla="*/ 119 h 298"/>
                    <a:gd name="T2" fmla="*/ 214 w 286"/>
                    <a:gd name="T3" fmla="*/ 0 h 298"/>
                    <a:gd name="T4" fmla="*/ 174 w 286"/>
                    <a:gd name="T5" fmla="*/ 851 h 298"/>
                    <a:gd name="T6" fmla="*/ 285 w 286"/>
                    <a:gd name="T7" fmla="*/ 768 h 298"/>
                    <a:gd name="T8" fmla="*/ 0 60000 65536"/>
                    <a:gd name="T9" fmla="*/ 0 60000 65536"/>
                    <a:gd name="T10" fmla="*/ 0 60000 65536"/>
                    <a:gd name="T11" fmla="*/ 0 60000 65536"/>
                    <a:gd name="T12" fmla="*/ 0 w 286"/>
                    <a:gd name="T13" fmla="*/ 0 h 298"/>
                    <a:gd name="T14" fmla="*/ 286 w 286"/>
                    <a:gd name="T15" fmla="*/ 298 h 298"/>
                  </a:gdLst>
                  <a:ahLst/>
                  <a:cxnLst>
                    <a:cxn ang="T8">
                      <a:pos x="T0" y="T1"/>
                    </a:cxn>
                    <a:cxn ang="T9">
                      <a:pos x="T2" y="T3"/>
                    </a:cxn>
                    <a:cxn ang="T10">
                      <a:pos x="T4" y="T5"/>
                    </a:cxn>
                    <a:cxn ang="T11">
                      <a:pos x="T6" y="T7"/>
                    </a:cxn>
                  </a:cxnLst>
                  <a:rect l="T12" t="T13" r="T14" b="T15"/>
                  <a:pathLst>
                    <a:path w="286" h="298">
                      <a:moveTo>
                        <a:pt x="0" y="42"/>
                      </a:moveTo>
                      <a:lnTo>
                        <a:pt x="214" y="0"/>
                      </a:lnTo>
                      <a:lnTo>
                        <a:pt x="174" y="297"/>
                      </a:lnTo>
                      <a:lnTo>
                        <a:pt x="285" y="269"/>
                      </a:lnTo>
                    </a:path>
                  </a:pathLst>
                </a:custGeom>
                <a:noFill/>
                <a:ln w="25400" cap="rnd">
                  <a:solidFill>
                    <a:schemeClr val="tx1"/>
                  </a:solidFill>
                  <a:round/>
                  <a:headEnd/>
                  <a:tailEnd/>
                </a:ln>
              </p:spPr>
              <p:txBody>
                <a:bodyPr/>
                <a:lstStyle/>
                <a:p>
                  <a:endParaRPr lang="zh-CN" altLang="en-US" sz="1350"/>
                </a:p>
              </p:txBody>
            </p:sp>
            <p:sp>
              <p:nvSpPr>
                <p:cNvPr id="9286" name="Freeform 67"/>
                <p:cNvSpPr>
                  <a:spLocks/>
                </p:cNvSpPr>
                <p:nvPr/>
              </p:nvSpPr>
              <p:spPr bwMode="auto">
                <a:xfrm>
                  <a:off x="2916" y="2855"/>
                  <a:ext cx="286" cy="335"/>
                </a:xfrm>
                <a:custGeom>
                  <a:avLst/>
                  <a:gdLst>
                    <a:gd name="T0" fmla="*/ 0 w 286"/>
                    <a:gd name="T1" fmla="*/ 119 h 298"/>
                    <a:gd name="T2" fmla="*/ 214 w 286"/>
                    <a:gd name="T3" fmla="*/ 0 h 298"/>
                    <a:gd name="T4" fmla="*/ 174 w 286"/>
                    <a:gd name="T5" fmla="*/ 851 h 298"/>
                    <a:gd name="T6" fmla="*/ 285 w 286"/>
                    <a:gd name="T7" fmla="*/ 768 h 298"/>
                    <a:gd name="T8" fmla="*/ 0 60000 65536"/>
                    <a:gd name="T9" fmla="*/ 0 60000 65536"/>
                    <a:gd name="T10" fmla="*/ 0 60000 65536"/>
                    <a:gd name="T11" fmla="*/ 0 60000 65536"/>
                    <a:gd name="T12" fmla="*/ 0 w 286"/>
                    <a:gd name="T13" fmla="*/ 0 h 298"/>
                    <a:gd name="T14" fmla="*/ 286 w 286"/>
                    <a:gd name="T15" fmla="*/ 298 h 298"/>
                  </a:gdLst>
                  <a:ahLst/>
                  <a:cxnLst>
                    <a:cxn ang="T8">
                      <a:pos x="T0" y="T1"/>
                    </a:cxn>
                    <a:cxn ang="T9">
                      <a:pos x="T2" y="T3"/>
                    </a:cxn>
                    <a:cxn ang="T10">
                      <a:pos x="T4" y="T5"/>
                    </a:cxn>
                    <a:cxn ang="T11">
                      <a:pos x="T6" y="T7"/>
                    </a:cxn>
                  </a:cxnLst>
                  <a:rect l="T12" t="T13" r="T14" b="T15"/>
                  <a:pathLst>
                    <a:path w="286" h="298">
                      <a:moveTo>
                        <a:pt x="0" y="42"/>
                      </a:moveTo>
                      <a:lnTo>
                        <a:pt x="214" y="0"/>
                      </a:lnTo>
                      <a:lnTo>
                        <a:pt x="174" y="297"/>
                      </a:lnTo>
                      <a:lnTo>
                        <a:pt x="285" y="269"/>
                      </a:lnTo>
                    </a:path>
                  </a:pathLst>
                </a:custGeom>
                <a:noFill/>
                <a:ln w="25400" cap="rnd">
                  <a:solidFill>
                    <a:schemeClr val="tx1"/>
                  </a:solidFill>
                  <a:round/>
                  <a:headEnd/>
                  <a:tailEnd/>
                </a:ln>
              </p:spPr>
              <p:txBody>
                <a:bodyPr/>
                <a:lstStyle/>
                <a:p>
                  <a:endParaRPr lang="zh-CN" altLang="en-US" sz="1350"/>
                </a:p>
              </p:txBody>
            </p:sp>
            <p:sp>
              <p:nvSpPr>
                <p:cNvPr id="9287" name="Freeform 68"/>
                <p:cNvSpPr>
                  <a:spLocks/>
                </p:cNvSpPr>
                <p:nvPr/>
              </p:nvSpPr>
              <p:spPr bwMode="auto">
                <a:xfrm>
                  <a:off x="3011" y="2950"/>
                  <a:ext cx="286" cy="344"/>
                </a:xfrm>
                <a:custGeom>
                  <a:avLst/>
                  <a:gdLst>
                    <a:gd name="T0" fmla="*/ 0 w 286"/>
                    <a:gd name="T1" fmla="*/ 144 h 306"/>
                    <a:gd name="T2" fmla="*/ 214 w 286"/>
                    <a:gd name="T3" fmla="*/ 0 h 306"/>
                    <a:gd name="T4" fmla="*/ 182 w 286"/>
                    <a:gd name="T5" fmla="*/ 877 h 306"/>
                    <a:gd name="T6" fmla="*/ 285 w 286"/>
                    <a:gd name="T7" fmla="*/ 776 h 306"/>
                    <a:gd name="T8" fmla="*/ 0 60000 65536"/>
                    <a:gd name="T9" fmla="*/ 0 60000 65536"/>
                    <a:gd name="T10" fmla="*/ 0 60000 65536"/>
                    <a:gd name="T11" fmla="*/ 0 60000 65536"/>
                    <a:gd name="T12" fmla="*/ 0 w 286"/>
                    <a:gd name="T13" fmla="*/ 0 h 306"/>
                    <a:gd name="T14" fmla="*/ 286 w 286"/>
                    <a:gd name="T15" fmla="*/ 306 h 306"/>
                  </a:gdLst>
                  <a:ahLst/>
                  <a:cxnLst>
                    <a:cxn ang="T8">
                      <a:pos x="T0" y="T1"/>
                    </a:cxn>
                    <a:cxn ang="T9">
                      <a:pos x="T2" y="T3"/>
                    </a:cxn>
                    <a:cxn ang="T10">
                      <a:pos x="T4" y="T5"/>
                    </a:cxn>
                    <a:cxn ang="T11">
                      <a:pos x="T6" y="T7"/>
                    </a:cxn>
                  </a:cxnLst>
                  <a:rect l="T12" t="T13" r="T14" b="T15"/>
                  <a:pathLst>
                    <a:path w="286" h="306">
                      <a:moveTo>
                        <a:pt x="0" y="50"/>
                      </a:moveTo>
                      <a:lnTo>
                        <a:pt x="214" y="0"/>
                      </a:lnTo>
                      <a:lnTo>
                        <a:pt x="182" y="305"/>
                      </a:lnTo>
                      <a:lnTo>
                        <a:pt x="285" y="270"/>
                      </a:lnTo>
                    </a:path>
                  </a:pathLst>
                </a:custGeom>
                <a:noFill/>
                <a:ln w="25400" cap="rnd">
                  <a:solidFill>
                    <a:schemeClr val="tx1"/>
                  </a:solidFill>
                  <a:round/>
                  <a:headEnd/>
                  <a:tailEnd/>
                </a:ln>
              </p:spPr>
              <p:txBody>
                <a:bodyPr/>
                <a:lstStyle/>
                <a:p>
                  <a:endParaRPr lang="zh-CN" altLang="en-US" sz="1350"/>
                </a:p>
              </p:txBody>
            </p:sp>
            <p:sp>
              <p:nvSpPr>
                <p:cNvPr id="9288" name="Freeform 69"/>
                <p:cNvSpPr>
                  <a:spLocks/>
                </p:cNvSpPr>
                <p:nvPr/>
              </p:nvSpPr>
              <p:spPr bwMode="auto">
                <a:xfrm>
                  <a:off x="3019" y="2942"/>
                  <a:ext cx="286" cy="344"/>
                </a:xfrm>
                <a:custGeom>
                  <a:avLst/>
                  <a:gdLst>
                    <a:gd name="T0" fmla="*/ 0 w 286"/>
                    <a:gd name="T1" fmla="*/ 144 h 306"/>
                    <a:gd name="T2" fmla="*/ 214 w 286"/>
                    <a:gd name="T3" fmla="*/ 0 h 306"/>
                    <a:gd name="T4" fmla="*/ 182 w 286"/>
                    <a:gd name="T5" fmla="*/ 877 h 306"/>
                    <a:gd name="T6" fmla="*/ 285 w 286"/>
                    <a:gd name="T7" fmla="*/ 776 h 306"/>
                    <a:gd name="T8" fmla="*/ 0 60000 65536"/>
                    <a:gd name="T9" fmla="*/ 0 60000 65536"/>
                    <a:gd name="T10" fmla="*/ 0 60000 65536"/>
                    <a:gd name="T11" fmla="*/ 0 60000 65536"/>
                    <a:gd name="T12" fmla="*/ 0 w 286"/>
                    <a:gd name="T13" fmla="*/ 0 h 306"/>
                    <a:gd name="T14" fmla="*/ 286 w 286"/>
                    <a:gd name="T15" fmla="*/ 306 h 306"/>
                  </a:gdLst>
                  <a:ahLst/>
                  <a:cxnLst>
                    <a:cxn ang="T8">
                      <a:pos x="T0" y="T1"/>
                    </a:cxn>
                    <a:cxn ang="T9">
                      <a:pos x="T2" y="T3"/>
                    </a:cxn>
                    <a:cxn ang="T10">
                      <a:pos x="T4" y="T5"/>
                    </a:cxn>
                    <a:cxn ang="T11">
                      <a:pos x="T6" y="T7"/>
                    </a:cxn>
                  </a:cxnLst>
                  <a:rect l="T12" t="T13" r="T14" b="T15"/>
                  <a:pathLst>
                    <a:path w="286" h="306">
                      <a:moveTo>
                        <a:pt x="0" y="50"/>
                      </a:moveTo>
                      <a:lnTo>
                        <a:pt x="214" y="0"/>
                      </a:lnTo>
                      <a:lnTo>
                        <a:pt x="182" y="305"/>
                      </a:lnTo>
                      <a:lnTo>
                        <a:pt x="285" y="270"/>
                      </a:lnTo>
                    </a:path>
                  </a:pathLst>
                </a:custGeom>
                <a:noFill/>
                <a:ln w="25400" cap="rnd">
                  <a:solidFill>
                    <a:schemeClr val="tx1"/>
                  </a:solidFill>
                  <a:round/>
                  <a:headEnd/>
                  <a:tailEnd/>
                </a:ln>
              </p:spPr>
              <p:txBody>
                <a:bodyPr/>
                <a:lstStyle/>
                <a:p>
                  <a:endParaRPr lang="zh-CN" altLang="en-US" sz="1350"/>
                </a:p>
              </p:txBody>
            </p:sp>
            <p:sp>
              <p:nvSpPr>
                <p:cNvPr id="9289" name="Freeform 70"/>
                <p:cNvSpPr>
                  <a:spLocks/>
                </p:cNvSpPr>
                <p:nvPr/>
              </p:nvSpPr>
              <p:spPr bwMode="auto">
                <a:xfrm>
                  <a:off x="2821" y="2305"/>
                  <a:ext cx="262" cy="718"/>
                </a:xfrm>
                <a:custGeom>
                  <a:avLst/>
                  <a:gdLst>
                    <a:gd name="T0" fmla="*/ 71 w 262"/>
                    <a:gd name="T1" fmla="*/ 1518 h 638"/>
                    <a:gd name="T2" fmla="*/ 0 w 262"/>
                    <a:gd name="T3" fmla="*/ 0 h 638"/>
                    <a:gd name="T4" fmla="*/ 261 w 262"/>
                    <a:gd name="T5" fmla="*/ 368 h 638"/>
                    <a:gd name="T6" fmla="*/ 214 w 262"/>
                    <a:gd name="T7" fmla="*/ 1845 h 638"/>
                    <a:gd name="T8" fmla="*/ 71 w 262"/>
                    <a:gd name="T9" fmla="*/ 1518 h 638"/>
                    <a:gd name="T10" fmla="*/ 0 60000 65536"/>
                    <a:gd name="T11" fmla="*/ 0 60000 65536"/>
                    <a:gd name="T12" fmla="*/ 0 60000 65536"/>
                    <a:gd name="T13" fmla="*/ 0 60000 65536"/>
                    <a:gd name="T14" fmla="*/ 0 60000 65536"/>
                    <a:gd name="T15" fmla="*/ 0 w 262"/>
                    <a:gd name="T16" fmla="*/ 0 h 638"/>
                    <a:gd name="T17" fmla="*/ 262 w 262"/>
                    <a:gd name="T18" fmla="*/ 638 h 638"/>
                  </a:gdLst>
                  <a:ahLst/>
                  <a:cxnLst>
                    <a:cxn ang="T10">
                      <a:pos x="T0" y="T1"/>
                    </a:cxn>
                    <a:cxn ang="T11">
                      <a:pos x="T2" y="T3"/>
                    </a:cxn>
                    <a:cxn ang="T12">
                      <a:pos x="T4" y="T5"/>
                    </a:cxn>
                    <a:cxn ang="T13">
                      <a:pos x="T6" y="T7"/>
                    </a:cxn>
                    <a:cxn ang="T14">
                      <a:pos x="T8" y="T9"/>
                    </a:cxn>
                  </a:cxnLst>
                  <a:rect l="T15" t="T16" r="T17" b="T18"/>
                  <a:pathLst>
                    <a:path w="262" h="638">
                      <a:moveTo>
                        <a:pt x="71" y="524"/>
                      </a:moveTo>
                      <a:lnTo>
                        <a:pt x="0" y="0"/>
                      </a:lnTo>
                      <a:lnTo>
                        <a:pt x="261" y="127"/>
                      </a:lnTo>
                      <a:lnTo>
                        <a:pt x="214" y="637"/>
                      </a:lnTo>
                      <a:lnTo>
                        <a:pt x="71" y="524"/>
                      </a:lnTo>
                    </a:path>
                  </a:pathLst>
                </a:custGeom>
                <a:solidFill>
                  <a:srgbClr val="B50069"/>
                </a:solidFill>
                <a:ln w="25400" cap="rnd">
                  <a:solidFill>
                    <a:schemeClr val="tx1"/>
                  </a:solidFill>
                  <a:round/>
                  <a:headEnd/>
                  <a:tailEnd/>
                </a:ln>
              </p:spPr>
              <p:txBody>
                <a:bodyPr/>
                <a:lstStyle/>
                <a:p>
                  <a:endParaRPr lang="zh-CN" altLang="en-US" sz="1350"/>
                </a:p>
              </p:txBody>
            </p:sp>
            <p:sp>
              <p:nvSpPr>
                <p:cNvPr id="9290" name="Freeform 71"/>
                <p:cNvSpPr>
                  <a:spLocks/>
                </p:cNvSpPr>
                <p:nvPr/>
              </p:nvSpPr>
              <p:spPr bwMode="auto">
                <a:xfrm>
                  <a:off x="2828" y="2297"/>
                  <a:ext cx="263" cy="718"/>
                </a:xfrm>
                <a:custGeom>
                  <a:avLst/>
                  <a:gdLst>
                    <a:gd name="T0" fmla="*/ 71 w 263"/>
                    <a:gd name="T1" fmla="*/ 1518 h 638"/>
                    <a:gd name="T2" fmla="*/ 0 w 263"/>
                    <a:gd name="T3" fmla="*/ 0 h 638"/>
                    <a:gd name="T4" fmla="*/ 262 w 263"/>
                    <a:gd name="T5" fmla="*/ 368 h 638"/>
                    <a:gd name="T6" fmla="*/ 214 w 263"/>
                    <a:gd name="T7" fmla="*/ 1845 h 638"/>
                    <a:gd name="T8" fmla="*/ 71 w 263"/>
                    <a:gd name="T9" fmla="*/ 1518 h 638"/>
                    <a:gd name="T10" fmla="*/ 0 60000 65536"/>
                    <a:gd name="T11" fmla="*/ 0 60000 65536"/>
                    <a:gd name="T12" fmla="*/ 0 60000 65536"/>
                    <a:gd name="T13" fmla="*/ 0 60000 65536"/>
                    <a:gd name="T14" fmla="*/ 0 60000 65536"/>
                    <a:gd name="T15" fmla="*/ 0 w 263"/>
                    <a:gd name="T16" fmla="*/ 0 h 638"/>
                    <a:gd name="T17" fmla="*/ 263 w 263"/>
                    <a:gd name="T18" fmla="*/ 638 h 638"/>
                  </a:gdLst>
                  <a:ahLst/>
                  <a:cxnLst>
                    <a:cxn ang="T10">
                      <a:pos x="T0" y="T1"/>
                    </a:cxn>
                    <a:cxn ang="T11">
                      <a:pos x="T2" y="T3"/>
                    </a:cxn>
                    <a:cxn ang="T12">
                      <a:pos x="T4" y="T5"/>
                    </a:cxn>
                    <a:cxn ang="T13">
                      <a:pos x="T6" y="T7"/>
                    </a:cxn>
                    <a:cxn ang="T14">
                      <a:pos x="T8" y="T9"/>
                    </a:cxn>
                  </a:cxnLst>
                  <a:rect l="T15" t="T16" r="T17" b="T18"/>
                  <a:pathLst>
                    <a:path w="263" h="638">
                      <a:moveTo>
                        <a:pt x="71" y="524"/>
                      </a:moveTo>
                      <a:lnTo>
                        <a:pt x="0" y="0"/>
                      </a:lnTo>
                      <a:lnTo>
                        <a:pt x="262" y="127"/>
                      </a:lnTo>
                      <a:lnTo>
                        <a:pt x="214" y="637"/>
                      </a:lnTo>
                      <a:lnTo>
                        <a:pt x="71" y="524"/>
                      </a:lnTo>
                    </a:path>
                  </a:pathLst>
                </a:custGeom>
                <a:noFill/>
                <a:ln w="25400" cap="rnd">
                  <a:solidFill>
                    <a:schemeClr val="tx1"/>
                  </a:solidFill>
                  <a:round/>
                  <a:headEnd/>
                  <a:tailEnd/>
                </a:ln>
              </p:spPr>
              <p:txBody>
                <a:bodyPr/>
                <a:lstStyle/>
                <a:p>
                  <a:endParaRPr lang="zh-CN" altLang="en-US" sz="1350"/>
                </a:p>
              </p:txBody>
            </p:sp>
            <p:sp>
              <p:nvSpPr>
                <p:cNvPr id="9291" name="Oval 72"/>
                <p:cNvSpPr>
                  <a:spLocks noChangeArrowheads="1"/>
                </p:cNvSpPr>
                <p:nvPr/>
              </p:nvSpPr>
              <p:spPr bwMode="auto">
                <a:xfrm>
                  <a:off x="2940" y="2027"/>
                  <a:ext cx="103" cy="317"/>
                </a:xfrm>
                <a:prstGeom prst="ellipse">
                  <a:avLst/>
                </a:prstGeom>
                <a:solidFill>
                  <a:srgbClr val="B50069"/>
                </a:solidFill>
                <a:ln w="25400">
                  <a:solidFill>
                    <a:schemeClr val="tx1"/>
                  </a:solidFill>
                  <a:round/>
                  <a:headEnd/>
                  <a:tailEnd/>
                </a:ln>
              </p:spPr>
              <p:txBody>
                <a:bodyPr wrap="none" anchor="ctr"/>
                <a:lstStyle/>
                <a:p>
                  <a:endParaRPr lang="zh-CN" altLang="en-US" sz="1350"/>
                </a:p>
              </p:txBody>
            </p:sp>
            <p:sp>
              <p:nvSpPr>
                <p:cNvPr id="9292" name="Oval 73"/>
                <p:cNvSpPr>
                  <a:spLocks noChangeArrowheads="1"/>
                </p:cNvSpPr>
                <p:nvPr/>
              </p:nvSpPr>
              <p:spPr bwMode="auto">
                <a:xfrm>
                  <a:off x="2932" y="2019"/>
                  <a:ext cx="119" cy="333"/>
                </a:xfrm>
                <a:prstGeom prst="ellipse">
                  <a:avLst/>
                </a:prstGeom>
                <a:noFill/>
                <a:ln w="25400">
                  <a:solidFill>
                    <a:schemeClr val="tx1"/>
                  </a:solidFill>
                  <a:round/>
                  <a:headEnd/>
                  <a:tailEnd/>
                </a:ln>
              </p:spPr>
              <p:txBody>
                <a:bodyPr wrap="none" anchor="ctr"/>
                <a:lstStyle/>
                <a:p>
                  <a:endParaRPr lang="zh-CN" altLang="en-US" sz="1350"/>
                </a:p>
              </p:txBody>
            </p:sp>
            <p:sp>
              <p:nvSpPr>
                <p:cNvPr id="9293" name="Freeform 74"/>
                <p:cNvSpPr>
                  <a:spLocks/>
                </p:cNvSpPr>
                <p:nvPr/>
              </p:nvSpPr>
              <p:spPr bwMode="auto">
                <a:xfrm>
                  <a:off x="3082" y="2464"/>
                  <a:ext cx="358" cy="304"/>
                </a:xfrm>
                <a:custGeom>
                  <a:avLst/>
                  <a:gdLst>
                    <a:gd name="T0" fmla="*/ 0 w 358"/>
                    <a:gd name="T1" fmla="*/ 0 h 271"/>
                    <a:gd name="T2" fmla="*/ 95 w 358"/>
                    <a:gd name="T3" fmla="*/ 639 h 271"/>
                    <a:gd name="T4" fmla="*/ 357 w 358"/>
                    <a:gd name="T5" fmla="*/ 757 h 271"/>
                    <a:gd name="T6" fmla="*/ 0 60000 65536"/>
                    <a:gd name="T7" fmla="*/ 0 60000 65536"/>
                    <a:gd name="T8" fmla="*/ 0 60000 65536"/>
                    <a:gd name="T9" fmla="*/ 0 w 358"/>
                    <a:gd name="T10" fmla="*/ 0 h 271"/>
                    <a:gd name="T11" fmla="*/ 358 w 358"/>
                    <a:gd name="T12" fmla="*/ 271 h 271"/>
                  </a:gdLst>
                  <a:ahLst/>
                  <a:cxnLst>
                    <a:cxn ang="T6">
                      <a:pos x="T0" y="T1"/>
                    </a:cxn>
                    <a:cxn ang="T7">
                      <a:pos x="T2" y="T3"/>
                    </a:cxn>
                    <a:cxn ang="T8">
                      <a:pos x="T4" y="T5"/>
                    </a:cxn>
                  </a:cxnLst>
                  <a:rect l="T9" t="T10" r="T11" b="T12"/>
                  <a:pathLst>
                    <a:path w="358" h="271">
                      <a:moveTo>
                        <a:pt x="0" y="0"/>
                      </a:moveTo>
                      <a:lnTo>
                        <a:pt x="95" y="227"/>
                      </a:lnTo>
                      <a:lnTo>
                        <a:pt x="357" y="270"/>
                      </a:lnTo>
                    </a:path>
                  </a:pathLst>
                </a:custGeom>
                <a:noFill/>
                <a:ln w="25400" cap="rnd">
                  <a:solidFill>
                    <a:schemeClr val="tx1"/>
                  </a:solidFill>
                  <a:round/>
                  <a:headEnd/>
                  <a:tailEnd/>
                </a:ln>
              </p:spPr>
              <p:txBody>
                <a:bodyPr/>
                <a:lstStyle/>
                <a:p>
                  <a:endParaRPr lang="zh-CN" altLang="en-US" sz="1350"/>
                </a:p>
              </p:txBody>
            </p:sp>
            <p:sp>
              <p:nvSpPr>
                <p:cNvPr id="9294" name="Freeform 75"/>
                <p:cNvSpPr>
                  <a:spLocks/>
                </p:cNvSpPr>
                <p:nvPr/>
              </p:nvSpPr>
              <p:spPr bwMode="auto">
                <a:xfrm>
                  <a:off x="3090" y="2456"/>
                  <a:ext cx="358" cy="303"/>
                </a:xfrm>
                <a:custGeom>
                  <a:avLst/>
                  <a:gdLst>
                    <a:gd name="T0" fmla="*/ 0 w 358"/>
                    <a:gd name="T1" fmla="*/ 0 h 270"/>
                    <a:gd name="T2" fmla="*/ 95 w 358"/>
                    <a:gd name="T3" fmla="*/ 640 h 270"/>
                    <a:gd name="T4" fmla="*/ 357 w 358"/>
                    <a:gd name="T5" fmla="*/ 759 h 270"/>
                    <a:gd name="T6" fmla="*/ 0 60000 65536"/>
                    <a:gd name="T7" fmla="*/ 0 60000 65536"/>
                    <a:gd name="T8" fmla="*/ 0 60000 65536"/>
                    <a:gd name="T9" fmla="*/ 0 w 358"/>
                    <a:gd name="T10" fmla="*/ 0 h 270"/>
                    <a:gd name="T11" fmla="*/ 358 w 358"/>
                    <a:gd name="T12" fmla="*/ 270 h 270"/>
                  </a:gdLst>
                  <a:ahLst/>
                  <a:cxnLst>
                    <a:cxn ang="T6">
                      <a:pos x="T0" y="T1"/>
                    </a:cxn>
                    <a:cxn ang="T7">
                      <a:pos x="T2" y="T3"/>
                    </a:cxn>
                    <a:cxn ang="T8">
                      <a:pos x="T4" y="T5"/>
                    </a:cxn>
                  </a:cxnLst>
                  <a:rect l="T9" t="T10" r="T11" b="T12"/>
                  <a:pathLst>
                    <a:path w="358" h="270">
                      <a:moveTo>
                        <a:pt x="0" y="0"/>
                      </a:moveTo>
                      <a:lnTo>
                        <a:pt x="95" y="227"/>
                      </a:lnTo>
                      <a:lnTo>
                        <a:pt x="357" y="269"/>
                      </a:lnTo>
                    </a:path>
                  </a:pathLst>
                </a:custGeom>
                <a:noFill/>
                <a:ln w="25400" cap="rnd">
                  <a:solidFill>
                    <a:schemeClr val="tx1"/>
                  </a:solidFill>
                  <a:round/>
                  <a:headEnd/>
                  <a:tailEnd/>
                </a:ln>
              </p:spPr>
              <p:txBody>
                <a:bodyPr/>
                <a:lstStyle/>
                <a:p>
                  <a:endParaRPr lang="zh-CN" altLang="en-US" sz="1350"/>
                </a:p>
              </p:txBody>
            </p:sp>
          </p:grpSp>
        </p:grpSp>
        <p:sp>
          <p:nvSpPr>
            <p:cNvPr id="9232" name="Rectangle 77"/>
            <p:cNvSpPr>
              <a:spLocks noChangeArrowheads="1"/>
            </p:cNvSpPr>
            <p:nvPr/>
          </p:nvSpPr>
          <p:spPr bwMode="auto">
            <a:xfrm>
              <a:off x="1859" y="2931"/>
              <a:ext cx="632" cy="212"/>
            </a:xfrm>
            <a:prstGeom prst="rect">
              <a:avLst/>
            </a:prstGeom>
            <a:noFill/>
            <a:ln w="25400">
              <a:noFill/>
              <a:miter lim="800000"/>
              <a:headEnd/>
              <a:tailEnd/>
            </a:ln>
          </p:spPr>
          <p:txBody>
            <a:bodyPr wrap="none" lIns="67865" tIns="33338" rIns="67865" bIns="33338">
              <a:spAutoFit/>
            </a:bodyPr>
            <a:lstStyle/>
            <a:p>
              <a:pPr eaLnBrk="0" hangingPunct="0"/>
              <a:r>
                <a:rPr lang="zh-CN" altLang="en-US" sz="1200"/>
                <a:t>用户代表</a:t>
              </a:r>
            </a:p>
          </p:txBody>
        </p:sp>
      </p:grpSp>
      <p:sp>
        <p:nvSpPr>
          <p:cNvPr id="5" name="Rectangle 3">
            <a:extLst>
              <a:ext uri="{FF2B5EF4-FFF2-40B4-BE49-F238E27FC236}">
                <a16:creationId xmlns:a16="http://schemas.microsoft.com/office/drawing/2014/main" id="{5F2B1DED-BD43-91DF-79E6-1D7FE4CA2104}"/>
              </a:ext>
            </a:extLst>
          </p:cNvPr>
          <p:cNvSpPr>
            <a:spLocks noGrp="1" noChangeArrowheads="1"/>
          </p:cNvSpPr>
          <p:nvPr>
            <p:ph type="title"/>
          </p:nvPr>
        </p:nvSpPr>
        <p:spPr/>
        <p:txBody>
          <a:bodyPr>
            <a:noAutofit/>
          </a:bodyPr>
          <a:lstStyle/>
          <a:p>
            <a:pPr>
              <a:lnSpc>
                <a:spcPct val="120000"/>
              </a:lnSpc>
            </a:pPr>
            <a:r>
              <a:rPr lang="zh-CN" altLang="en-US" dirty="0">
                <a:latin typeface="微软雅黑" panose="020B0503020204020204" pitchFamily="34" charset="-122"/>
                <a:ea typeface="微软雅黑" panose="020B0503020204020204" pitchFamily="34" charset="-122"/>
              </a:rPr>
              <a:t>静态测试 </a:t>
            </a:r>
            <a:r>
              <a:rPr lang="en-US" altLang="zh-CN" dirty="0">
                <a:latin typeface="微软雅黑" panose="020B0503020204020204" pitchFamily="34" charset="-122"/>
                <a:ea typeface="微软雅黑" panose="020B0503020204020204" pitchFamily="34" charset="-122"/>
              </a:rPr>
              <a:t>vs. </a:t>
            </a:r>
            <a:r>
              <a:rPr lang="zh-CN" altLang="en-US" dirty="0">
                <a:latin typeface="微软雅黑" panose="020B0503020204020204" pitchFamily="34" charset="-122"/>
                <a:ea typeface="微软雅黑" panose="020B0503020204020204" pitchFamily="34" charset="-122"/>
              </a:rPr>
              <a:t>动态测试</a:t>
            </a:r>
          </a:p>
        </p:txBody>
      </p:sp>
      <p:pic>
        <p:nvPicPr>
          <p:cNvPr id="9" name="图片 8">
            <a:extLst>
              <a:ext uri="{FF2B5EF4-FFF2-40B4-BE49-F238E27FC236}">
                <a16:creationId xmlns:a16="http://schemas.microsoft.com/office/drawing/2014/main" id="{7EA9D3DC-8446-C970-2C65-519CAA152B0A}"/>
              </a:ext>
            </a:extLst>
          </p:cNvPr>
          <p:cNvPicPr>
            <a:picLocks noChangeAspect="1"/>
          </p:cNvPicPr>
          <p:nvPr/>
        </p:nvPicPr>
        <p:blipFill>
          <a:blip r:embed="rId3"/>
          <a:stretch>
            <a:fillRect/>
          </a:stretch>
        </p:blipFill>
        <p:spPr>
          <a:xfrm>
            <a:off x="6232468" y="1401189"/>
            <a:ext cx="2540000" cy="2273300"/>
          </a:xfrm>
          <a:prstGeom prst="rect">
            <a:avLst/>
          </a:prstGeom>
        </p:spPr>
      </p:pic>
      <p:sp>
        <p:nvSpPr>
          <p:cNvPr id="11" name="文本框 10">
            <a:extLst>
              <a:ext uri="{FF2B5EF4-FFF2-40B4-BE49-F238E27FC236}">
                <a16:creationId xmlns:a16="http://schemas.microsoft.com/office/drawing/2014/main" id="{0A808503-44E9-D63F-7A7D-70EC40616157}"/>
              </a:ext>
            </a:extLst>
          </p:cNvPr>
          <p:cNvSpPr txBox="1"/>
          <p:nvPr/>
        </p:nvSpPr>
        <p:spPr>
          <a:xfrm>
            <a:off x="6350262" y="3947072"/>
            <a:ext cx="2593778" cy="369332"/>
          </a:xfrm>
          <a:prstGeom prst="rect">
            <a:avLst/>
          </a:prstGeom>
          <a:noFill/>
        </p:spPr>
        <p:txBody>
          <a:bodyPr wrap="square">
            <a:spAutoFit/>
          </a:bodyPr>
          <a:lstStyle/>
          <a:p>
            <a:r>
              <a:rPr lang="zh-CN" altLang="en-US" sz="1800" dirty="0">
                <a:solidFill>
                  <a:srgbClr val="435CC8"/>
                </a:solidFill>
                <a:effectLst>
                  <a:outerShdw blurRad="38100" dist="38100" dir="2700000" algn="tl">
                    <a:srgbClr val="FFFFFF"/>
                  </a:outerShdw>
                </a:effectLst>
                <a:latin typeface="Microsoft YaHei" panose="020B0503020204020204" pitchFamily="34" charset="-122"/>
                <a:ea typeface="Microsoft YaHei" panose="020B0503020204020204" pitchFamily="34" charset="-122"/>
                <a:cs typeface="宋体"/>
              </a:rPr>
              <a:t>通过运行程序发现错误</a:t>
            </a:r>
            <a:endParaRPr lang="zh-CN" altLang="en-US" dirty="0">
              <a:solidFill>
                <a:srgbClr val="435CC8"/>
              </a:solidFill>
              <a:latin typeface="Microsoft YaHei" panose="020B0503020204020204" pitchFamily="34" charset="-122"/>
              <a:ea typeface="Microsoft YaHei" panose="020B0503020204020204" pitchFamily="34" charset="-122"/>
            </a:endParaRPr>
          </a:p>
        </p:txBody>
      </p:sp>
      <p:sp>
        <p:nvSpPr>
          <p:cNvPr id="12" name="文本框 11">
            <a:extLst>
              <a:ext uri="{FF2B5EF4-FFF2-40B4-BE49-F238E27FC236}">
                <a16:creationId xmlns:a16="http://schemas.microsoft.com/office/drawing/2014/main" id="{6F21186C-EDF5-6650-2B10-EC96FFF0AE41}"/>
              </a:ext>
            </a:extLst>
          </p:cNvPr>
          <p:cNvSpPr txBox="1"/>
          <p:nvPr/>
        </p:nvSpPr>
        <p:spPr>
          <a:xfrm>
            <a:off x="562868" y="3849976"/>
            <a:ext cx="3564992" cy="646331"/>
          </a:xfrm>
          <a:prstGeom prst="rect">
            <a:avLst/>
          </a:prstGeom>
          <a:noFill/>
        </p:spPr>
        <p:txBody>
          <a:bodyPr wrap="square">
            <a:spAutoFit/>
          </a:bodyPr>
          <a:lstStyle/>
          <a:p>
            <a:r>
              <a:rPr lang="zh-CN" altLang="en-US" sz="1800" dirty="0">
                <a:solidFill>
                  <a:srgbClr val="435CC8"/>
                </a:solidFill>
                <a:effectLst>
                  <a:outerShdw blurRad="38100" dist="38100" dir="2700000" algn="tl">
                    <a:srgbClr val="FFFFFF"/>
                  </a:outerShdw>
                </a:effectLst>
                <a:latin typeface="Microsoft YaHei" panose="020B0503020204020204" pitchFamily="34" charset="-122"/>
                <a:ea typeface="Microsoft YaHei" panose="020B0503020204020204" pitchFamily="34" charset="-122"/>
                <a:cs typeface="宋体"/>
              </a:rPr>
              <a:t>不执行程序，而是通过人工评审、代码扫描</a:t>
            </a:r>
            <a:r>
              <a:rPr lang="en-US" altLang="zh-CN" sz="1800" dirty="0">
                <a:solidFill>
                  <a:srgbClr val="435CC8"/>
                </a:solidFill>
                <a:effectLst>
                  <a:outerShdw blurRad="38100" dist="38100" dir="2700000" algn="tl">
                    <a:srgbClr val="FFFFFF"/>
                  </a:outerShdw>
                </a:effectLst>
                <a:latin typeface="Microsoft YaHei" panose="020B0503020204020204" pitchFamily="34" charset="-122"/>
                <a:ea typeface="Microsoft YaHei" panose="020B0503020204020204" pitchFamily="34" charset="-122"/>
                <a:cs typeface="宋体"/>
              </a:rPr>
              <a:t>/</a:t>
            </a:r>
            <a:r>
              <a:rPr lang="zh-CN" altLang="en-US" sz="1800" dirty="0">
                <a:solidFill>
                  <a:srgbClr val="435CC8"/>
                </a:solidFill>
                <a:effectLst>
                  <a:outerShdw blurRad="38100" dist="38100" dir="2700000" algn="tl">
                    <a:srgbClr val="FFFFFF"/>
                  </a:outerShdw>
                </a:effectLst>
                <a:latin typeface="Microsoft YaHei" panose="020B0503020204020204" pitchFamily="34" charset="-122"/>
                <a:ea typeface="Microsoft YaHei" panose="020B0503020204020204" pitchFamily="34" charset="-122"/>
                <a:cs typeface="宋体"/>
              </a:rPr>
              <a:t>静态分析发现错误</a:t>
            </a:r>
            <a:endParaRPr lang="zh-CN" altLang="en-US" dirty="0">
              <a:solidFill>
                <a:srgbClr val="435CC8"/>
              </a:solidFill>
              <a:latin typeface="Microsoft YaHei" panose="020B0503020204020204" pitchFamily="34" charset="-122"/>
              <a:ea typeface="Microsoft YaHei" panose="020B0503020204020204" pitchFamily="34" charset="-122"/>
            </a:endParaRPr>
          </a:p>
        </p:txBody>
      </p:sp>
      <p:pic>
        <p:nvPicPr>
          <p:cNvPr id="13" name="Picture 6" descr="查看源图像">
            <a:extLst>
              <a:ext uri="{FF2B5EF4-FFF2-40B4-BE49-F238E27FC236}">
                <a16:creationId xmlns:a16="http://schemas.microsoft.com/office/drawing/2014/main" id="{2FD8ACD3-B9A9-0D8D-768E-1BE5DB5BACB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86342" y="1404285"/>
            <a:ext cx="1998637" cy="25254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2583217"/>
      </p:ext>
    </p:extLst>
  </p:cSld>
  <p:clrMapOvr>
    <a:masterClrMapping/>
  </p:clrMapOvr>
  <p:transition spd="slow">
    <p:wipe dir="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a:xfrm>
            <a:off x="538316" y="276554"/>
            <a:ext cx="4482498" cy="571500"/>
          </a:xfrm>
        </p:spPr>
        <p:txBody>
          <a:bodyPr/>
          <a:lstStyle/>
          <a:p>
            <a:r>
              <a:rPr lang="zh-CN" altLang="en-US" dirty="0">
                <a:latin typeface="微软雅黑" panose="020B0503020204020204" pitchFamily="34" charset="-122"/>
                <a:ea typeface="微软雅黑" panose="020B0503020204020204" pitchFamily="34" charset="-122"/>
              </a:rPr>
              <a:t>主动测试 </a:t>
            </a:r>
            <a:r>
              <a:rPr lang="en" altLang="zh-CN" dirty="0">
                <a:latin typeface="微软雅黑" panose="020B0503020204020204" pitchFamily="34" charset="-122"/>
                <a:ea typeface="微软雅黑" panose="020B0503020204020204" pitchFamily="34" charset="-122"/>
              </a:rPr>
              <a:t>vs. </a:t>
            </a:r>
            <a:r>
              <a:rPr lang="zh-CN" altLang="en-US" dirty="0">
                <a:latin typeface="微软雅黑" panose="020B0503020204020204" pitchFamily="34" charset="-122"/>
                <a:ea typeface="微软雅黑" panose="020B0503020204020204" pitchFamily="34" charset="-122"/>
              </a:rPr>
              <a:t>被动测试</a:t>
            </a:r>
          </a:p>
        </p:txBody>
      </p:sp>
      <p:pic>
        <p:nvPicPr>
          <p:cNvPr id="5" name="Picture 4" descr="3-11.gif"/>
          <p:cNvPicPr>
            <a:picLocks noChangeAspect="1"/>
          </p:cNvPicPr>
          <p:nvPr/>
        </p:nvPicPr>
        <p:blipFill rotWithShape="1">
          <a:blip r:embed="rId3" cstate="print"/>
          <a:srcRect r="60627" b="32017"/>
          <a:stretch/>
        </p:blipFill>
        <p:spPr bwMode="auto">
          <a:xfrm>
            <a:off x="754094" y="1551530"/>
            <a:ext cx="2758679" cy="2182270"/>
          </a:xfrm>
          <a:prstGeom prst="rect">
            <a:avLst/>
          </a:prstGeom>
          <a:noFill/>
          <a:ln w="9525">
            <a:noFill/>
            <a:miter lim="800000"/>
            <a:headEnd/>
            <a:tailEnd/>
          </a:ln>
        </p:spPr>
      </p:pic>
      <p:pic>
        <p:nvPicPr>
          <p:cNvPr id="2" name="Picture 6" descr="查看源图像">
            <a:extLst>
              <a:ext uri="{FF2B5EF4-FFF2-40B4-BE49-F238E27FC236}">
                <a16:creationId xmlns:a16="http://schemas.microsoft.com/office/drawing/2014/main" id="{6680F67E-F55E-8CB8-6D3C-DF845171199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75303" y="1653250"/>
            <a:ext cx="1646570" cy="208055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3-11.gif">
            <a:extLst>
              <a:ext uri="{FF2B5EF4-FFF2-40B4-BE49-F238E27FC236}">
                <a16:creationId xmlns:a16="http://schemas.microsoft.com/office/drawing/2014/main" id="{FC4C4889-2318-0633-73F8-736DF1FED774}"/>
              </a:ext>
            </a:extLst>
          </p:cNvPr>
          <p:cNvPicPr>
            <a:picLocks noChangeAspect="1"/>
          </p:cNvPicPr>
          <p:nvPr/>
        </p:nvPicPr>
        <p:blipFill rotWithShape="1">
          <a:blip r:embed="rId3" cstate="print"/>
          <a:srcRect l="62304" b="12647"/>
          <a:stretch/>
        </p:blipFill>
        <p:spPr bwMode="auto">
          <a:xfrm>
            <a:off x="6118271" y="1527733"/>
            <a:ext cx="2196169" cy="2331584"/>
          </a:xfrm>
          <a:prstGeom prst="rect">
            <a:avLst/>
          </a:prstGeom>
          <a:noFill/>
          <a:ln w="9525">
            <a:noFill/>
            <a:miter lim="800000"/>
            <a:headEnd/>
            <a:tailEnd/>
          </a:ln>
        </p:spPr>
      </p:pic>
      <p:sp>
        <p:nvSpPr>
          <p:cNvPr id="9" name="文本框 8">
            <a:extLst>
              <a:ext uri="{FF2B5EF4-FFF2-40B4-BE49-F238E27FC236}">
                <a16:creationId xmlns:a16="http://schemas.microsoft.com/office/drawing/2014/main" id="{07B407F1-3F79-C4D8-38BB-A21F1DE38399}"/>
              </a:ext>
            </a:extLst>
          </p:cNvPr>
          <p:cNvSpPr txBox="1"/>
          <p:nvPr/>
        </p:nvSpPr>
        <p:spPr>
          <a:xfrm>
            <a:off x="1227841" y="4169664"/>
            <a:ext cx="1355103" cy="369332"/>
          </a:xfrm>
          <a:prstGeom prst="rect">
            <a:avLst/>
          </a:prstGeom>
          <a:noFill/>
        </p:spPr>
        <p:txBody>
          <a:bodyPr wrap="square">
            <a:spAutoFit/>
          </a:bodyPr>
          <a:lstStyle>
            <a:defPPr>
              <a:defRPr lang="en-US"/>
            </a:defPPr>
            <a:lvl1pPr>
              <a:defRPr>
                <a:latin typeface="Microsoft YaHei" panose="020B0503020204020204" pitchFamily="34" charset="-122"/>
                <a:ea typeface="Microsoft YaHei" panose="020B0503020204020204" pitchFamily="34" charset="-122"/>
              </a:defRPr>
            </a:lvl1pPr>
          </a:lstStyle>
          <a:p>
            <a:r>
              <a:rPr lang="zh-CN" altLang="en-US" dirty="0">
                <a:solidFill>
                  <a:srgbClr val="00B0F0"/>
                </a:solidFill>
              </a:rPr>
              <a:t>主动测试</a:t>
            </a:r>
          </a:p>
        </p:txBody>
      </p:sp>
      <p:sp>
        <p:nvSpPr>
          <p:cNvPr id="11" name="文本框 10">
            <a:extLst>
              <a:ext uri="{FF2B5EF4-FFF2-40B4-BE49-F238E27FC236}">
                <a16:creationId xmlns:a16="http://schemas.microsoft.com/office/drawing/2014/main" id="{B1BB46DE-826C-5CA7-967A-B8777D31EADA}"/>
              </a:ext>
            </a:extLst>
          </p:cNvPr>
          <p:cNvSpPr txBox="1"/>
          <p:nvPr/>
        </p:nvSpPr>
        <p:spPr>
          <a:xfrm>
            <a:off x="6561058" y="4169664"/>
            <a:ext cx="1185420" cy="369332"/>
          </a:xfrm>
          <a:prstGeom prst="rect">
            <a:avLst/>
          </a:prstGeom>
          <a:noFill/>
        </p:spPr>
        <p:txBody>
          <a:bodyPr wrap="square">
            <a:spAutoFit/>
          </a:bodyPr>
          <a:lstStyle/>
          <a:p>
            <a:r>
              <a:rPr lang="zh-CN" altLang="en-US" dirty="0">
                <a:solidFill>
                  <a:srgbClr val="00B0F0"/>
                </a:solidFill>
                <a:latin typeface="Microsoft YaHei" panose="020B0503020204020204" pitchFamily="34" charset="-122"/>
                <a:ea typeface="Microsoft YaHei" panose="020B0503020204020204" pitchFamily="34" charset="-122"/>
              </a:rPr>
              <a:t>被动测试</a:t>
            </a:r>
          </a:p>
        </p:txBody>
      </p:sp>
    </p:spTree>
    <p:extLst>
      <p:ext uri="{BB962C8B-B14F-4D97-AF65-F5344CB8AC3E}">
        <p14:creationId xmlns:p14="http://schemas.microsoft.com/office/powerpoint/2010/main" val="1427226607"/>
      </p:ext>
    </p:extLst>
  </p:cSld>
  <p:clrMapOvr>
    <a:masterClrMapping/>
  </p:clrMapOvr>
  <p:transition spd="slow">
    <p:wipe dir="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a:xfrm>
            <a:off x="528889" y="190928"/>
            <a:ext cx="4482498" cy="571500"/>
          </a:xfrm>
        </p:spPr>
        <p:txBody>
          <a:bodyPr/>
          <a:lstStyle/>
          <a:p>
            <a:r>
              <a:rPr lang="zh-CN" altLang="en-US" dirty="0">
                <a:latin typeface="微软雅黑" panose="020B0503020204020204" pitchFamily="34" charset="-122"/>
                <a:ea typeface="微软雅黑" panose="020B0503020204020204" pitchFamily="34" charset="-122"/>
              </a:rPr>
              <a:t>手工</a:t>
            </a:r>
            <a:r>
              <a:rPr lang="zh-CN" altLang="zh-CN" dirty="0">
                <a:latin typeface="微软雅黑" panose="020B0503020204020204" pitchFamily="34" charset="-122"/>
                <a:ea typeface="微软雅黑" panose="020B0503020204020204" pitchFamily="34" charset="-122"/>
              </a:rPr>
              <a:t>测试</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vs.  </a:t>
            </a:r>
            <a:r>
              <a:rPr lang="zh-CN" altLang="en-US" dirty="0">
                <a:latin typeface="微软雅黑" panose="020B0503020204020204" pitchFamily="34" charset="-122"/>
                <a:ea typeface="微软雅黑" panose="020B0503020204020204" pitchFamily="34" charset="-122"/>
              </a:rPr>
              <a:t>自动化</a:t>
            </a:r>
            <a:r>
              <a:rPr lang="zh-CN" altLang="zh-CN" dirty="0">
                <a:latin typeface="微软雅黑" panose="020B0503020204020204" pitchFamily="34" charset="-122"/>
                <a:ea typeface="微软雅黑" panose="020B0503020204020204" pitchFamily="34" charset="-122"/>
              </a:rPr>
              <a:t>测试</a:t>
            </a:r>
            <a:endParaRPr lang="zh-CN" altLang="en-US" dirty="0">
              <a:latin typeface="微软雅黑" panose="020B0503020204020204" pitchFamily="34" charset="-122"/>
              <a:ea typeface="微软雅黑" panose="020B0503020204020204" pitchFamily="34" charset="-122"/>
            </a:endParaRPr>
          </a:p>
        </p:txBody>
      </p:sp>
      <p:pic>
        <p:nvPicPr>
          <p:cNvPr id="4098" name="Picture 2" descr="查看源图像">
            <a:extLst>
              <a:ext uri="{FF2B5EF4-FFF2-40B4-BE49-F238E27FC236}">
                <a16:creationId xmlns:a16="http://schemas.microsoft.com/office/drawing/2014/main" id="{99B3C022-D0AD-BCA4-DAAA-BF94E34366A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1040" t="12088" b="6456"/>
          <a:stretch/>
        </p:blipFill>
        <p:spPr bwMode="auto">
          <a:xfrm>
            <a:off x="5270115" y="1488033"/>
            <a:ext cx="4045454" cy="3143794"/>
          </a:xfrm>
          <a:prstGeom prst="rect">
            <a:avLst/>
          </a:prstGeom>
          <a:noFill/>
          <a:extLst>
            <a:ext uri="{909E8E84-426E-40DD-AFC4-6F175D3DCCD1}">
              <a14:hiddenFill xmlns:a14="http://schemas.microsoft.com/office/drawing/2010/main">
                <a:solidFill>
                  <a:srgbClr val="FFFFFF"/>
                </a:solidFill>
              </a14:hiddenFill>
            </a:ext>
          </a:extLst>
        </p:spPr>
      </p:pic>
      <p:pic>
        <p:nvPicPr>
          <p:cNvPr id="6" name="图片 5">
            <a:extLst>
              <a:ext uri="{FF2B5EF4-FFF2-40B4-BE49-F238E27FC236}">
                <a16:creationId xmlns:a16="http://schemas.microsoft.com/office/drawing/2014/main" id="{994DB60B-C41F-9BFE-60F0-246D9F93EDA5}"/>
              </a:ext>
            </a:extLst>
          </p:cNvPr>
          <p:cNvPicPr>
            <a:picLocks noChangeAspect="1"/>
          </p:cNvPicPr>
          <p:nvPr/>
        </p:nvPicPr>
        <p:blipFill>
          <a:blip r:embed="rId4"/>
          <a:stretch>
            <a:fillRect/>
          </a:stretch>
        </p:blipFill>
        <p:spPr>
          <a:xfrm>
            <a:off x="0" y="1839323"/>
            <a:ext cx="3365369" cy="2441215"/>
          </a:xfrm>
          <a:prstGeom prst="rect">
            <a:avLst/>
          </a:prstGeom>
        </p:spPr>
      </p:pic>
      <p:pic>
        <p:nvPicPr>
          <p:cNvPr id="4102" name="Picture 6" descr="查看源图像">
            <a:extLst>
              <a:ext uri="{FF2B5EF4-FFF2-40B4-BE49-F238E27FC236}">
                <a16:creationId xmlns:a16="http://schemas.microsoft.com/office/drawing/2014/main" id="{D218C9BF-AAD4-EF91-B713-D260F5F26ED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90374" y="1628412"/>
            <a:ext cx="2212495" cy="27956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3963317"/>
      </p:ext>
    </p:extLst>
  </p:cSld>
  <p:clrMapOvr>
    <a:masterClrMapping/>
  </p:clrMapOvr>
  <p:transition spd="slow">
    <p:wipe dir="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D2DAB903-112D-32B5-A8C7-017A1E0A0CCC}"/>
              </a:ext>
            </a:extLst>
          </p:cNvPr>
          <p:cNvPicPr>
            <a:picLocks noChangeAspect="1"/>
          </p:cNvPicPr>
          <p:nvPr/>
        </p:nvPicPr>
        <p:blipFill>
          <a:blip r:embed="rId3">
            <a:duotone>
              <a:schemeClr val="accent1">
                <a:shade val="45000"/>
                <a:satMod val="135000"/>
              </a:schemeClr>
              <a:prstClr val="white"/>
            </a:duotone>
          </a:blip>
          <a:stretch>
            <a:fillRect/>
          </a:stretch>
        </p:blipFill>
        <p:spPr>
          <a:xfrm>
            <a:off x="-1" y="-29046"/>
            <a:ext cx="9144001" cy="4267806"/>
          </a:xfrm>
          <a:prstGeom prst="rect">
            <a:avLst/>
          </a:prstGeom>
        </p:spPr>
      </p:pic>
      <p:sp>
        <p:nvSpPr>
          <p:cNvPr id="2" name="标题 1"/>
          <p:cNvSpPr>
            <a:spLocks noGrp="1"/>
          </p:cNvSpPr>
          <p:nvPr>
            <p:ph type="title"/>
          </p:nvPr>
        </p:nvSpPr>
        <p:spPr>
          <a:xfrm>
            <a:off x="1007982" y="937094"/>
            <a:ext cx="7128035" cy="895350"/>
          </a:xfrm>
        </p:spPr>
        <p:txBody>
          <a:bodyPr>
            <a:normAutofit/>
          </a:bodyPr>
          <a:lstStyle/>
          <a:p>
            <a:r>
              <a:rPr lang="en-US" altLang="zh-CN" sz="4800" b="1" dirty="0">
                <a:solidFill>
                  <a:schemeClr val="accent2">
                    <a:lumMod val="75000"/>
                  </a:schemeClr>
                </a:solidFill>
              </a:rPr>
              <a:t>2.1</a:t>
            </a:r>
            <a:r>
              <a:rPr lang="zh-CN" altLang="en-US" sz="4800" b="1" dirty="0">
                <a:solidFill>
                  <a:schemeClr val="accent2">
                    <a:lumMod val="75000"/>
                  </a:schemeClr>
                </a:solidFill>
              </a:rPr>
              <a:t> 软件缺陷</a:t>
            </a:r>
          </a:p>
        </p:txBody>
      </p:sp>
    </p:spTree>
  </p:cSld>
  <p:clrMapOvr>
    <a:masterClrMapping/>
  </p:clrMapOvr>
  <p:transition spd="slow">
    <p:wipe dir="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a:xfrm>
            <a:off x="528889" y="190928"/>
            <a:ext cx="4973980" cy="571500"/>
          </a:xfrm>
        </p:spPr>
        <p:txBody>
          <a:bodyPr>
            <a:normAutofit fontScale="90000"/>
          </a:bodyPr>
          <a:lstStyle/>
          <a:p>
            <a:r>
              <a:rPr lang="zh-CN" altLang="en-US" dirty="0">
                <a:latin typeface="微软雅黑" panose="020B0503020204020204" pitchFamily="34" charset="-122"/>
                <a:ea typeface="微软雅黑" panose="020B0503020204020204" pitchFamily="34" charset="-122"/>
              </a:rPr>
              <a:t>基于脚本的</a:t>
            </a:r>
            <a:r>
              <a:rPr lang="zh-CN" altLang="zh-CN" dirty="0">
                <a:latin typeface="微软雅黑" panose="020B0503020204020204" pitchFamily="34" charset="-122"/>
                <a:ea typeface="微软雅黑" panose="020B0503020204020204" pitchFamily="34" charset="-122"/>
              </a:rPr>
              <a:t>测试</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vs.  </a:t>
            </a:r>
            <a:r>
              <a:rPr lang="zh-CN" altLang="en-US" dirty="0">
                <a:latin typeface="微软雅黑" panose="020B0503020204020204" pitchFamily="34" charset="-122"/>
                <a:ea typeface="微软雅黑" panose="020B0503020204020204" pitchFamily="34" charset="-122"/>
              </a:rPr>
              <a:t>探索式</a:t>
            </a:r>
            <a:r>
              <a:rPr lang="zh-CN" altLang="zh-CN" dirty="0">
                <a:latin typeface="微软雅黑" panose="020B0503020204020204" pitchFamily="34" charset="-122"/>
                <a:ea typeface="微软雅黑" panose="020B0503020204020204" pitchFamily="34" charset="-122"/>
              </a:rPr>
              <a:t>测试</a:t>
            </a:r>
            <a:endParaRPr lang="zh-CN" altLang="en-US" dirty="0">
              <a:latin typeface="微软雅黑" panose="020B0503020204020204" pitchFamily="34" charset="-122"/>
              <a:ea typeface="微软雅黑" panose="020B0503020204020204" pitchFamily="34" charset="-122"/>
            </a:endParaRPr>
          </a:p>
        </p:txBody>
      </p:sp>
      <p:pic>
        <p:nvPicPr>
          <p:cNvPr id="4102" name="Picture 6" descr="查看源图像">
            <a:extLst>
              <a:ext uri="{FF2B5EF4-FFF2-40B4-BE49-F238E27FC236}">
                <a16:creationId xmlns:a16="http://schemas.microsoft.com/office/drawing/2014/main" id="{D218C9BF-AAD4-EF91-B713-D260F5F26E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90374" y="1628412"/>
            <a:ext cx="2212495" cy="2795633"/>
          </a:xfrm>
          <a:prstGeom prst="rect">
            <a:avLst/>
          </a:prstGeom>
          <a:noFill/>
          <a:extLst>
            <a:ext uri="{909E8E84-426E-40DD-AFC4-6F175D3DCCD1}">
              <a14:hiddenFill xmlns:a14="http://schemas.microsoft.com/office/drawing/2010/main">
                <a:solidFill>
                  <a:srgbClr val="FFFFFF"/>
                </a:solidFill>
              </a14:hiddenFill>
            </a:ext>
          </a:extLst>
        </p:spPr>
      </p:pic>
      <p:grpSp>
        <p:nvGrpSpPr>
          <p:cNvPr id="2" name="组合 1">
            <a:extLst>
              <a:ext uri="{FF2B5EF4-FFF2-40B4-BE49-F238E27FC236}">
                <a16:creationId xmlns:a16="http://schemas.microsoft.com/office/drawing/2014/main" id="{8F1F90F9-5813-4650-BC62-4BC10390636F}"/>
              </a:ext>
            </a:extLst>
          </p:cNvPr>
          <p:cNvGrpSpPr/>
          <p:nvPr/>
        </p:nvGrpSpPr>
        <p:grpSpPr>
          <a:xfrm>
            <a:off x="5694486" y="1486254"/>
            <a:ext cx="3205675" cy="2937791"/>
            <a:chOff x="5459354" y="1486254"/>
            <a:chExt cx="3592279" cy="3292001"/>
          </a:xfrm>
        </p:grpSpPr>
        <p:sp>
          <p:nvSpPr>
            <p:cNvPr id="3" name="同心圆 2">
              <a:extLst>
                <a:ext uri="{FF2B5EF4-FFF2-40B4-BE49-F238E27FC236}">
                  <a16:creationId xmlns:a16="http://schemas.microsoft.com/office/drawing/2014/main" id="{44546D70-867D-1F0E-F779-4CF225051CD2}"/>
                </a:ext>
              </a:extLst>
            </p:cNvPr>
            <p:cNvSpPr/>
            <p:nvPr/>
          </p:nvSpPr>
          <p:spPr>
            <a:xfrm>
              <a:off x="6156176" y="1947105"/>
              <a:ext cx="2088232" cy="2062523"/>
            </a:xfrm>
            <a:prstGeom prst="donut">
              <a:avLst>
                <a:gd name="adj" fmla="val 2983"/>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4" name="文本框 3">
              <a:extLst>
                <a:ext uri="{FF2B5EF4-FFF2-40B4-BE49-F238E27FC236}">
                  <a16:creationId xmlns:a16="http://schemas.microsoft.com/office/drawing/2014/main" id="{9E821742-3E7C-5F03-FD4F-BF07D4C10071}"/>
                </a:ext>
              </a:extLst>
            </p:cNvPr>
            <p:cNvSpPr txBox="1"/>
            <p:nvPr/>
          </p:nvSpPr>
          <p:spPr>
            <a:xfrm>
              <a:off x="8259545" y="2579920"/>
              <a:ext cx="792088" cy="707886"/>
            </a:xfrm>
            <a:prstGeom prst="rect">
              <a:avLst/>
            </a:prstGeom>
            <a:noFill/>
          </p:spPr>
          <p:txBody>
            <a:bodyPr wrap="square" rtlCol="0">
              <a:spAutoFit/>
            </a:bodyPr>
            <a:lstStyle/>
            <a:p>
              <a:r>
                <a:rPr kumimoji="1" lang="zh-CN" altLang="en-US" sz="2000" i="0" dirty="0">
                  <a:solidFill>
                    <a:srgbClr val="00B0F0"/>
                  </a:solidFill>
                  <a:latin typeface="Yuanti SC" panose="02010600040101010101" pitchFamily="2" charset="-122"/>
                  <a:ea typeface="Yuanti SC" panose="02010600040101010101" pitchFamily="2" charset="-122"/>
                </a:rPr>
                <a:t>测试设计</a:t>
              </a:r>
            </a:p>
          </p:txBody>
        </p:sp>
        <p:sp>
          <p:nvSpPr>
            <p:cNvPr id="5" name="文本框 4">
              <a:extLst>
                <a:ext uri="{FF2B5EF4-FFF2-40B4-BE49-F238E27FC236}">
                  <a16:creationId xmlns:a16="http://schemas.microsoft.com/office/drawing/2014/main" id="{B0EE63D6-C7B7-F4A9-2735-E075FDBF811D}"/>
                </a:ext>
              </a:extLst>
            </p:cNvPr>
            <p:cNvSpPr txBox="1"/>
            <p:nvPr/>
          </p:nvSpPr>
          <p:spPr>
            <a:xfrm>
              <a:off x="6919292" y="4070369"/>
              <a:ext cx="792088" cy="707886"/>
            </a:xfrm>
            <a:prstGeom prst="rect">
              <a:avLst/>
            </a:prstGeom>
            <a:noFill/>
          </p:spPr>
          <p:txBody>
            <a:bodyPr wrap="square" rtlCol="0">
              <a:spAutoFit/>
            </a:bodyPr>
            <a:lstStyle/>
            <a:p>
              <a:r>
                <a:rPr kumimoji="1" lang="zh-CN" altLang="en-US" sz="2000" i="0" dirty="0">
                  <a:solidFill>
                    <a:srgbClr val="00B0F0"/>
                  </a:solidFill>
                  <a:latin typeface="Yuanti SC" panose="02010600040101010101" pitchFamily="2" charset="-122"/>
                  <a:ea typeface="Yuanti SC" panose="02010600040101010101" pitchFamily="2" charset="-122"/>
                </a:rPr>
                <a:t>测试执行</a:t>
              </a:r>
            </a:p>
          </p:txBody>
        </p:sp>
        <p:sp>
          <p:nvSpPr>
            <p:cNvPr id="7" name="文本框 6">
              <a:extLst>
                <a:ext uri="{FF2B5EF4-FFF2-40B4-BE49-F238E27FC236}">
                  <a16:creationId xmlns:a16="http://schemas.microsoft.com/office/drawing/2014/main" id="{A1B646FC-D2BA-D902-D764-F65626193818}"/>
                </a:ext>
              </a:extLst>
            </p:cNvPr>
            <p:cNvSpPr txBox="1"/>
            <p:nvPr/>
          </p:nvSpPr>
          <p:spPr>
            <a:xfrm>
              <a:off x="5459354" y="2807134"/>
              <a:ext cx="792088" cy="400110"/>
            </a:xfrm>
            <a:prstGeom prst="rect">
              <a:avLst/>
            </a:prstGeom>
            <a:noFill/>
          </p:spPr>
          <p:txBody>
            <a:bodyPr wrap="square" rtlCol="0">
              <a:spAutoFit/>
            </a:bodyPr>
            <a:lstStyle/>
            <a:p>
              <a:r>
                <a:rPr kumimoji="1" lang="zh-CN" altLang="en-US" sz="2000" i="0" dirty="0">
                  <a:solidFill>
                    <a:srgbClr val="00B0F0"/>
                  </a:solidFill>
                  <a:latin typeface="Yuanti SC" panose="02010600040101010101" pitchFamily="2" charset="-122"/>
                  <a:ea typeface="Yuanti SC" panose="02010600040101010101" pitchFamily="2" charset="-122"/>
                </a:rPr>
                <a:t>分析</a:t>
              </a:r>
            </a:p>
          </p:txBody>
        </p:sp>
        <p:sp>
          <p:nvSpPr>
            <p:cNvPr id="8" name="文本框 7">
              <a:extLst>
                <a:ext uri="{FF2B5EF4-FFF2-40B4-BE49-F238E27FC236}">
                  <a16:creationId xmlns:a16="http://schemas.microsoft.com/office/drawing/2014/main" id="{EF2A8A40-BB24-0D5D-A4CB-1D099B1F37AB}"/>
                </a:ext>
              </a:extLst>
            </p:cNvPr>
            <p:cNvSpPr txBox="1"/>
            <p:nvPr/>
          </p:nvSpPr>
          <p:spPr>
            <a:xfrm>
              <a:off x="6919292" y="1486254"/>
              <a:ext cx="792088" cy="400110"/>
            </a:xfrm>
            <a:prstGeom prst="rect">
              <a:avLst/>
            </a:prstGeom>
            <a:noFill/>
          </p:spPr>
          <p:txBody>
            <a:bodyPr wrap="square" rtlCol="0">
              <a:spAutoFit/>
            </a:bodyPr>
            <a:lstStyle/>
            <a:p>
              <a:r>
                <a:rPr kumimoji="1" lang="zh-CN" altLang="en-US" sz="2000" i="0" dirty="0">
                  <a:solidFill>
                    <a:srgbClr val="00B0F0"/>
                  </a:solidFill>
                  <a:latin typeface="Yuanti SC" panose="02010600040101010101" pitchFamily="2" charset="-122"/>
                  <a:ea typeface="Yuanti SC" panose="02010600040101010101" pitchFamily="2" charset="-122"/>
                </a:rPr>
                <a:t>学习</a:t>
              </a:r>
              <a:endParaRPr kumimoji="1" lang="en-US" altLang="zh-CN" sz="2000" i="0" dirty="0">
                <a:solidFill>
                  <a:srgbClr val="00B0F0"/>
                </a:solidFill>
                <a:latin typeface="Yuanti SC" panose="02010600040101010101" pitchFamily="2" charset="-122"/>
                <a:ea typeface="Yuanti SC" panose="02010600040101010101" pitchFamily="2" charset="-122"/>
              </a:endParaRPr>
            </a:p>
          </p:txBody>
        </p:sp>
        <p:sp>
          <p:nvSpPr>
            <p:cNvPr id="9" name="矩形 8">
              <a:extLst>
                <a:ext uri="{FF2B5EF4-FFF2-40B4-BE49-F238E27FC236}">
                  <a16:creationId xmlns:a16="http://schemas.microsoft.com/office/drawing/2014/main" id="{88467EED-24F0-F909-6838-F2314C6C4985}"/>
                </a:ext>
              </a:extLst>
            </p:cNvPr>
            <p:cNvSpPr/>
            <p:nvPr/>
          </p:nvSpPr>
          <p:spPr>
            <a:xfrm>
              <a:off x="6612092" y="2520964"/>
              <a:ext cx="1258889" cy="931190"/>
            </a:xfrm>
            <a:prstGeom prst="rect">
              <a:avLst/>
            </a:prstGeom>
          </p:spPr>
          <p:txBody>
            <a:bodyPr wrap="square">
              <a:spAutoFit/>
            </a:bodyPr>
            <a:lstStyle/>
            <a:p>
              <a:pPr algn="ctr"/>
              <a:r>
                <a:rPr lang="zh-CN" altLang="en-US" sz="2400" b="1" i="0" dirty="0">
                  <a:solidFill>
                    <a:srgbClr val="0070C0"/>
                  </a:solidFill>
                  <a:latin typeface="Yuanti SC" charset="-122"/>
                  <a:ea typeface="Yuanti SC" charset="-122"/>
                  <a:cs typeface="Yuanti SC" charset="-122"/>
                </a:rPr>
                <a:t>探索式测试</a:t>
              </a:r>
              <a:endParaRPr lang="zh-CN" altLang="en-US" sz="2400" dirty="0">
                <a:solidFill>
                  <a:srgbClr val="0070C0"/>
                </a:solidFill>
              </a:endParaRPr>
            </a:p>
          </p:txBody>
        </p:sp>
        <p:sp>
          <p:nvSpPr>
            <p:cNvPr id="10" name="三角形 9">
              <a:extLst>
                <a:ext uri="{FF2B5EF4-FFF2-40B4-BE49-F238E27FC236}">
                  <a16:creationId xmlns:a16="http://schemas.microsoft.com/office/drawing/2014/main" id="{4B0E92FF-7B8E-59A8-1F1C-1A556D367309}"/>
                </a:ext>
              </a:extLst>
            </p:cNvPr>
            <p:cNvSpPr/>
            <p:nvPr/>
          </p:nvSpPr>
          <p:spPr>
            <a:xfrm rot="10800000">
              <a:off x="8064211" y="2826294"/>
              <a:ext cx="271868" cy="279577"/>
            </a:xfrm>
            <a:prstGeom prs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三角形 10">
              <a:extLst>
                <a:ext uri="{FF2B5EF4-FFF2-40B4-BE49-F238E27FC236}">
                  <a16:creationId xmlns:a16="http://schemas.microsoft.com/office/drawing/2014/main" id="{96682FFB-BD20-3402-601A-A8FFFA9DAEEB}"/>
                </a:ext>
              </a:extLst>
            </p:cNvPr>
            <p:cNvSpPr/>
            <p:nvPr/>
          </p:nvSpPr>
          <p:spPr>
            <a:xfrm rot="15912620">
              <a:off x="7028751" y="3847192"/>
              <a:ext cx="271868" cy="279577"/>
            </a:xfrm>
            <a:prstGeom prs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三角形 11">
              <a:extLst>
                <a:ext uri="{FF2B5EF4-FFF2-40B4-BE49-F238E27FC236}">
                  <a16:creationId xmlns:a16="http://schemas.microsoft.com/office/drawing/2014/main" id="{B5D20954-C3B5-B1DD-FFBC-2D57A1260265}"/>
                </a:ext>
              </a:extLst>
            </p:cNvPr>
            <p:cNvSpPr/>
            <p:nvPr/>
          </p:nvSpPr>
          <p:spPr>
            <a:xfrm rot="5400000">
              <a:off x="7086818" y="1831078"/>
              <a:ext cx="271868" cy="279577"/>
            </a:xfrm>
            <a:prstGeom prs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三角形 12">
              <a:extLst>
                <a:ext uri="{FF2B5EF4-FFF2-40B4-BE49-F238E27FC236}">
                  <a16:creationId xmlns:a16="http://schemas.microsoft.com/office/drawing/2014/main" id="{61C95451-BFB3-5D99-7D3C-4CFF419C4FCE}"/>
                </a:ext>
              </a:extLst>
            </p:cNvPr>
            <p:cNvSpPr/>
            <p:nvPr/>
          </p:nvSpPr>
          <p:spPr>
            <a:xfrm rot="21449277">
              <a:off x="6052123" y="2800433"/>
              <a:ext cx="271868" cy="279577"/>
            </a:xfrm>
            <a:prstGeom prs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grpSp>
        <p:nvGrpSpPr>
          <p:cNvPr id="15" name="组合 14">
            <a:extLst>
              <a:ext uri="{FF2B5EF4-FFF2-40B4-BE49-F238E27FC236}">
                <a16:creationId xmlns:a16="http://schemas.microsoft.com/office/drawing/2014/main" id="{0A8D60B0-2074-6AC8-DAA2-B3D21FD4EE2D}"/>
              </a:ext>
            </a:extLst>
          </p:cNvPr>
          <p:cNvGrpSpPr/>
          <p:nvPr/>
        </p:nvGrpSpPr>
        <p:grpSpPr>
          <a:xfrm>
            <a:off x="277091" y="2025881"/>
            <a:ext cx="2659862" cy="2085411"/>
            <a:chOff x="277091" y="2025881"/>
            <a:chExt cx="2659862" cy="2085411"/>
          </a:xfrm>
        </p:grpSpPr>
        <p:pic>
          <p:nvPicPr>
            <p:cNvPr id="7170" name="Picture 2" descr="&quot;scripted testing&quot; 的图像结果">
              <a:extLst>
                <a:ext uri="{FF2B5EF4-FFF2-40B4-BE49-F238E27FC236}">
                  <a16:creationId xmlns:a16="http://schemas.microsoft.com/office/drawing/2014/main" id="{BE8FF373-98F7-BB1F-8473-CA6A7E3A0F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0872" y="2025881"/>
              <a:ext cx="2656081" cy="2085411"/>
            </a:xfrm>
            <a:prstGeom prst="rect">
              <a:avLst/>
            </a:prstGeom>
            <a:noFill/>
            <a:extLst>
              <a:ext uri="{909E8E84-426E-40DD-AFC4-6F175D3DCCD1}">
                <a14:hiddenFill xmlns:a14="http://schemas.microsoft.com/office/drawing/2010/main">
                  <a:solidFill>
                    <a:srgbClr val="FFFFFF"/>
                  </a:solidFill>
                </a14:hiddenFill>
              </a:ext>
            </a:extLst>
          </p:spPr>
        </p:pic>
        <p:sp>
          <p:nvSpPr>
            <p:cNvPr id="14" name="文本框 13">
              <a:extLst>
                <a:ext uri="{FF2B5EF4-FFF2-40B4-BE49-F238E27FC236}">
                  <a16:creationId xmlns:a16="http://schemas.microsoft.com/office/drawing/2014/main" id="{D89CCDE2-BF7E-F4E6-11D0-2832414E1ECE}"/>
                </a:ext>
              </a:extLst>
            </p:cNvPr>
            <p:cNvSpPr txBox="1"/>
            <p:nvPr/>
          </p:nvSpPr>
          <p:spPr>
            <a:xfrm>
              <a:off x="277091" y="2296676"/>
              <a:ext cx="1210588" cy="707886"/>
            </a:xfrm>
            <a:prstGeom prst="rect">
              <a:avLst/>
            </a:prstGeom>
            <a:noFill/>
          </p:spPr>
          <p:txBody>
            <a:bodyPr wrap="none" rtlCol="0">
              <a:spAutoFit/>
            </a:bodyPr>
            <a:lstStyle/>
            <a:p>
              <a:r>
                <a:rPr kumimoji="1" lang="en-US" altLang="zh-CN" sz="2000" b="1" dirty="0">
                  <a:latin typeface="Arial" panose="020B0604020202020204" pitchFamily="34" charset="0"/>
                  <a:cs typeface="Arial" panose="020B0604020202020204" pitchFamily="34" charset="0"/>
                </a:rPr>
                <a:t>Scripted</a:t>
              </a:r>
            </a:p>
            <a:p>
              <a:r>
                <a:rPr kumimoji="1" lang="en-US" altLang="zh-CN" sz="2000" b="1" dirty="0">
                  <a:latin typeface="Arial" panose="020B0604020202020204" pitchFamily="34" charset="0"/>
                  <a:cs typeface="Arial" panose="020B0604020202020204" pitchFamily="34" charset="0"/>
                </a:rPr>
                <a:t>Testing</a:t>
              </a:r>
              <a:endParaRPr kumimoji="1" lang="zh-CN" altLang="en-US" sz="2000" b="1"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1491221519"/>
      </p:ext>
    </p:extLst>
  </p:cSld>
  <p:clrMapOvr>
    <a:masterClrMapping/>
  </p:clrMapOvr>
  <p:transition spd="slow">
    <p:wipe dir="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D2DAB903-112D-32B5-A8C7-017A1E0A0CCC}"/>
              </a:ext>
            </a:extLst>
          </p:cNvPr>
          <p:cNvPicPr>
            <a:picLocks noChangeAspect="1"/>
          </p:cNvPicPr>
          <p:nvPr/>
        </p:nvPicPr>
        <p:blipFill>
          <a:blip r:embed="rId3">
            <a:duotone>
              <a:schemeClr val="accent1">
                <a:shade val="45000"/>
                <a:satMod val="135000"/>
              </a:schemeClr>
              <a:prstClr val="white"/>
            </a:duotone>
          </a:blip>
          <a:stretch>
            <a:fillRect/>
          </a:stretch>
        </p:blipFill>
        <p:spPr>
          <a:xfrm>
            <a:off x="-1" y="-29046"/>
            <a:ext cx="9144001" cy="4267806"/>
          </a:xfrm>
          <a:prstGeom prst="rect">
            <a:avLst/>
          </a:prstGeom>
        </p:spPr>
      </p:pic>
      <p:sp>
        <p:nvSpPr>
          <p:cNvPr id="2" name="标题 1"/>
          <p:cNvSpPr>
            <a:spLocks noGrp="1"/>
          </p:cNvSpPr>
          <p:nvPr>
            <p:ph type="title"/>
          </p:nvPr>
        </p:nvSpPr>
        <p:spPr>
          <a:xfrm>
            <a:off x="1007982" y="937094"/>
            <a:ext cx="7128035" cy="895350"/>
          </a:xfrm>
        </p:spPr>
        <p:txBody>
          <a:bodyPr>
            <a:normAutofit/>
          </a:bodyPr>
          <a:lstStyle/>
          <a:p>
            <a:r>
              <a:rPr lang="en-US" altLang="zh-CN" sz="4800" b="1" dirty="0">
                <a:solidFill>
                  <a:schemeClr val="accent2">
                    <a:lumMod val="75000"/>
                  </a:schemeClr>
                </a:solidFill>
              </a:rPr>
              <a:t>2.3</a:t>
            </a:r>
            <a:r>
              <a:rPr lang="zh-CN" altLang="en-US" sz="4800" b="1" dirty="0">
                <a:solidFill>
                  <a:schemeClr val="accent2">
                    <a:lumMod val="75000"/>
                  </a:schemeClr>
                </a:solidFill>
              </a:rPr>
              <a:t> 静态测试和动态测试</a:t>
            </a:r>
          </a:p>
        </p:txBody>
      </p:sp>
    </p:spTree>
    <p:extLst>
      <p:ext uri="{BB962C8B-B14F-4D97-AF65-F5344CB8AC3E}">
        <p14:creationId xmlns:p14="http://schemas.microsoft.com/office/powerpoint/2010/main" val="1580205057"/>
      </p:ext>
    </p:extLst>
  </p:cSld>
  <p:clrMapOvr>
    <a:masterClrMapping/>
  </p:clrMapOvr>
  <p:transition spd="slow">
    <p:wipe dir="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title"/>
          </p:nvPr>
        </p:nvSpPr>
        <p:spPr>
          <a:xfrm>
            <a:off x="563724" y="188532"/>
            <a:ext cx="4698522" cy="571500"/>
          </a:xfrm>
        </p:spPr>
        <p:txBody>
          <a:bodyPr/>
          <a:lstStyle/>
          <a:p>
            <a:r>
              <a:rPr lang="zh-CN" altLang="zh-CN" dirty="0">
                <a:latin typeface="微软雅黑" panose="020B0503020204020204" pitchFamily="34" charset="-122"/>
                <a:ea typeface="微软雅黑" panose="020B0503020204020204" pitchFamily="34" charset="-122"/>
              </a:rPr>
              <a:t>静态测试</a:t>
            </a:r>
            <a:endParaRPr lang="zh-CN" altLang="en-US" dirty="0">
              <a:latin typeface="微软雅黑" panose="020B0503020204020204" pitchFamily="34" charset="-122"/>
              <a:ea typeface="微软雅黑" panose="020B0503020204020204" pitchFamily="34" charset="-122"/>
            </a:endParaRPr>
          </a:p>
        </p:txBody>
      </p:sp>
      <p:sp>
        <p:nvSpPr>
          <p:cNvPr id="69635" name="Rectangle 3"/>
          <p:cNvSpPr>
            <a:spLocks noGrp="1" noChangeArrowheads="1"/>
          </p:cNvSpPr>
          <p:nvPr>
            <p:ph type="body" idx="1"/>
          </p:nvPr>
        </p:nvSpPr>
        <p:spPr>
          <a:xfrm>
            <a:off x="716841" y="1193720"/>
            <a:ext cx="7521467" cy="2681594"/>
          </a:xfrm>
        </p:spPr>
        <p:txBody>
          <a:bodyPr>
            <a:normAutofit/>
          </a:bodyPr>
          <a:lstStyle/>
          <a:p>
            <a:pPr marL="266700" indent="-266700" eaLnBrk="0" hangingPunct="0">
              <a:lnSpc>
                <a:spcPct val="150000"/>
              </a:lnSpc>
              <a:spcBef>
                <a:spcPct val="0"/>
              </a:spcBef>
              <a:buClr>
                <a:srgbClr val="91AC4E"/>
              </a:buClr>
              <a:buSzPct val="80000"/>
              <a:buFont typeface="Wingdings" pitchFamily="2" charset="2"/>
              <a:buChar char="p"/>
              <a:defRPr/>
            </a:pPr>
            <a:r>
              <a:rPr lang="zh-CN" altLang="en-US" sz="1800" b="1" u="sng" dirty="0">
                <a:effectLst>
                  <a:outerShdw blurRad="38100" dist="38100" dir="2700000" algn="tl">
                    <a:srgbClr val="FFFFFF"/>
                  </a:outerShdw>
                </a:effectLst>
                <a:latin typeface="宋体"/>
                <a:ea typeface="宋体"/>
                <a:cs typeface="宋体"/>
              </a:rPr>
              <a:t>静态测试</a:t>
            </a:r>
            <a:r>
              <a:rPr lang="zh-CN" altLang="en-US" sz="1800" dirty="0">
                <a:effectLst>
                  <a:outerShdw blurRad="38100" dist="38100" dir="2700000" algn="tl">
                    <a:srgbClr val="FFFFFF"/>
                  </a:outerShdw>
                </a:effectLst>
                <a:latin typeface="宋体"/>
                <a:ea typeface="宋体"/>
                <a:cs typeface="宋体"/>
              </a:rPr>
              <a:t>包括对软件产品的需求和设计文档、代码的评审（技术评审、文档评审等），以及对代码的静态分析等；</a:t>
            </a:r>
            <a:endParaRPr lang="en-US" altLang="zh-CN" sz="1800" dirty="0">
              <a:effectLst>
                <a:outerShdw blurRad="38100" dist="38100" dir="2700000" algn="tl">
                  <a:srgbClr val="FFFFFF"/>
                </a:outerShdw>
              </a:effectLst>
              <a:latin typeface="宋体"/>
              <a:ea typeface="宋体"/>
              <a:cs typeface="宋体"/>
            </a:endParaRPr>
          </a:p>
          <a:p>
            <a:pPr marL="266700" indent="-266700" eaLnBrk="0" hangingPunct="0">
              <a:lnSpc>
                <a:spcPct val="150000"/>
              </a:lnSpc>
              <a:spcBef>
                <a:spcPct val="0"/>
              </a:spcBef>
              <a:buClr>
                <a:srgbClr val="91AC4E"/>
              </a:buClr>
              <a:buSzPct val="80000"/>
              <a:buFont typeface="Wingdings" pitchFamily="2" charset="2"/>
              <a:buChar char="p"/>
              <a:defRPr/>
            </a:pPr>
            <a:r>
              <a:rPr lang="zh-CN" altLang="en-US" sz="1800" dirty="0">
                <a:effectLst>
                  <a:outerShdw blurRad="38100" dist="38100" dir="2700000" algn="tl">
                    <a:srgbClr val="FFFFFF"/>
                  </a:outerShdw>
                </a:effectLst>
                <a:latin typeface="宋体"/>
                <a:ea typeface="宋体"/>
                <a:cs typeface="宋体"/>
              </a:rPr>
              <a:t>管理评审、流程评审不属于静态测试，而是属于质量保证（</a:t>
            </a:r>
            <a:r>
              <a:rPr lang="en-US" altLang="zh-CN" sz="1800" dirty="0">
                <a:effectLst>
                  <a:outerShdw blurRad="38100" dist="38100" dir="2700000" algn="tl">
                    <a:srgbClr val="FFFFFF"/>
                  </a:outerShdw>
                </a:effectLst>
                <a:latin typeface="宋体"/>
                <a:ea typeface="宋体"/>
                <a:cs typeface="宋体"/>
              </a:rPr>
              <a:t>QA</a:t>
            </a:r>
            <a:r>
              <a:rPr lang="zh-CN" altLang="en-US" sz="1800" dirty="0">
                <a:effectLst>
                  <a:outerShdw blurRad="38100" dist="38100" dir="2700000" algn="tl">
                    <a:srgbClr val="FFFFFF"/>
                  </a:outerShdw>
                </a:effectLst>
                <a:latin typeface="宋体"/>
                <a:ea typeface="宋体"/>
                <a:cs typeface="宋体"/>
              </a:rPr>
              <a:t>）；</a:t>
            </a:r>
            <a:endParaRPr lang="en-US" altLang="zh-CN" sz="1800" dirty="0">
              <a:effectLst>
                <a:outerShdw blurRad="38100" dist="38100" dir="2700000" algn="tl">
                  <a:srgbClr val="FFFFFF"/>
                </a:outerShdw>
              </a:effectLst>
              <a:latin typeface="宋体"/>
              <a:ea typeface="宋体"/>
              <a:cs typeface="宋体"/>
            </a:endParaRPr>
          </a:p>
          <a:p>
            <a:pPr marL="266700" indent="-266700" eaLnBrk="0" hangingPunct="0">
              <a:lnSpc>
                <a:spcPct val="150000"/>
              </a:lnSpc>
              <a:spcBef>
                <a:spcPct val="0"/>
              </a:spcBef>
              <a:buClr>
                <a:srgbClr val="91AC4E"/>
              </a:buClr>
              <a:buSzPct val="80000"/>
              <a:buFont typeface="Wingdings" pitchFamily="2" charset="2"/>
              <a:buChar char="p"/>
              <a:defRPr/>
            </a:pPr>
            <a:r>
              <a:rPr lang="zh-CN" altLang="en-US" sz="1800" dirty="0">
                <a:effectLst>
                  <a:outerShdw blurRad="38100" dist="38100" dir="2700000" algn="tl">
                    <a:srgbClr val="FFFFFF"/>
                  </a:outerShdw>
                </a:effectLst>
                <a:latin typeface="宋体"/>
                <a:ea typeface="宋体"/>
                <a:cs typeface="宋体"/>
              </a:rPr>
              <a:t>评审的主要形式：</a:t>
            </a:r>
            <a:r>
              <a:rPr lang="zh-CN" altLang="en-US" sz="1800" dirty="0">
                <a:ea typeface="楷体"/>
                <a:cs typeface="楷体"/>
              </a:rPr>
              <a:t>互为评审 </a:t>
            </a:r>
            <a:r>
              <a:rPr lang="en-US" altLang="zh-CN" sz="1600" dirty="0">
                <a:solidFill>
                  <a:schemeClr val="tx1">
                    <a:lumMod val="50000"/>
                    <a:lumOff val="50000"/>
                  </a:schemeClr>
                </a:solidFill>
                <a:ea typeface="楷体"/>
                <a:cs typeface="楷体"/>
              </a:rPr>
              <a:t>(Peer review)</a:t>
            </a:r>
            <a:r>
              <a:rPr lang="zh-CN" altLang="en-US" sz="1800" dirty="0">
                <a:ea typeface="楷体"/>
                <a:cs typeface="楷体"/>
              </a:rPr>
              <a:t>、走查 </a:t>
            </a:r>
            <a:r>
              <a:rPr lang="en-US" altLang="zh-CN" sz="1600" dirty="0">
                <a:solidFill>
                  <a:schemeClr val="tx1">
                    <a:lumMod val="50000"/>
                    <a:lumOff val="50000"/>
                  </a:schemeClr>
                </a:solidFill>
                <a:ea typeface="楷体"/>
              </a:rPr>
              <a:t>(walk-through)</a:t>
            </a:r>
            <a:r>
              <a:rPr lang="zh-CN" altLang="en-US" sz="1800" dirty="0">
                <a:ea typeface="楷体"/>
                <a:cs typeface="楷体"/>
              </a:rPr>
              <a:t>、会议评审 </a:t>
            </a:r>
            <a:r>
              <a:rPr lang="en-US" altLang="zh-CN" sz="1600" dirty="0">
                <a:solidFill>
                  <a:schemeClr val="tx1">
                    <a:lumMod val="50000"/>
                    <a:lumOff val="50000"/>
                  </a:schemeClr>
                </a:solidFill>
                <a:ea typeface="楷体"/>
              </a:rPr>
              <a:t>(Inspection)</a:t>
            </a:r>
            <a:r>
              <a:rPr lang="zh-CN" altLang="en-US" sz="1600" dirty="0">
                <a:solidFill>
                  <a:schemeClr val="tx1">
                    <a:lumMod val="50000"/>
                    <a:lumOff val="50000"/>
                  </a:schemeClr>
                </a:solidFill>
                <a:ea typeface="楷体"/>
              </a:rPr>
              <a:t>；</a:t>
            </a:r>
          </a:p>
          <a:p>
            <a:pPr marL="266700" indent="-266700" eaLnBrk="0" hangingPunct="0">
              <a:lnSpc>
                <a:spcPct val="150000"/>
              </a:lnSpc>
              <a:spcBef>
                <a:spcPct val="0"/>
              </a:spcBef>
              <a:buClr>
                <a:srgbClr val="91AC4E"/>
              </a:buClr>
              <a:buSzPct val="80000"/>
              <a:buFont typeface="Wingdings" pitchFamily="2" charset="2"/>
              <a:buChar char="p"/>
              <a:defRPr/>
            </a:pPr>
            <a:r>
              <a:rPr lang="zh-CN" altLang="en-US" sz="1800" dirty="0">
                <a:effectLst>
                  <a:outerShdw blurRad="38100" dist="38100" dir="2700000" algn="tl">
                    <a:srgbClr val="FFFFFF"/>
                  </a:outerShdw>
                </a:effectLst>
                <a:latin typeface="宋体"/>
                <a:ea typeface="宋体"/>
                <a:cs typeface="宋体"/>
              </a:rPr>
              <a:t>代码的静态分析主要采用工具进行，但人工的代码评审也不可或缺。</a:t>
            </a:r>
            <a:endParaRPr lang="en-US" altLang="zh-CN" sz="1800" dirty="0">
              <a:effectLst>
                <a:outerShdw blurRad="38100" dist="38100" dir="2700000" algn="tl">
                  <a:srgbClr val="FFFFFF"/>
                </a:outerShdw>
              </a:effectLst>
              <a:latin typeface="宋体"/>
              <a:ea typeface="宋体"/>
              <a:cs typeface="宋体"/>
            </a:endParaRPr>
          </a:p>
        </p:txBody>
      </p:sp>
    </p:spTree>
    <p:extLst>
      <p:ext uri="{BB962C8B-B14F-4D97-AF65-F5344CB8AC3E}">
        <p14:creationId xmlns:p14="http://schemas.microsoft.com/office/powerpoint/2010/main" val="649082745"/>
      </p:ext>
    </p:extLst>
  </p:cSld>
  <p:clrMapOvr>
    <a:masterClrMapping/>
  </p:clrMapOvr>
  <p:transition spd="slow">
    <p:wipe dir="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70233" y="183220"/>
            <a:ext cx="5508612" cy="691585"/>
          </a:xfrm>
        </p:spPr>
        <p:txBody>
          <a:bodyPr>
            <a:normAutofit/>
          </a:bodyPr>
          <a:lstStyle/>
          <a:p>
            <a:pPr>
              <a:defRPr/>
            </a:pPr>
            <a:r>
              <a:rPr lang="en-US" altLang="zh-CN" dirty="0">
                <a:latin typeface="微软雅黑" panose="020B0503020204020204" pitchFamily="34" charset="-122"/>
                <a:ea typeface="微软雅黑" panose="020B0503020204020204" pitchFamily="34" charset="-122"/>
              </a:rPr>
              <a:t>2.3.1</a:t>
            </a:r>
            <a:r>
              <a:rPr lang="zh-CN" altLang="en-US" dirty="0">
                <a:latin typeface="微软雅黑" panose="020B0503020204020204" pitchFamily="34" charset="-122"/>
                <a:ea typeface="微软雅黑" panose="020B0503020204020204" pitchFamily="34" charset="-122"/>
              </a:rPr>
              <a:t> 产品评审</a:t>
            </a:r>
          </a:p>
        </p:txBody>
      </p:sp>
      <p:sp>
        <p:nvSpPr>
          <p:cNvPr id="3" name="内容占位符 2"/>
          <p:cNvSpPr>
            <a:spLocks noGrp="1"/>
          </p:cNvSpPr>
          <p:nvPr>
            <p:ph idx="1"/>
          </p:nvPr>
        </p:nvSpPr>
        <p:spPr>
          <a:xfrm>
            <a:off x="738845" y="806509"/>
            <a:ext cx="5508612" cy="589137"/>
          </a:xfrm>
        </p:spPr>
        <p:txBody>
          <a:bodyPr>
            <a:normAutofit/>
          </a:bodyPr>
          <a:lstStyle/>
          <a:p>
            <a:pPr marL="0" indent="0">
              <a:lnSpc>
                <a:spcPct val="120000"/>
              </a:lnSpc>
              <a:spcBef>
                <a:spcPct val="30000"/>
              </a:spcBef>
              <a:buClr>
                <a:srgbClr val="91AC4E"/>
              </a:buClr>
              <a:buSzPct val="80000"/>
              <a:buNone/>
            </a:pPr>
            <a:r>
              <a:rPr lang="zh-CN" altLang="en-US" sz="2000" dirty="0">
                <a:solidFill>
                  <a:schemeClr val="accent5">
                    <a:lumMod val="75000"/>
                  </a:schemeClr>
                </a:solidFill>
                <a:latin typeface="楷体"/>
                <a:ea typeface="楷体"/>
              </a:rPr>
              <a:t>评审的对象：需求文档、设计和代码</a:t>
            </a:r>
            <a:endParaRPr lang="en-US" altLang="zh-CN" sz="2000" dirty="0">
              <a:solidFill>
                <a:schemeClr val="accent5">
                  <a:lumMod val="75000"/>
                </a:schemeClr>
              </a:solidFill>
              <a:latin typeface="楷体"/>
              <a:ea typeface="楷体"/>
            </a:endParaRPr>
          </a:p>
        </p:txBody>
      </p:sp>
      <p:pic>
        <p:nvPicPr>
          <p:cNvPr id="3074" name="Picture 2" descr="Google Product Reviews Update Goes Live in Search Results">
            <a:extLst>
              <a:ext uri="{FF2B5EF4-FFF2-40B4-BE49-F238E27FC236}">
                <a16:creationId xmlns:a16="http://schemas.microsoft.com/office/drawing/2014/main" id="{13EBED1A-FBD2-EE7C-3185-4E351EDBAD9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968" r="4204"/>
          <a:stretch/>
        </p:blipFill>
        <p:spPr bwMode="auto">
          <a:xfrm>
            <a:off x="5179662" y="1724337"/>
            <a:ext cx="3964338" cy="2291420"/>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2">
            <a:extLst>
              <a:ext uri="{FF2B5EF4-FFF2-40B4-BE49-F238E27FC236}">
                <a16:creationId xmlns:a16="http://schemas.microsoft.com/office/drawing/2014/main" id="{C5C92247-2511-63D1-74C7-C3D5F4A8E817}"/>
              </a:ext>
            </a:extLst>
          </p:cNvPr>
          <p:cNvSpPr txBox="1">
            <a:spLocks/>
          </p:cNvSpPr>
          <p:nvPr/>
        </p:nvSpPr>
        <p:spPr>
          <a:xfrm>
            <a:off x="522820" y="1395646"/>
            <a:ext cx="4727909" cy="270030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思源黑体" panose="020F0502020204030204" charset="-122"/>
                <a:ea typeface="思源黑体" panose="020F0502020204030204" charset="-122"/>
                <a:cs typeface="思源黑体" panose="020F0502020204030204" charset="-122"/>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思源黑体" panose="020F0502020204030204" charset="-122"/>
                <a:ea typeface="思源黑体" panose="020F0502020204030204" charset="-122"/>
                <a:cs typeface="思源黑体" panose="020F0502020204030204" charset="-122"/>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思源黑体" panose="020F0502020204030204" charset="-122"/>
                <a:ea typeface="思源黑体" panose="020F0502020204030204" charset="-122"/>
                <a:cs typeface="思源黑体" panose="020F0502020204030204" charset="-122"/>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思源黑体" panose="020F0502020204030204" charset="-122"/>
                <a:ea typeface="思源黑体" panose="020F0502020204030204" charset="-122"/>
                <a:cs typeface="思源黑体" panose="020F0502020204030204" charset="-122"/>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思源黑体" panose="020F0502020204030204" charset="-122"/>
                <a:ea typeface="思源黑体" panose="020F0502020204030204" charset="-122"/>
                <a:cs typeface="思源黑体" panose="020F0502020204030204" charset="-122"/>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15913" indent="-315913" eaLnBrk="0" hangingPunct="0">
              <a:lnSpc>
                <a:spcPct val="130000"/>
              </a:lnSpc>
              <a:buClr>
                <a:schemeClr val="accent1">
                  <a:lumMod val="50000"/>
                </a:schemeClr>
              </a:buClr>
              <a:buSzPct val="90000"/>
              <a:buFont typeface="Wingdings" charset="2"/>
              <a:buChar char="p"/>
            </a:pPr>
            <a:r>
              <a:rPr lang="zh-CN" altLang="en-US" sz="1800" dirty="0">
                <a:latin typeface="楷体"/>
                <a:ea typeface="楷体"/>
                <a:cs typeface="楷体"/>
              </a:rPr>
              <a:t>通过软件评审，可以更早地发现需求工程、软件设计等各个方面的问题，大大减少大量的后期返工，将质量成本从昂贵的后期返工转化为前期的缺陷发现。</a:t>
            </a:r>
            <a:endParaRPr lang="en-US" altLang="zh-CN" sz="1800" dirty="0">
              <a:latin typeface="楷体"/>
              <a:ea typeface="楷体"/>
              <a:cs typeface="楷体"/>
            </a:endParaRPr>
          </a:p>
          <a:p>
            <a:pPr marL="315913" indent="-315913" eaLnBrk="0" hangingPunct="0">
              <a:lnSpc>
                <a:spcPct val="130000"/>
              </a:lnSpc>
              <a:buClr>
                <a:schemeClr val="accent1">
                  <a:lumMod val="50000"/>
                </a:schemeClr>
              </a:buClr>
              <a:buSzPct val="90000"/>
              <a:buFont typeface="Wingdings" charset="2"/>
              <a:buChar char="p"/>
            </a:pPr>
            <a:r>
              <a:rPr lang="zh-CN" altLang="en-US" sz="1800" dirty="0">
                <a:latin typeface="楷体"/>
                <a:ea typeface="楷体"/>
                <a:cs typeface="楷体"/>
              </a:rPr>
              <a:t>评审是对软件元素或者项目状态的一种评估手段，以确定其是否与期望的结果保持一致，并使其得到改进。</a:t>
            </a:r>
          </a:p>
        </p:txBody>
      </p:sp>
    </p:spTree>
    <p:extLst>
      <p:ext uri="{BB962C8B-B14F-4D97-AF65-F5344CB8AC3E}">
        <p14:creationId xmlns:p14="http://schemas.microsoft.com/office/powerpoint/2010/main" val="1057355094"/>
      </p:ext>
    </p:extLst>
  </p:cSld>
  <p:clrMapOvr>
    <a:masterClrMapping/>
  </p:clrMapOvr>
  <p:transition spd="slow">
    <p:wipe dir="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70233" y="183220"/>
            <a:ext cx="5508612" cy="691585"/>
          </a:xfrm>
        </p:spPr>
        <p:txBody>
          <a:bodyPr/>
          <a:lstStyle/>
          <a:p>
            <a:pPr>
              <a:defRPr/>
            </a:pPr>
            <a:r>
              <a:rPr lang="zh-CN" altLang="en-US" dirty="0">
                <a:latin typeface="微软雅黑" panose="020B0503020204020204" pitchFamily="34" charset="-122"/>
                <a:ea typeface="微软雅黑" panose="020B0503020204020204" pitchFamily="34" charset="-122"/>
              </a:rPr>
              <a:t>需求评审解决的问题</a:t>
            </a:r>
          </a:p>
        </p:txBody>
      </p:sp>
      <p:sp>
        <p:nvSpPr>
          <p:cNvPr id="3" name="内容占位符 2"/>
          <p:cNvSpPr>
            <a:spLocks noGrp="1"/>
          </p:cNvSpPr>
          <p:nvPr>
            <p:ph idx="1"/>
          </p:nvPr>
        </p:nvSpPr>
        <p:spPr>
          <a:xfrm>
            <a:off x="755860" y="1393309"/>
            <a:ext cx="3816140" cy="2356882"/>
          </a:xfrm>
        </p:spPr>
        <p:txBody>
          <a:bodyPr>
            <a:normAutofit/>
          </a:bodyPr>
          <a:lstStyle/>
          <a:p>
            <a:pPr marL="312738" indent="-312738">
              <a:lnSpc>
                <a:spcPct val="120000"/>
              </a:lnSpc>
              <a:spcBef>
                <a:spcPct val="30000"/>
              </a:spcBef>
              <a:buClr>
                <a:srgbClr val="91AC4E"/>
              </a:buClr>
              <a:buSzPct val="80000"/>
              <a:buFont typeface="Wingdings" pitchFamily="2" charset="2"/>
              <a:buChar char="p"/>
            </a:pPr>
            <a:r>
              <a:rPr lang="zh-CN" altLang="en-US" sz="2000" dirty="0">
                <a:latin typeface="楷体"/>
                <a:ea typeface="楷体"/>
                <a:cs typeface="楷体"/>
              </a:rPr>
              <a:t>不正确的需求认识</a:t>
            </a:r>
            <a:endParaRPr lang="en-US" altLang="zh-CN" sz="2000" dirty="0">
              <a:latin typeface="楷体"/>
              <a:ea typeface="楷体"/>
              <a:cs typeface="楷体"/>
            </a:endParaRPr>
          </a:p>
          <a:p>
            <a:pPr marL="312738" indent="-312738">
              <a:lnSpc>
                <a:spcPct val="120000"/>
              </a:lnSpc>
              <a:spcBef>
                <a:spcPct val="30000"/>
              </a:spcBef>
              <a:buClr>
                <a:srgbClr val="91AC4E"/>
              </a:buClr>
              <a:buSzPct val="80000"/>
              <a:buFont typeface="Wingdings" pitchFamily="2" charset="2"/>
              <a:buChar char="p"/>
            </a:pPr>
            <a:r>
              <a:rPr lang="zh-CN" altLang="en-US" sz="2000" dirty="0">
                <a:latin typeface="楷体"/>
                <a:ea typeface="楷体"/>
                <a:cs typeface="楷体"/>
              </a:rPr>
              <a:t>丢掉的需求点</a:t>
            </a:r>
            <a:endParaRPr lang="en-US" altLang="zh-CN" sz="2000" dirty="0">
              <a:latin typeface="楷体"/>
              <a:ea typeface="楷体"/>
              <a:cs typeface="楷体"/>
            </a:endParaRPr>
          </a:p>
          <a:p>
            <a:pPr marL="312738" indent="-312738">
              <a:lnSpc>
                <a:spcPct val="120000"/>
              </a:lnSpc>
              <a:spcBef>
                <a:spcPct val="30000"/>
              </a:spcBef>
              <a:buClr>
                <a:srgbClr val="91AC4E"/>
              </a:buClr>
              <a:buSzPct val="80000"/>
              <a:buFont typeface="Wingdings" pitchFamily="2" charset="2"/>
              <a:buChar char="p"/>
            </a:pPr>
            <a:r>
              <a:rPr lang="zh-CN" altLang="en-US" sz="2000" dirty="0">
                <a:latin typeface="楷体"/>
                <a:ea typeface="楷体"/>
                <a:cs typeface="楷体"/>
              </a:rPr>
              <a:t>模糊的描述</a:t>
            </a:r>
            <a:endParaRPr lang="en-US" altLang="zh-CN" sz="2000" dirty="0">
              <a:latin typeface="楷体"/>
              <a:ea typeface="楷体"/>
              <a:cs typeface="楷体"/>
            </a:endParaRPr>
          </a:p>
          <a:p>
            <a:pPr marL="312738" indent="-312738">
              <a:lnSpc>
                <a:spcPct val="120000"/>
              </a:lnSpc>
              <a:spcBef>
                <a:spcPct val="30000"/>
              </a:spcBef>
              <a:buClr>
                <a:srgbClr val="91AC4E"/>
              </a:buClr>
              <a:buSzPct val="80000"/>
              <a:buFont typeface="Wingdings" pitchFamily="2" charset="2"/>
              <a:buChar char="p"/>
            </a:pPr>
            <a:r>
              <a:rPr lang="zh-CN" altLang="en-US" sz="2000" dirty="0">
                <a:latin typeface="楷体"/>
                <a:ea typeface="楷体"/>
                <a:cs typeface="楷体"/>
              </a:rPr>
              <a:t>多余的或没意义的需求</a:t>
            </a:r>
            <a:endParaRPr lang="en-US" altLang="zh-CN" sz="2000" dirty="0">
              <a:latin typeface="楷体"/>
              <a:ea typeface="楷体"/>
              <a:cs typeface="楷体"/>
            </a:endParaRPr>
          </a:p>
          <a:p>
            <a:pPr marL="312738" indent="-312738">
              <a:lnSpc>
                <a:spcPct val="120000"/>
              </a:lnSpc>
              <a:spcBef>
                <a:spcPct val="30000"/>
              </a:spcBef>
              <a:buClr>
                <a:srgbClr val="91AC4E"/>
              </a:buClr>
              <a:buSzPct val="80000"/>
              <a:buFont typeface="Wingdings" pitchFamily="2" charset="2"/>
              <a:buChar char="p"/>
            </a:pPr>
            <a:r>
              <a:rPr lang="zh-CN" altLang="en-US" sz="2000" dirty="0">
                <a:latin typeface="楷体"/>
                <a:ea typeface="楷体"/>
                <a:cs typeface="楷体"/>
              </a:rPr>
              <a:t>不一致的理解</a:t>
            </a:r>
          </a:p>
        </p:txBody>
      </p:sp>
      <p:pic>
        <p:nvPicPr>
          <p:cNvPr id="2050" name="Picture 2" descr="查看源图像">
            <a:extLst>
              <a:ext uri="{FF2B5EF4-FFF2-40B4-BE49-F238E27FC236}">
                <a16:creationId xmlns:a16="http://schemas.microsoft.com/office/drawing/2014/main" id="{53DAAA33-3CCE-E275-B887-D77478D114E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67530" y="1278168"/>
            <a:ext cx="4532630" cy="25871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4625443"/>
      </p:ext>
    </p:extLst>
  </p:cSld>
  <p:clrMapOvr>
    <a:masterClrMapping/>
  </p:clrMapOvr>
  <p:transition spd="slow">
    <p:wipe dir="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9826" name="Rectangle 2"/>
          <p:cNvSpPr>
            <a:spLocks noGrp="1" noChangeArrowheads="1"/>
          </p:cNvSpPr>
          <p:nvPr>
            <p:ph type="title"/>
          </p:nvPr>
        </p:nvSpPr>
        <p:spPr>
          <a:xfrm>
            <a:off x="498758" y="257618"/>
            <a:ext cx="5616661" cy="421482"/>
          </a:xfrm>
        </p:spPr>
        <p:txBody>
          <a:bodyPr>
            <a:noAutofit/>
          </a:bodyPr>
          <a:lstStyle/>
          <a:p>
            <a:pPr>
              <a:defRPr/>
            </a:pPr>
            <a:r>
              <a:rPr lang="zh-CN" altLang="en-US" dirty="0">
                <a:latin typeface="微软雅黑" panose="020B0503020204020204" pitchFamily="34" charset="-122"/>
                <a:ea typeface="微软雅黑" panose="020B0503020204020204" pitchFamily="34" charset="-122"/>
              </a:rPr>
              <a:t>需求评审的标准</a:t>
            </a:r>
          </a:p>
        </p:txBody>
      </p:sp>
      <p:sp>
        <p:nvSpPr>
          <p:cNvPr id="1869827" name="Rectangle 3"/>
          <p:cNvSpPr>
            <a:spLocks noGrp="1" noChangeArrowheads="1"/>
          </p:cNvSpPr>
          <p:nvPr>
            <p:ph idx="1"/>
          </p:nvPr>
        </p:nvSpPr>
        <p:spPr>
          <a:xfrm>
            <a:off x="944407" y="1140116"/>
            <a:ext cx="1879409" cy="3240360"/>
          </a:xfrm>
        </p:spPr>
        <p:txBody>
          <a:bodyPr/>
          <a:lstStyle/>
          <a:p>
            <a:pPr marL="355600" indent="-355600">
              <a:lnSpc>
                <a:spcPct val="120000"/>
              </a:lnSpc>
              <a:spcBef>
                <a:spcPct val="30000"/>
              </a:spcBef>
              <a:buClr>
                <a:srgbClr val="91AC4E"/>
              </a:buClr>
              <a:buSzPct val="80000"/>
              <a:buFont typeface="Wingdings" pitchFamily="2" charset="2"/>
              <a:buChar char="p"/>
            </a:pPr>
            <a:r>
              <a:rPr lang="zh-CN" altLang="en-US" sz="2160" dirty="0">
                <a:latin typeface="楷体"/>
                <a:ea typeface="楷体"/>
                <a:cs typeface="楷体"/>
              </a:rPr>
              <a:t>正确性</a:t>
            </a:r>
          </a:p>
          <a:p>
            <a:pPr marL="355600" indent="-355600">
              <a:lnSpc>
                <a:spcPct val="120000"/>
              </a:lnSpc>
              <a:spcBef>
                <a:spcPct val="30000"/>
              </a:spcBef>
              <a:buClr>
                <a:srgbClr val="91AC4E"/>
              </a:buClr>
              <a:buSzPct val="80000"/>
              <a:buFont typeface="Wingdings" pitchFamily="2" charset="2"/>
              <a:buChar char="p"/>
            </a:pPr>
            <a:r>
              <a:rPr lang="zh-CN" altLang="en-US" sz="2160" dirty="0">
                <a:latin typeface="楷体"/>
                <a:ea typeface="楷体"/>
                <a:cs typeface="楷体"/>
              </a:rPr>
              <a:t>完备性</a:t>
            </a:r>
          </a:p>
          <a:p>
            <a:pPr marL="355600" indent="-355600">
              <a:lnSpc>
                <a:spcPct val="120000"/>
              </a:lnSpc>
              <a:spcBef>
                <a:spcPct val="30000"/>
              </a:spcBef>
              <a:buClr>
                <a:srgbClr val="91AC4E"/>
              </a:buClr>
              <a:buSzPct val="80000"/>
              <a:buFont typeface="Wingdings" pitchFamily="2" charset="2"/>
              <a:buChar char="p"/>
            </a:pPr>
            <a:r>
              <a:rPr lang="zh-CN" altLang="en-US" sz="2160" dirty="0">
                <a:latin typeface="楷体"/>
                <a:ea typeface="楷体"/>
                <a:cs typeface="楷体"/>
              </a:rPr>
              <a:t>易理解性</a:t>
            </a:r>
          </a:p>
          <a:p>
            <a:pPr marL="355600" indent="-355600">
              <a:lnSpc>
                <a:spcPct val="120000"/>
              </a:lnSpc>
              <a:spcBef>
                <a:spcPct val="30000"/>
              </a:spcBef>
              <a:buClr>
                <a:srgbClr val="91AC4E"/>
              </a:buClr>
              <a:buSzPct val="80000"/>
              <a:buFont typeface="Wingdings" pitchFamily="2" charset="2"/>
              <a:buChar char="p"/>
            </a:pPr>
            <a:r>
              <a:rPr lang="zh-CN" altLang="en-US" sz="2160" dirty="0">
                <a:latin typeface="楷体"/>
                <a:ea typeface="楷体"/>
                <a:cs typeface="楷体"/>
              </a:rPr>
              <a:t>一致性</a:t>
            </a:r>
          </a:p>
          <a:p>
            <a:pPr marL="355600" indent="-355600">
              <a:lnSpc>
                <a:spcPct val="120000"/>
              </a:lnSpc>
              <a:spcBef>
                <a:spcPct val="30000"/>
              </a:spcBef>
              <a:buClr>
                <a:srgbClr val="91AC4E"/>
              </a:buClr>
              <a:buSzPct val="80000"/>
              <a:buFont typeface="Wingdings" pitchFamily="2" charset="2"/>
              <a:buChar char="p"/>
            </a:pPr>
            <a:r>
              <a:rPr lang="zh-CN" altLang="en-US" sz="2160" dirty="0">
                <a:latin typeface="楷体"/>
                <a:ea typeface="楷体"/>
                <a:cs typeface="楷体"/>
              </a:rPr>
              <a:t>易测试性</a:t>
            </a:r>
          </a:p>
          <a:p>
            <a:pPr marL="355600" indent="-355600">
              <a:lnSpc>
                <a:spcPct val="120000"/>
              </a:lnSpc>
              <a:spcBef>
                <a:spcPct val="30000"/>
              </a:spcBef>
              <a:buClr>
                <a:srgbClr val="91AC4E"/>
              </a:buClr>
              <a:buSzPct val="80000"/>
              <a:buFont typeface="Wingdings" pitchFamily="2" charset="2"/>
              <a:buChar char="p"/>
            </a:pPr>
            <a:r>
              <a:rPr lang="zh-CN" altLang="en-US" sz="2160" dirty="0">
                <a:latin typeface="楷体"/>
                <a:ea typeface="楷体"/>
                <a:cs typeface="楷体"/>
              </a:rPr>
              <a:t>易追溯性</a:t>
            </a:r>
          </a:p>
        </p:txBody>
      </p:sp>
      <p:pic>
        <p:nvPicPr>
          <p:cNvPr id="3074" name="Picture 2" descr="查看源图像">
            <a:extLst>
              <a:ext uri="{FF2B5EF4-FFF2-40B4-BE49-F238E27FC236}">
                <a16:creationId xmlns:a16="http://schemas.microsoft.com/office/drawing/2014/main" id="{5C68ACA5-2D22-3A2F-1341-D9EFF0F322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78998" y="1140116"/>
            <a:ext cx="5872842" cy="29364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2877625"/>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869827">
                                            <p:txEl>
                                              <p:pRg st="1" end="1"/>
                                            </p:txEl>
                                          </p:spTgt>
                                        </p:tgtEl>
                                        <p:attrNameLst>
                                          <p:attrName>style.visibility</p:attrName>
                                        </p:attrNameLst>
                                      </p:cBhvr>
                                      <p:to>
                                        <p:strVal val="visible"/>
                                      </p:to>
                                    </p:set>
                                    <p:anim calcmode="lin" valueType="num">
                                      <p:cBhvr additive="base">
                                        <p:cTn id="7" dur="500" fill="hold"/>
                                        <p:tgtEl>
                                          <p:spTgt spid="1869827">
                                            <p:txEl>
                                              <p:pRg st="1" end="1"/>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869827">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1869827">
                                            <p:txEl>
                                              <p:pRg st="2" end="2"/>
                                            </p:txEl>
                                          </p:spTgt>
                                        </p:tgtEl>
                                        <p:attrNameLst>
                                          <p:attrName>style.visibility</p:attrName>
                                        </p:attrNameLst>
                                      </p:cBhvr>
                                      <p:to>
                                        <p:strVal val="visible"/>
                                      </p:to>
                                    </p:set>
                                    <p:anim calcmode="lin" valueType="num">
                                      <p:cBhvr additive="base">
                                        <p:cTn id="13" dur="500" fill="hold"/>
                                        <p:tgtEl>
                                          <p:spTgt spid="1869827">
                                            <p:txEl>
                                              <p:pRg st="2" end="2"/>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869827">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1869827">
                                            <p:txEl>
                                              <p:pRg st="3" end="3"/>
                                            </p:txEl>
                                          </p:spTgt>
                                        </p:tgtEl>
                                        <p:attrNameLst>
                                          <p:attrName>style.visibility</p:attrName>
                                        </p:attrNameLst>
                                      </p:cBhvr>
                                      <p:to>
                                        <p:strVal val="visible"/>
                                      </p:to>
                                    </p:set>
                                    <p:anim calcmode="lin" valueType="num">
                                      <p:cBhvr additive="base">
                                        <p:cTn id="19" dur="500" fill="hold"/>
                                        <p:tgtEl>
                                          <p:spTgt spid="1869827">
                                            <p:txEl>
                                              <p:pRg st="3" end="3"/>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1869827">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1869827">
                                            <p:txEl>
                                              <p:pRg st="4" end="4"/>
                                            </p:txEl>
                                          </p:spTgt>
                                        </p:tgtEl>
                                        <p:attrNameLst>
                                          <p:attrName>style.visibility</p:attrName>
                                        </p:attrNameLst>
                                      </p:cBhvr>
                                      <p:to>
                                        <p:strVal val="visible"/>
                                      </p:to>
                                    </p:set>
                                    <p:anim calcmode="lin" valueType="num">
                                      <p:cBhvr additive="base">
                                        <p:cTn id="25" dur="500" fill="hold"/>
                                        <p:tgtEl>
                                          <p:spTgt spid="1869827">
                                            <p:txEl>
                                              <p:pRg st="4" end="4"/>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1869827">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1869827">
                                            <p:txEl>
                                              <p:pRg st="5" end="5"/>
                                            </p:txEl>
                                          </p:spTgt>
                                        </p:tgtEl>
                                        <p:attrNameLst>
                                          <p:attrName>style.visibility</p:attrName>
                                        </p:attrNameLst>
                                      </p:cBhvr>
                                      <p:to>
                                        <p:strVal val="visible"/>
                                      </p:to>
                                    </p:set>
                                    <p:anim calcmode="lin" valueType="num">
                                      <p:cBhvr additive="base">
                                        <p:cTn id="31" dur="500" fill="hold"/>
                                        <p:tgtEl>
                                          <p:spTgt spid="1869827">
                                            <p:txEl>
                                              <p:pRg st="5" end="5"/>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1869827">
                                            <p:txEl>
                                              <p:pRg st="5" end="5"/>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1874" name="Rectangle 2"/>
          <p:cNvSpPr>
            <a:spLocks noGrp="1" noChangeArrowheads="1"/>
          </p:cNvSpPr>
          <p:nvPr>
            <p:ph type="title"/>
          </p:nvPr>
        </p:nvSpPr>
        <p:spPr>
          <a:xfrm>
            <a:off x="605811" y="259955"/>
            <a:ext cx="5515577" cy="387065"/>
          </a:xfrm>
        </p:spPr>
        <p:txBody>
          <a:bodyPr>
            <a:noAutofit/>
          </a:bodyPr>
          <a:lstStyle/>
          <a:p>
            <a:pPr>
              <a:defRPr/>
            </a:pPr>
            <a:r>
              <a:rPr lang="en-US" altLang="de-DE" dirty="0">
                <a:latin typeface="微软雅黑" panose="020B0503020204020204" pitchFamily="34" charset="-122"/>
                <a:ea typeface="微软雅黑" panose="020B0503020204020204" pitchFamily="34" charset="-122"/>
              </a:rPr>
              <a:t>如何做好</a:t>
            </a:r>
            <a:r>
              <a:rPr lang="zh-CN" altLang="de-DE" dirty="0">
                <a:latin typeface="微软雅黑" panose="020B0503020204020204" pitchFamily="34" charset="-122"/>
                <a:ea typeface="微软雅黑" panose="020B0503020204020204" pitchFamily="34" charset="-122"/>
              </a:rPr>
              <a:t>需求评审</a:t>
            </a:r>
            <a:r>
              <a:rPr lang="zh-CN" altLang="en-US" dirty="0">
                <a:latin typeface="微软雅黑" panose="020B0503020204020204" pitchFamily="34" charset="-122"/>
                <a:ea typeface="微软雅黑" panose="020B0503020204020204" pitchFamily="34" charset="-122"/>
              </a:rPr>
              <a:t>？</a:t>
            </a:r>
          </a:p>
        </p:txBody>
      </p:sp>
      <p:sp>
        <p:nvSpPr>
          <p:cNvPr id="1871875" name="Rectangle 3"/>
          <p:cNvSpPr>
            <a:spLocks noChangeArrowheads="1"/>
          </p:cNvSpPr>
          <p:nvPr/>
        </p:nvSpPr>
        <p:spPr bwMode="auto">
          <a:xfrm>
            <a:off x="1659911" y="1300128"/>
            <a:ext cx="5132775" cy="3583417"/>
          </a:xfrm>
          <a:prstGeom prst="rect">
            <a:avLst/>
          </a:prstGeom>
          <a:noFill/>
          <a:ln w="9525">
            <a:noFill/>
            <a:miter lim="800000"/>
            <a:headEnd/>
            <a:tailEnd/>
          </a:ln>
          <a:effectLst/>
        </p:spPr>
        <p:txBody>
          <a:bodyPr wrap="square" lIns="0" tIns="0" rIns="0" bIns="0">
            <a:spAutoFit/>
          </a:bodyPr>
          <a:lstStyle/>
          <a:p>
            <a:pPr marL="268288" indent="-268288">
              <a:lnSpc>
                <a:spcPct val="120000"/>
              </a:lnSpc>
              <a:spcBef>
                <a:spcPct val="30000"/>
              </a:spcBef>
              <a:buClr>
                <a:srgbClr val="91AC4E"/>
              </a:buClr>
              <a:buSzPct val="80000"/>
              <a:buFont typeface="Wingdings" pitchFamily="2" charset="2"/>
              <a:buChar char="p"/>
            </a:pPr>
            <a:r>
              <a:rPr lang="zh-CN" altLang="en-US" sz="2000" dirty="0">
                <a:latin typeface="Yuanti SC" charset="-122"/>
                <a:ea typeface="Yuanti SC" charset="-122"/>
                <a:cs typeface="Yuanti SC" charset="-122"/>
              </a:rPr>
              <a:t>有明确的评审标准（如需求质量</a:t>
            </a:r>
            <a:r>
              <a:rPr lang="en-US" altLang="zh-CN" sz="2000" dirty="0">
                <a:latin typeface="Yuanti SC" charset="-122"/>
                <a:ea typeface="Yuanti SC" charset="-122"/>
                <a:cs typeface="Yuanti SC" charset="-122"/>
              </a:rPr>
              <a:t>checklist</a:t>
            </a:r>
            <a:r>
              <a:rPr lang="zh-CN" altLang="en-US" sz="2000" dirty="0">
                <a:latin typeface="Yuanti SC" charset="-122"/>
                <a:ea typeface="Yuanti SC" charset="-122"/>
                <a:cs typeface="Yuanti SC" charset="-122"/>
              </a:rPr>
              <a:t>）</a:t>
            </a:r>
            <a:endParaRPr lang="en-US" altLang="zh-CN" sz="2000" dirty="0">
              <a:latin typeface="Yuanti SC" charset="-122"/>
              <a:ea typeface="Yuanti SC" charset="-122"/>
              <a:cs typeface="Yuanti SC" charset="-122"/>
            </a:endParaRPr>
          </a:p>
          <a:p>
            <a:pPr marL="268288" indent="-268288">
              <a:lnSpc>
                <a:spcPct val="120000"/>
              </a:lnSpc>
              <a:spcBef>
                <a:spcPct val="30000"/>
              </a:spcBef>
              <a:buClr>
                <a:srgbClr val="91AC4E"/>
              </a:buClr>
              <a:buSzPct val="80000"/>
              <a:buFont typeface="Wingdings" pitchFamily="2" charset="2"/>
              <a:buChar char="p"/>
            </a:pPr>
            <a:r>
              <a:rPr lang="zh-CN" altLang="en-US" sz="2000" dirty="0">
                <a:latin typeface="Yuanti SC" charset="-122"/>
                <a:ea typeface="Yuanti SC" charset="-122"/>
                <a:cs typeface="Yuanti SC" charset="-122"/>
              </a:rPr>
              <a:t>熟悉评审内容，为评审做好准备</a:t>
            </a:r>
            <a:endParaRPr lang="en-US" altLang="zh-CN" sz="2000" dirty="0">
              <a:latin typeface="Yuanti SC" charset="-122"/>
              <a:ea typeface="Yuanti SC" charset="-122"/>
              <a:cs typeface="Yuanti SC" charset="-122"/>
            </a:endParaRPr>
          </a:p>
          <a:p>
            <a:pPr marL="268288" indent="-268288">
              <a:lnSpc>
                <a:spcPct val="120000"/>
              </a:lnSpc>
              <a:spcBef>
                <a:spcPct val="30000"/>
              </a:spcBef>
              <a:buClr>
                <a:srgbClr val="91AC4E"/>
              </a:buClr>
              <a:buSzPct val="80000"/>
              <a:buFont typeface="Wingdings" pitchFamily="2" charset="2"/>
              <a:buChar char="p"/>
            </a:pPr>
            <a:r>
              <a:rPr lang="zh-CN" altLang="en-US" sz="2000" dirty="0">
                <a:latin typeface="Yuanti SC" charset="-122"/>
                <a:ea typeface="Yuanti SC" charset="-122"/>
                <a:cs typeface="Yuanti SC" charset="-122"/>
              </a:rPr>
              <a:t>该参加的人都需要参加</a:t>
            </a:r>
          </a:p>
          <a:p>
            <a:pPr marL="268288" indent="-268288">
              <a:lnSpc>
                <a:spcPct val="120000"/>
              </a:lnSpc>
              <a:spcBef>
                <a:spcPct val="30000"/>
              </a:spcBef>
              <a:buClr>
                <a:srgbClr val="91AC4E"/>
              </a:buClr>
              <a:buSzPct val="80000"/>
              <a:buFont typeface="Wingdings" pitchFamily="2" charset="2"/>
              <a:buChar char="p"/>
            </a:pPr>
            <a:r>
              <a:rPr lang="zh-CN" altLang="en-US" sz="2000" dirty="0">
                <a:latin typeface="Yuanti SC" charset="-122"/>
                <a:ea typeface="Yuanti SC" charset="-122"/>
                <a:cs typeface="Yuanti SC" charset="-122"/>
              </a:rPr>
              <a:t>针对问题阐述观点，而非针对个人</a:t>
            </a:r>
          </a:p>
          <a:p>
            <a:pPr marL="268288" indent="-268288">
              <a:lnSpc>
                <a:spcPct val="120000"/>
              </a:lnSpc>
              <a:spcBef>
                <a:spcPct val="30000"/>
              </a:spcBef>
              <a:buClr>
                <a:srgbClr val="91AC4E"/>
              </a:buClr>
              <a:buSzPct val="80000"/>
              <a:buFont typeface="Wingdings" pitchFamily="2" charset="2"/>
              <a:buChar char="p"/>
            </a:pPr>
            <a:r>
              <a:rPr lang="zh-CN" altLang="en-US" sz="2000" dirty="0">
                <a:latin typeface="Yuanti SC" charset="-122"/>
                <a:ea typeface="Yuanti SC" charset="-122"/>
                <a:cs typeface="Yuanti SC" charset="-122"/>
              </a:rPr>
              <a:t>从客户角度想问题，多问几个为什么</a:t>
            </a:r>
            <a:endParaRPr lang="zh-CN" altLang="zh-CN" sz="2000" dirty="0">
              <a:latin typeface="Yuanti SC" charset="-122"/>
              <a:ea typeface="Yuanti SC" charset="-122"/>
              <a:cs typeface="Yuanti SC" charset="-122"/>
            </a:endParaRPr>
          </a:p>
          <a:p>
            <a:pPr marL="268288" indent="-268288">
              <a:lnSpc>
                <a:spcPct val="120000"/>
              </a:lnSpc>
              <a:spcBef>
                <a:spcPct val="30000"/>
              </a:spcBef>
              <a:buClr>
                <a:srgbClr val="91AC4E"/>
              </a:buClr>
              <a:buSzPct val="80000"/>
              <a:buFont typeface="Wingdings" pitchFamily="2" charset="2"/>
              <a:buChar char="p"/>
            </a:pPr>
            <a:r>
              <a:rPr lang="zh-CN" altLang="en-US" sz="2000" dirty="0">
                <a:latin typeface="Yuanti SC" charset="-122"/>
                <a:ea typeface="Yuanti SC" charset="-122"/>
                <a:cs typeface="Yuanti SC" charset="-122"/>
              </a:rPr>
              <a:t>在会前或会后提出自己建设性的意见</a:t>
            </a:r>
            <a:endParaRPr lang="en-US" altLang="zh-CN" sz="2000" dirty="0">
              <a:latin typeface="Yuanti SC" charset="-122"/>
              <a:ea typeface="Yuanti SC" charset="-122"/>
              <a:cs typeface="Yuanti SC" charset="-122"/>
            </a:endParaRPr>
          </a:p>
          <a:p>
            <a:pPr marL="268288" indent="-268288">
              <a:lnSpc>
                <a:spcPct val="120000"/>
              </a:lnSpc>
              <a:spcBef>
                <a:spcPct val="30000"/>
              </a:spcBef>
              <a:buClr>
                <a:srgbClr val="91AC4E"/>
              </a:buClr>
              <a:buSzPct val="80000"/>
              <a:buFont typeface="Wingdings" pitchFamily="2" charset="2"/>
              <a:buChar char="p"/>
            </a:pPr>
            <a:r>
              <a:rPr lang="zh-CN" altLang="en-US" sz="2000" dirty="0">
                <a:latin typeface="Yuanti SC" charset="-122"/>
                <a:ea typeface="Yuanti SC" charset="-122"/>
                <a:cs typeface="Yuanti SC" charset="-122"/>
              </a:rPr>
              <a:t>对发现的问题跟踪到底</a:t>
            </a:r>
          </a:p>
          <a:p>
            <a:pPr marL="268288" indent="-268288">
              <a:lnSpc>
                <a:spcPct val="120000"/>
              </a:lnSpc>
              <a:spcBef>
                <a:spcPct val="30000"/>
              </a:spcBef>
              <a:buClr>
                <a:srgbClr val="91AC4E"/>
              </a:buClr>
              <a:buSzPct val="80000"/>
              <a:buFont typeface="Wingdings" pitchFamily="2" charset="2"/>
              <a:buChar char="p"/>
            </a:pPr>
            <a:r>
              <a:rPr lang="zh-CN" altLang="en-US" sz="2000" dirty="0">
                <a:latin typeface="Yuanti SC" charset="-122"/>
                <a:ea typeface="Yuanti SC" charset="-122"/>
                <a:cs typeface="Yuanti SC" charset="-122"/>
              </a:rPr>
              <a:t>针对需求文档等报告问题</a:t>
            </a:r>
          </a:p>
        </p:txBody>
      </p:sp>
      <p:sp>
        <p:nvSpPr>
          <p:cNvPr id="1871876" name="Rectangle 4"/>
          <p:cNvSpPr>
            <a:spLocks noChangeArrowheads="1"/>
          </p:cNvSpPr>
          <p:nvPr/>
        </p:nvSpPr>
        <p:spPr bwMode="auto">
          <a:xfrm>
            <a:off x="718135" y="823335"/>
            <a:ext cx="5221111" cy="276999"/>
          </a:xfrm>
          <a:prstGeom prst="rect">
            <a:avLst/>
          </a:prstGeom>
          <a:noFill/>
          <a:ln w="9525">
            <a:noFill/>
            <a:miter lim="800000"/>
            <a:headEnd/>
            <a:tailEnd/>
          </a:ln>
          <a:effectLst/>
        </p:spPr>
        <p:txBody>
          <a:bodyPr wrap="square" lIns="0" tIns="0" rIns="0" bIns="0">
            <a:spAutoFit/>
          </a:bodyPr>
          <a:lstStyle/>
          <a:p>
            <a:pPr>
              <a:spcBef>
                <a:spcPct val="0"/>
              </a:spcBef>
            </a:pPr>
            <a:r>
              <a:rPr lang="zh-CN" altLang="en-US" dirty="0">
                <a:solidFill>
                  <a:schemeClr val="tx1">
                    <a:lumMod val="65000"/>
                    <a:lumOff val="35000"/>
                  </a:schemeClr>
                </a:solidFill>
                <a:latin typeface="Yuanti SC" charset="-122"/>
                <a:ea typeface="Yuanti SC" charset="-122"/>
                <a:cs typeface="Yuanti SC" charset="-122"/>
              </a:rPr>
              <a:t>检查需求定义是否合理、清楚，是否具有可测试性</a:t>
            </a:r>
            <a:endParaRPr lang="en-US" altLang="zh-CN" dirty="0">
              <a:solidFill>
                <a:schemeClr val="tx1">
                  <a:lumMod val="65000"/>
                  <a:lumOff val="35000"/>
                </a:schemeClr>
              </a:solidFill>
              <a:latin typeface="Yuanti SC" charset="-122"/>
              <a:ea typeface="Yuanti SC" charset="-122"/>
              <a:cs typeface="Yuanti SC" charset="-122"/>
            </a:endParaRPr>
          </a:p>
        </p:txBody>
      </p:sp>
    </p:spTree>
    <p:extLst>
      <p:ext uri="{BB962C8B-B14F-4D97-AF65-F5344CB8AC3E}">
        <p14:creationId xmlns:p14="http://schemas.microsoft.com/office/powerpoint/2010/main" val="896932115"/>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1871875">
                                            <p:txEl>
                                              <p:pRg st="1" end="1"/>
                                            </p:txEl>
                                          </p:spTgt>
                                        </p:tgtEl>
                                        <p:attrNameLst>
                                          <p:attrName>style.visibility</p:attrName>
                                        </p:attrNameLst>
                                      </p:cBhvr>
                                      <p:to>
                                        <p:strVal val="visible"/>
                                      </p:to>
                                    </p:set>
                                    <p:anim calcmode="lin" valueType="num">
                                      <p:cBhvr additive="base">
                                        <p:cTn id="7" dur="500"/>
                                        <p:tgtEl>
                                          <p:spTgt spid="1871875">
                                            <p:txEl>
                                              <p:pRg st="1" end="1"/>
                                            </p:txEl>
                                          </p:spTgt>
                                        </p:tgtEl>
                                        <p:attrNameLst>
                                          <p:attrName>ppt_y</p:attrName>
                                        </p:attrNameLst>
                                      </p:cBhvr>
                                      <p:tavLst>
                                        <p:tav tm="0">
                                          <p:val>
                                            <p:strVal val="#ppt_y+#ppt_h*1.125000"/>
                                          </p:val>
                                        </p:tav>
                                        <p:tav tm="100000">
                                          <p:val>
                                            <p:strVal val="#ppt_y"/>
                                          </p:val>
                                        </p:tav>
                                      </p:tavLst>
                                    </p:anim>
                                    <p:animEffect transition="in" filter="wipe(up)">
                                      <p:cBhvr>
                                        <p:cTn id="8" dur="500"/>
                                        <p:tgtEl>
                                          <p:spTgt spid="1871875">
                                            <p:txEl>
                                              <p:pRg st="1" end="1"/>
                                            </p:txEl>
                                          </p:spTgt>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nodeType="clickEffect">
                                  <p:stCondLst>
                                    <p:cond delay="0"/>
                                  </p:stCondLst>
                                  <p:childTnLst>
                                    <p:set>
                                      <p:cBhvr>
                                        <p:cTn id="12" dur="1" fill="hold">
                                          <p:stCondLst>
                                            <p:cond delay="0"/>
                                          </p:stCondLst>
                                        </p:cTn>
                                        <p:tgtEl>
                                          <p:spTgt spid="1871875">
                                            <p:txEl>
                                              <p:pRg st="2" end="2"/>
                                            </p:txEl>
                                          </p:spTgt>
                                        </p:tgtEl>
                                        <p:attrNameLst>
                                          <p:attrName>style.visibility</p:attrName>
                                        </p:attrNameLst>
                                      </p:cBhvr>
                                      <p:to>
                                        <p:strVal val="visible"/>
                                      </p:to>
                                    </p:set>
                                    <p:anim calcmode="lin" valueType="num">
                                      <p:cBhvr additive="base">
                                        <p:cTn id="13" dur="500"/>
                                        <p:tgtEl>
                                          <p:spTgt spid="1871875">
                                            <p:txEl>
                                              <p:pRg st="2" end="2"/>
                                            </p:txEl>
                                          </p:spTgt>
                                        </p:tgtEl>
                                        <p:attrNameLst>
                                          <p:attrName>ppt_y</p:attrName>
                                        </p:attrNameLst>
                                      </p:cBhvr>
                                      <p:tavLst>
                                        <p:tav tm="0">
                                          <p:val>
                                            <p:strVal val="#ppt_y+#ppt_h*1.125000"/>
                                          </p:val>
                                        </p:tav>
                                        <p:tav tm="100000">
                                          <p:val>
                                            <p:strVal val="#ppt_y"/>
                                          </p:val>
                                        </p:tav>
                                      </p:tavLst>
                                    </p:anim>
                                    <p:animEffect transition="in" filter="wipe(up)">
                                      <p:cBhvr>
                                        <p:cTn id="14" dur="500"/>
                                        <p:tgtEl>
                                          <p:spTgt spid="1871875">
                                            <p:txEl>
                                              <p:pRg st="2" end="2"/>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nodeType="clickEffect">
                                  <p:stCondLst>
                                    <p:cond delay="0"/>
                                  </p:stCondLst>
                                  <p:childTnLst>
                                    <p:set>
                                      <p:cBhvr>
                                        <p:cTn id="18" dur="1" fill="hold">
                                          <p:stCondLst>
                                            <p:cond delay="0"/>
                                          </p:stCondLst>
                                        </p:cTn>
                                        <p:tgtEl>
                                          <p:spTgt spid="1871875">
                                            <p:txEl>
                                              <p:pRg st="3" end="3"/>
                                            </p:txEl>
                                          </p:spTgt>
                                        </p:tgtEl>
                                        <p:attrNameLst>
                                          <p:attrName>style.visibility</p:attrName>
                                        </p:attrNameLst>
                                      </p:cBhvr>
                                      <p:to>
                                        <p:strVal val="visible"/>
                                      </p:to>
                                    </p:set>
                                    <p:anim calcmode="lin" valueType="num">
                                      <p:cBhvr additive="base">
                                        <p:cTn id="19" dur="500"/>
                                        <p:tgtEl>
                                          <p:spTgt spid="1871875">
                                            <p:txEl>
                                              <p:pRg st="3" end="3"/>
                                            </p:txEl>
                                          </p:spTgt>
                                        </p:tgtEl>
                                        <p:attrNameLst>
                                          <p:attrName>ppt_y</p:attrName>
                                        </p:attrNameLst>
                                      </p:cBhvr>
                                      <p:tavLst>
                                        <p:tav tm="0">
                                          <p:val>
                                            <p:strVal val="#ppt_y+#ppt_h*1.125000"/>
                                          </p:val>
                                        </p:tav>
                                        <p:tav tm="100000">
                                          <p:val>
                                            <p:strVal val="#ppt_y"/>
                                          </p:val>
                                        </p:tav>
                                      </p:tavLst>
                                    </p:anim>
                                    <p:animEffect transition="in" filter="wipe(up)">
                                      <p:cBhvr>
                                        <p:cTn id="20" dur="500"/>
                                        <p:tgtEl>
                                          <p:spTgt spid="1871875">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2" presetClass="entr" presetSubtype="4" fill="hold" nodeType="clickEffect">
                                  <p:stCondLst>
                                    <p:cond delay="0"/>
                                  </p:stCondLst>
                                  <p:childTnLst>
                                    <p:set>
                                      <p:cBhvr>
                                        <p:cTn id="24" dur="1" fill="hold">
                                          <p:stCondLst>
                                            <p:cond delay="0"/>
                                          </p:stCondLst>
                                        </p:cTn>
                                        <p:tgtEl>
                                          <p:spTgt spid="1871875">
                                            <p:txEl>
                                              <p:pRg st="4" end="4"/>
                                            </p:txEl>
                                          </p:spTgt>
                                        </p:tgtEl>
                                        <p:attrNameLst>
                                          <p:attrName>style.visibility</p:attrName>
                                        </p:attrNameLst>
                                      </p:cBhvr>
                                      <p:to>
                                        <p:strVal val="visible"/>
                                      </p:to>
                                    </p:set>
                                    <p:anim calcmode="lin" valueType="num">
                                      <p:cBhvr additive="base">
                                        <p:cTn id="25" dur="500"/>
                                        <p:tgtEl>
                                          <p:spTgt spid="1871875">
                                            <p:txEl>
                                              <p:pRg st="4" end="4"/>
                                            </p:txEl>
                                          </p:spTgt>
                                        </p:tgtEl>
                                        <p:attrNameLst>
                                          <p:attrName>ppt_y</p:attrName>
                                        </p:attrNameLst>
                                      </p:cBhvr>
                                      <p:tavLst>
                                        <p:tav tm="0">
                                          <p:val>
                                            <p:strVal val="#ppt_y+#ppt_h*1.125000"/>
                                          </p:val>
                                        </p:tav>
                                        <p:tav tm="100000">
                                          <p:val>
                                            <p:strVal val="#ppt_y"/>
                                          </p:val>
                                        </p:tav>
                                      </p:tavLst>
                                    </p:anim>
                                    <p:animEffect transition="in" filter="wipe(up)">
                                      <p:cBhvr>
                                        <p:cTn id="26" dur="500"/>
                                        <p:tgtEl>
                                          <p:spTgt spid="1871875">
                                            <p:txEl>
                                              <p:pRg st="4" end="4"/>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2" presetClass="entr" presetSubtype="4" fill="hold" nodeType="clickEffect">
                                  <p:stCondLst>
                                    <p:cond delay="0"/>
                                  </p:stCondLst>
                                  <p:childTnLst>
                                    <p:set>
                                      <p:cBhvr>
                                        <p:cTn id="30" dur="1" fill="hold">
                                          <p:stCondLst>
                                            <p:cond delay="0"/>
                                          </p:stCondLst>
                                        </p:cTn>
                                        <p:tgtEl>
                                          <p:spTgt spid="1871875">
                                            <p:txEl>
                                              <p:pRg st="5" end="5"/>
                                            </p:txEl>
                                          </p:spTgt>
                                        </p:tgtEl>
                                        <p:attrNameLst>
                                          <p:attrName>style.visibility</p:attrName>
                                        </p:attrNameLst>
                                      </p:cBhvr>
                                      <p:to>
                                        <p:strVal val="visible"/>
                                      </p:to>
                                    </p:set>
                                    <p:anim calcmode="lin" valueType="num">
                                      <p:cBhvr additive="base">
                                        <p:cTn id="31" dur="500"/>
                                        <p:tgtEl>
                                          <p:spTgt spid="1871875">
                                            <p:txEl>
                                              <p:pRg st="5" end="5"/>
                                            </p:txEl>
                                          </p:spTgt>
                                        </p:tgtEl>
                                        <p:attrNameLst>
                                          <p:attrName>ppt_y</p:attrName>
                                        </p:attrNameLst>
                                      </p:cBhvr>
                                      <p:tavLst>
                                        <p:tav tm="0">
                                          <p:val>
                                            <p:strVal val="#ppt_y+#ppt_h*1.125000"/>
                                          </p:val>
                                        </p:tav>
                                        <p:tav tm="100000">
                                          <p:val>
                                            <p:strVal val="#ppt_y"/>
                                          </p:val>
                                        </p:tav>
                                      </p:tavLst>
                                    </p:anim>
                                    <p:animEffect transition="in" filter="wipe(up)">
                                      <p:cBhvr>
                                        <p:cTn id="32" dur="500"/>
                                        <p:tgtEl>
                                          <p:spTgt spid="187187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2" presetClass="entr" presetSubtype="4" fill="hold" nodeType="clickEffect">
                                  <p:stCondLst>
                                    <p:cond delay="0"/>
                                  </p:stCondLst>
                                  <p:childTnLst>
                                    <p:set>
                                      <p:cBhvr>
                                        <p:cTn id="36" dur="1" fill="hold">
                                          <p:stCondLst>
                                            <p:cond delay="0"/>
                                          </p:stCondLst>
                                        </p:cTn>
                                        <p:tgtEl>
                                          <p:spTgt spid="1871875">
                                            <p:txEl>
                                              <p:pRg st="6" end="6"/>
                                            </p:txEl>
                                          </p:spTgt>
                                        </p:tgtEl>
                                        <p:attrNameLst>
                                          <p:attrName>style.visibility</p:attrName>
                                        </p:attrNameLst>
                                      </p:cBhvr>
                                      <p:to>
                                        <p:strVal val="visible"/>
                                      </p:to>
                                    </p:set>
                                    <p:anim calcmode="lin" valueType="num">
                                      <p:cBhvr additive="base">
                                        <p:cTn id="37" dur="500"/>
                                        <p:tgtEl>
                                          <p:spTgt spid="1871875">
                                            <p:txEl>
                                              <p:pRg st="6" end="6"/>
                                            </p:txEl>
                                          </p:spTgt>
                                        </p:tgtEl>
                                        <p:attrNameLst>
                                          <p:attrName>ppt_y</p:attrName>
                                        </p:attrNameLst>
                                      </p:cBhvr>
                                      <p:tavLst>
                                        <p:tav tm="0">
                                          <p:val>
                                            <p:strVal val="#ppt_y+#ppt_h*1.125000"/>
                                          </p:val>
                                        </p:tav>
                                        <p:tav tm="100000">
                                          <p:val>
                                            <p:strVal val="#ppt_y"/>
                                          </p:val>
                                        </p:tav>
                                      </p:tavLst>
                                    </p:anim>
                                    <p:animEffect transition="in" filter="wipe(up)">
                                      <p:cBhvr>
                                        <p:cTn id="38" dur="500"/>
                                        <p:tgtEl>
                                          <p:spTgt spid="1871875">
                                            <p:txEl>
                                              <p:pRg st="6" end="6"/>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2" presetClass="entr" presetSubtype="4" fill="hold" nodeType="clickEffect">
                                  <p:stCondLst>
                                    <p:cond delay="0"/>
                                  </p:stCondLst>
                                  <p:childTnLst>
                                    <p:set>
                                      <p:cBhvr>
                                        <p:cTn id="42" dur="1" fill="hold">
                                          <p:stCondLst>
                                            <p:cond delay="0"/>
                                          </p:stCondLst>
                                        </p:cTn>
                                        <p:tgtEl>
                                          <p:spTgt spid="1871875">
                                            <p:txEl>
                                              <p:pRg st="7" end="7"/>
                                            </p:txEl>
                                          </p:spTgt>
                                        </p:tgtEl>
                                        <p:attrNameLst>
                                          <p:attrName>style.visibility</p:attrName>
                                        </p:attrNameLst>
                                      </p:cBhvr>
                                      <p:to>
                                        <p:strVal val="visible"/>
                                      </p:to>
                                    </p:set>
                                    <p:anim calcmode="lin" valueType="num">
                                      <p:cBhvr additive="base">
                                        <p:cTn id="43" dur="500"/>
                                        <p:tgtEl>
                                          <p:spTgt spid="1871875">
                                            <p:txEl>
                                              <p:pRg st="7" end="7"/>
                                            </p:txEl>
                                          </p:spTgt>
                                        </p:tgtEl>
                                        <p:attrNameLst>
                                          <p:attrName>ppt_y</p:attrName>
                                        </p:attrNameLst>
                                      </p:cBhvr>
                                      <p:tavLst>
                                        <p:tav tm="0">
                                          <p:val>
                                            <p:strVal val="#ppt_y+#ppt_h*1.125000"/>
                                          </p:val>
                                        </p:tav>
                                        <p:tav tm="100000">
                                          <p:val>
                                            <p:strVal val="#ppt_y"/>
                                          </p:val>
                                        </p:tav>
                                      </p:tavLst>
                                    </p:anim>
                                    <p:animEffect transition="in" filter="wipe(up)">
                                      <p:cBhvr>
                                        <p:cTn id="44" dur="500"/>
                                        <p:tgtEl>
                                          <p:spTgt spid="187187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7698" name="Rectangle 2"/>
          <p:cNvSpPr>
            <a:spLocks noGrp="1" noChangeArrowheads="1"/>
          </p:cNvSpPr>
          <p:nvPr>
            <p:ph type="title"/>
          </p:nvPr>
        </p:nvSpPr>
        <p:spPr>
          <a:xfrm>
            <a:off x="589211" y="272475"/>
            <a:ext cx="5191541" cy="532517"/>
          </a:xfrm>
        </p:spPr>
        <p:txBody>
          <a:bodyPr>
            <a:normAutofit/>
          </a:bodyPr>
          <a:lstStyle/>
          <a:p>
            <a:r>
              <a:rPr lang="zh-CN" altLang="en-US" dirty="0">
                <a:latin typeface="微软雅黑" panose="020B0503020204020204" pitchFamily="34" charset="-122"/>
                <a:ea typeface="微软雅黑" panose="020B0503020204020204" pitchFamily="34" charset="-122"/>
              </a:rPr>
              <a:t>设计评审</a:t>
            </a:r>
          </a:p>
        </p:txBody>
      </p:sp>
      <p:grpSp>
        <p:nvGrpSpPr>
          <p:cNvPr id="2" name="Group 98"/>
          <p:cNvGrpSpPr>
            <a:grpSpLocks/>
          </p:cNvGrpSpPr>
          <p:nvPr/>
        </p:nvGrpSpPr>
        <p:grpSpPr bwMode="auto">
          <a:xfrm>
            <a:off x="976617" y="996932"/>
            <a:ext cx="6934370" cy="3564396"/>
            <a:chOff x="885" y="1344"/>
            <a:chExt cx="3991" cy="2470"/>
          </a:xfrm>
        </p:grpSpPr>
        <p:grpSp>
          <p:nvGrpSpPr>
            <p:cNvPr id="3" name="Group 97"/>
            <p:cNvGrpSpPr>
              <a:grpSpLocks/>
            </p:cNvGrpSpPr>
            <p:nvPr/>
          </p:nvGrpSpPr>
          <p:grpSpPr bwMode="auto">
            <a:xfrm>
              <a:off x="885" y="1344"/>
              <a:ext cx="3991" cy="2470"/>
              <a:chOff x="885" y="1344"/>
              <a:chExt cx="3991" cy="2470"/>
            </a:xfrm>
          </p:grpSpPr>
          <p:sp>
            <p:nvSpPr>
              <p:cNvPr id="14" name="Freeform 13"/>
              <p:cNvSpPr>
                <a:spLocks/>
              </p:cNvSpPr>
              <p:nvPr/>
            </p:nvSpPr>
            <p:spPr bwMode="auto">
              <a:xfrm>
                <a:off x="1473" y="1754"/>
                <a:ext cx="2816" cy="1566"/>
              </a:xfrm>
              <a:custGeom>
                <a:avLst/>
                <a:gdLst/>
                <a:ahLst/>
                <a:cxnLst>
                  <a:cxn ang="0">
                    <a:pos x="7" y="1234"/>
                  </a:cxn>
                  <a:cxn ang="0">
                    <a:pos x="807" y="408"/>
                  </a:cxn>
                  <a:cxn ang="0">
                    <a:pos x="553" y="408"/>
                  </a:cxn>
                  <a:cxn ang="0">
                    <a:pos x="1421" y="0"/>
                  </a:cxn>
                  <a:cxn ang="0">
                    <a:pos x="2289" y="408"/>
                  </a:cxn>
                  <a:cxn ang="0">
                    <a:pos x="2026" y="408"/>
                  </a:cxn>
                  <a:cxn ang="0">
                    <a:pos x="2816" y="1201"/>
                  </a:cxn>
                  <a:cxn ang="0">
                    <a:pos x="2816" y="1550"/>
                  </a:cxn>
                  <a:cxn ang="0">
                    <a:pos x="0" y="1566"/>
                  </a:cxn>
                  <a:cxn ang="0">
                    <a:pos x="7" y="1234"/>
                  </a:cxn>
                </a:cxnLst>
                <a:rect l="0" t="0" r="r" b="b"/>
                <a:pathLst>
                  <a:path w="2816" h="1566">
                    <a:moveTo>
                      <a:pt x="7" y="1234"/>
                    </a:moveTo>
                    <a:cubicBezTo>
                      <a:pt x="7" y="1234"/>
                      <a:pt x="543" y="992"/>
                      <a:pt x="807" y="408"/>
                    </a:cubicBezTo>
                    <a:lnTo>
                      <a:pt x="553" y="408"/>
                    </a:lnTo>
                    <a:lnTo>
                      <a:pt x="1421" y="0"/>
                    </a:lnTo>
                    <a:lnTo>
                      <a:pt x="2289" y="408"/>
                    </a:lnTo>
                    <a:lnTo>
                      <a:pt x="2026" y="408"/>
                    </a:lnTo>
                    <a:cubicBezTo>
                      <a:pt x="2026" y="408"/>
                      <a:pt x="1997" y="705"/>
                      <a:pt x="2816" y="1201"/>
                    </a:cubicBezTo>
                    <a:lnTo>
                      <a:pt x="2816" y="1550"/>
                    </a:lnTo>
                    <a:lnTo>
                      <a:pt x="0" y="1566"/>
                    </a:lnTo>
                    <a:lnTo>
                      <a:pt x="7" y="1234"/>
                    </a:lnTo>
                  </a:path>
                </a:pathLst>
              </a:custGeom>
              <a:gradFill rotWithShape="0">
                <a:gsLst>
                  <a:gs pos="0">
                    <a:srgbClr val="909090"/>
                  </a:gs>
                  <a:gs pos="100000">
                    <a:srgbClr val="FFFFFF"/>
                  </a:gs>
                </a:gsLst>
                <a:lin ang="5400000" scaled="1"/>
              </a:gradFill>
              <a:ln w="0">
                <a:noFill/>
                <a:prstDash val="solid"/>
                <a:round/>
                <a:headEnd/>
                <a:tailEnd/>
              </a:ln>
            </p:spPr>
            <p:txBody>
              <a:bodyPr/>
              <a:lstStyle/>
              <a:p>
                <a:endParaRPr lang="zh-CN" altLang="en-US" sz="1620"/>
              </a:p>
            </p:txBody>
          </p:sp>
          <p:grpSp>
            <p:nvGrpSpPr>
              <p:cNvPr id="4" name="Group 46"/>
              <p:cNvGrpSpPr>
                <a:grpSpLocks/>
              </p:cNvGrpSpPr>
              <p:nvPr/>
            </p:nvGrpSpPr>
            <p:grpSpPr bwMode="auto">
              <a:xfrm>
                <a:off x="1523" y="1344"/>
                <a:ext cx="2717" cy="340"/>
                <a:chOff x="1746" y="1225"/>
                <a:chExt cx="2405" cy="301"/>
              </a:xfrm>
            </p:grpSpPr>
            <p:sp>
              <p:nvSpPr>
                <p:cNvPr id="46" name="AutoShape 15"/>
                <p:cNvSpPr>
                  <a:spLocks noChangeArrowheads="1"/>
                </p:cNvSpPr>
                <p:nvPr/>
              </p:nvSpPr>
              <p:spPr bwMode="auto">
                <a:xfrm>
                  <a:off x="1746" y="1226"/>
                  <a:ext cx="2404" cy="298"/>
                </a:xfrm>
                <a:prstGeom prst="roundRect">
                  <a:avLst>
                    <a:gd name="adj" fmla="val 50000"/>
                  </a:avLst>
                </a:prstGeom>
                <a:gradFill rotWithShape="1">
                  <a:gsLst>
                    <a:gs pos="0">
                      <a:srgbClr val="6D6D6D"/>
                    </a:gs>
                    <a:gs pos="50000">
                      <a:srgbClr val="DDDDDD"/>
                    </a:gs>
                    <a:gs pos="100000">
                      <a:srgbClr val="6D6D6D"/>
                    </a:gs>
                  </a:gsLst>
                  <a:lin ang="5400000" scaled="1"/>
                </a:gradFill>
                <a:ln w="28575">
                  <a:solidFill>
                    <a:schemeClr val="bg2"/>
                  </a:solidFill>
                  <a:round/>
                  <a:headEnd/>
                  <a:tailEnd/>
                </a:ln>
                <a:effectLst/>
              </p:spPr>
              <p:txBody>
                <a:bodyPr wrap="none" anchor="ctr"/>
                <a:lstStyle/>
                <a:p>
                  <a:endParaRPr lang="zh-CN" altLang="en-US" sz="1620"/>
                </a:p>
              </p:txBody>
            </p:sp>
            <p:grpSp>
              <p:nvGrpSpPr>
                <p:cNvPr id="5" name="Group 31"/>
                <p:cNvGrpSpPr>
                  <a:grpSpLocks/>
                </p:cNvGrpSpPr>
                <p:nvPr/>
              </p:nvGrpSpPr>
              <p:grpSpPr bwMode="auto">
                <a:xfrm>
                  <a:off x="1747" y="1226"/>
                  <a:ext cx="2404" cy="298"/>
                  <a:chOff x="1746" y="1306"/>
                  <a:chExt cx="2404" cy="298"/>
                </a:xfrm>
              </p:grpSpPr>
              <p:sp>
                <p:nvSpPr>
                  <p:cNvPr id="51" name="AutoShape 18"/>
                  <p:cNvSpPr>
                    <a:spLocks noChangeArrowheads="1"/>
                  </p:cNvSpPr>
                  <p:nvPr/>
                </p:nvSpPr>
                <p:spPr bwMode="auto">
                  <a:xfrm>
                    <a:off x="1746" y="1306"/>
                    <a:ext cx="2404" cy="298"/>
                  </a:xfrm>
                  <a:prstGeom prst="roundRect">
                    <a:avLst>
                      <a:gd name="adj" fmla="val 50000"/>
                    </a:avLst>
                  </a:prstGeom>
                  <a:gradFill rotWithShape="1">
                    <a:gsLst>
                      <a:gs pos="0">
                        <a:srgbClr val="4F4F4F">
                          <a:alpha val="0"/>
                        </a:srgbClr>
                      </a:gs>
                      <a:gs pos="100000">
                        <a:srgbClr val="FFFFFF">
                          <a:alpha val="46001"/>
                        </a:srgbClr>
                      </a:gs>
                    </a:gsLst>
                    <a:lin ang="0" scaled="1"/>
                  </a:gradFill>
                  <a:ln w="9525" algn="ctr">
                    <a:noFill/>
                    <a:round/>
                    <a:headEnd/>
                    <a:tailEnd/>
                  </a:ln>
                  <a:effectLst/>
                </p:spPr>
                <p:txBody>
                  <a:bodyPr wrap="none" anchor="ctr"/>
                  <a:lstStyle/>
                  <a:p>
                    <a:pPr algn="ctr"/>
                    <a:endParaRPr lang="en-GB" altLang="zh-CN" sz="1620"/>
                  </a:p>
                </p:txBody>
              </p:sp>
              <p:sp>
                <p:nvSpPr>
                  <p:cNvPr id="52" name="AutoShape 19"/>
                  <p:cNvSpPr>
                    <a:spLocks noChangeArrowheads="1"/>
                  </p:cNvSpPr>
                  <p:nvPr/>
                </p:nvSpPr>
                <p:spPr bwMode="auto">
                  <a:xfrm>
                    <a:off x="1806" y="1321"/>
                    <a:ext cx="2284" cy="109"/>
                  </a:xfrm>
                  <a:prstGeom prst="roundRect">
                    <a:avLst>
                      <a:gd name="adj" fmla="val 50000"/>
                    </a:avLst>
                  </a:prstGeom>
                  <a:gradFill rotWithShape="1">
                    <a:gsLst>
                      <a:gs pos="0">
                        <a:srgbClr val="FFFFFF">
                          <a:alpha val="82001"/>
                        </a:srgbClr>
                      </a:gs>
                      <a:gs pos="100000">
                        <a:srgbClr val="004D9A">
                          <a:alpha val="0"/>
                        </a:srgbClr>
                      </a:gs>
                    </a:gsLst>
                    <a:lin ang="5400000" scaled="1"/>
                  </a:gradFill>
                  <a:ln w="9525" algn="ctr">
                    <a:noFill/>
                    <a:round/>
                    <a:headEnd/>
                    <a:tailEnd/>
                  </a:ln>
                  <a:effectLst/>
                </p:spPr>
                <p:txBody>
                  <a:bodyPr wrap="none" anchor="ctr"/>
                  <a:lstStyle/>
                  <a:p>
                    <a:endParaRPr lang="zh-CN" altLang="en-US" sz="1620"/>
                  </a:p>
                </p:txBody>
              </p:sp>
            </p:grpSp>
            <p:grpSp>
              <p:nvGrpSpPr>
                <p:cNvPr id="6" name="Group 30"/>
                <p:cNvGrpSpPr>
                  <a:grpSpLocks/>
                </p:cNvGrpSpPr>
                <p:nvPr/>
              </p:nvGrpSpPr>
              <p:grpSpPr bwMode="auto">
                <a:xfrm>
                  <a:off x="1747" y="1225"/>
                  <a:ext cx="2403" cy="301"/>
                  <a:chOff x="1747" y="1306"/>
                  <a:chExt cx="2403" cy="301"/>
                </a:xfrm>
              </p:grpSpPr>
              <p:sp>
                <p:nvSpPr>
                  <p:cNvPr id="49" name="Freeform 16"/>
                  <p:cNvSpPr>
                    <a:spLocks/>
                  </p:cNvSpPr>
                  <p:nvPr/>
                </p:nvSpPr>
                <p:spPr bwMode="auto">
                  <a:xfrm>
                    <a:off x="1747" y="1306"/>
                    <a:ext cx="154" cy="301"/>
                  </a:xfrm>
                  <a:custGeom>
                    <a:avLst/>
                    <a:gdLst/>
                    <a:ahLst/>
                    <a:cxnLst>
                      <a:cxn ang="0">
                        <a:pos x="0" y="742"/>
                      </a:cxn>
                      <a:cxn ang="0">
                        <a:pos x="742" y="1483"/>
                      </a:cxn>
                      <a:cxn ang="0">
                        <a:pos x="742" y="0"/>
                      </a:cxn>
                      <a:cxn ang="0">
                        <a:pos x="0" y="742"/>
                      </a:cxn>
                    </a:cxnLst>
                    <a:rect l="0" t="0" r="r" b="b"/>
                    <a:pathLst>
                      <a:path w="742" h="1483">
                        <a:moveTo>
                          <a:pt x="0" y="742"/>
                        </a:moveTo>
                        <a:cubicBezTo>
                          <a:pt x="0" y="1151"/>
                          <a:pt x="332" y="1483"/>
                          <a:pt x="742" y="1483"/>
                        </a:cubicBezTo>
                        <a:cubicBezTo>
                          <a:pt x="742" y="0"/>
                          <a:pt x="742" y="0"/>
                          <a:pt x="742" y="0"/>
                        </a:cubicBezTo>
                        <a:cubicBezTo>
                          <a:pt x="332" y="0"/>
                          <a:pt x="0" y="332"/>
                          <a:pt x="0" y="742"/>
                        </a:cubicBezTo>
                        <a:close/>
                      </a:path>
                    </a:pathLst>
                  </a:custGeom>
                  <a:gradFill rotWithShape="1">
                    <a:gsLst>
                      <a:gs pos="0">
                        <a:srgbClr val="8B8B8B"/>
                      </a:gs>
                      <a:gs pos="100000">
                        <a:srgbClr val="E7E7E7">
                          <a:alpha val="0"/>
                        </a:srgbClr>
                      </a:gs>
                    </a:gsLst>
                    <a:lin ang="0" scaled="1"/>
                  </a:gradFill>
                  <a:ln w="9525" cap="flat" cmpd="sng">
                    <a:noFill/>
                    <a:prstDash val="solid"/>
                    <a:round/>
                    <a:headEnd/>
                    <a:tailEnd/>
                  </a:ln>
                  <a:effectLst/>
                </p:spPr>
                <p:txBody>
                  <a:bodyPr wrap="none" anchor="ctr"/>
                  <a:lstStyle/>
                  <a:p>
                    <a:endParaRPr lang="zh-CN" altLang="en-US" sz="1620"/>
                  </a:p>
                </p:txBody>
              </p:sp>
              <p:sp>
                <p:nvSpPr>
                  <p:cNvPr id="50" name="Freeform 17"/>
                  <p:cNvSpPr>
                    <a:spLocks/>
                  </p:cNvSpPr>
                  <p:nvPr/>
                </p:nvSpPr>
                <p:spPr bwMode="auto">
                  <a:xfrm flipH="1">
                    <a:off x="3998" y="1306"/>
                    <a:ext cx="152" cy="301"/>
                  </a:xfrm>
                  <a:custGeom>
                    <a:avLst/>
                    <a:gdLst/>
                    <a:ahLst/>
                    <a:cxnLst>
                      <a:cxn ang="0">
                        <a:pos x="0" y="742"/>
                      </a:cxn>
                      <a:cxn ang="0">
                        <a:pos x="742" y="1483"/>
                      </a:cxn>
                      <a:cxn ang="0">
                        <a:pos x="742" y="0"/>
                      </a:cxn>
                      <a:cxn ang="0">
                        <a:pos x="0" y="742"/>
                      </a:cxn>
                    </a:cxnLst>
                    <a:rect l="0" t="0" r="r" b="b"/>
                    <a:pathLst>
                      <a:path w="742" h="1483">
                        <a:moveTo>
                          <a:pt x="0" y="742"/>
                        </a:moveTo>
                        <a:cubicBezTo>
                          <a:pt x="0" y="1151"/>
                          <a:pt x="332" y="1483"/>
                          <a:pt x="742" y="1483"/>
                        </a:cubicBezTo>
                        <a:cubicBezTo>
                          <a:pt x="742" y="0"/>
                          <a:pt x="742" y="0"/>
                          <a:pt x="742" y="0"/>
                        </a:cubicBezTo>
                        <a:cubicBezTo>
                          <a:pt x="332" y="0"/>
                          <a:pt x="0" y="332"/>
                          <a:pt x="0" y="742"/>
                        </a:cubicBezTo>
                        <a:close/>
                      </a:path>
                    </a:pathLst>
                  </a:custGeom>
                  <a:gradFill rotWithShape="1">
                    <a:gsLst>
                      <a:gs pos="0">
                        <a:srgbClr val="8B8B8B"/>
                      </a:gs>
                      <a:gs pos="100000">
                        <a:srgbClr val="E7E7E7">
                          <a:alpha val="0"/>
                        </a:srgbClr>
                      </a:gs>
                    </a:gsLst>
                    <a:lin ang="0" scaled="1"/>
                  </a:gradFill>
                  <a:ln w="9525" cap="flat" cmpd="sng">
                    <a:noFill/>
                    <a:prstDash val="solid"/>
                    <a:round/>
                    <a:headEnd/>
                    <a:tailEnd/>
                  </a:ln>
                  <a:effectLst/>
                </p:spPr>
                <p:txBody>
                  <a:bodyPr wrap="none" anchor="ctr"/>
                  <a:lstStyle/>
                  <a:p>
                    <a:endParaRPr lang="zh-CN" altLang="en-US" sz="1620"/>
                  </a:p>
                </p:txBody>
              </p:sp>
            </p:grpSp>
          </p:grpSp>
          <p:grpSp>
            <p:nvGrpSpPr>
              <p:cNvPr id="7" name="Group 96"/>
              <p:cNvGrpSpPr>
                <a:grpSpLocks/>
              </p:cNvGrpSpPr>
              <p:nvPr/>
            </p:nvGrpSpPr>
            <p:grpSpPr bwMode="auto">
              <a:xfrm>
                <a:off x="885" y="2790"/>
                <a:ext cx="3991" cy="1024"/>
                <a:chOff x="885" y="2790"/>
                <a:chExt cx="3991" cy="1024"/>
              </a:xfrm>
            </p:grpSpPr>
            <p:grpSp>
              <p:nvGrpSpPr>
                <p:cNvPr id="15" name="Group 73"/>
                <p:cNvGrpSpPr>
                  <a:grpSpLocks/>
                </p:cNvGrpSpPr>
                <p:nvPr/>
              </p:nvGrpSpPr>
              <p:grpSpPr bwMode="auto">
                <a:xfrm>
                  <a:off x="885" y="2790"/>
                  <a:ext cx="3991" cy="820"/>
                  <a:chOff x="884" y="2976"/>
                  <a:chExt cx="3991" cy="820"/>
                </a:xfrm>
              </p:grpSpPr>
              <p:sp>
                <p:nvSpPr>
                  <p:cNvPr id="42" name="Oval 58"/>
                  <p:cNvSpPr>
                    <a:spLocks noChangeArrowheads="1"/>
                  </p:cNvSpPr>
                  <p:nvPr/>
                </p:nvSpPr>
                <p:spPr bwMode="auto">
                  <a:xfrm>
                    <a:off x="884" y="2976"/>
                    <a:ext cx="820" cy="820"/>
                  </a:xfrm>
                  <a:prstGeom prst="ellipse">
                    <a:avLst/>
                  </a:prstGeom>
                  <a:solidFill>
                    <a:srgbClr val="626262"/>
                  </a:solidFill>
                  <a:ln w="38100">
                    <a:noFill/>
                    <a:round/>
                    <a:headEnd/>
                    <a:tailEnd/>
                  </a:ln>
                  <a:effectLst/>
                </p:spPr>
                <p:txBody>
                  <a:bodyPr wrap="none" anchor="ctr"/>
                  <a:lstStyle/>
                  <a:p>
                    <a:endParaRPr lang="zh-CN" altLang="en-US" sz="1620"/>
                  </a:p>
                </p:txBody>
              </p:sp>
              <p:sp>
                <p:nvSpPr>
                  <p:cNvPr id="43" name="Oval 62"/>
                  <p:cNvSpPr>
                    <a:spLocks noChangeArrowheads="1"/>
                  </p:cNvSpPr>
                  <p:nvPr/>
                </p:nvSpPr>
                <p:spPr bwMode="auto">
                  <a:xfrm>
                    <a:off x="4055" y="2976"/>
                    <a:ext cx="820" cy="820"/>
                  </a:xfrm>
                  <a:prstGeom prst="ellipse">
                    <a:avLst/>
                  </a:prstGeom>
                  <a:solidFill>
                    <a:srgbClr val="626262"/>
                  </a:solidFill>
                  <a:ln w="38100">
                    <a:noFill/>
                    <a:round/>
                    <a:headEnd/>
                    <a:tailEnd/>
                  </a:ln>
                  <a:effectLst/>
                </p:spPr>
                <p:txBody>
                  <a:bodyPr wrap="none" anchor="ctr"/>
                  <a:lstStyle/>
                  <a:p>
                    <a:endParaRPr lang="zh-CN" altLang="en-US" sz="1620"/>
                  </a:p>
                </p:txBody>
              </p:sp>
              <p:sp>
                <p:nvSpPr>
                  <p:cNvPr id="44" name="Oval 66"/>
                  <p:cNvSpPr>
                    <a:spLocks noChangeArrowheads="1"/>
                  </p:cNvSpPr>
                  <p:nvPr/>
                </p:nvSpPr>
                <p:spPr bwMode="auto">
                  <a:xfrm>
                    <a:off x="1941" y="2976"/>
                    <a:ext cx="820" cy="820"/>
                  </a:xfrm>
                  <a:prstGeom prst="ellipse">
                    <a:avLst/>
                  </a:prstGeom>
                  <a:solidFill>
                    <a:srgbClr val="626262"/>
                  </a:solidFill>
                  <a:ln w="38100">
                    <a:noFill/>
                    <a:round/>
                    <a:headEnd/>
                    <a:tailEnd/>
                  </a:ln>
                  <a:effectLst/>
                </p:spPr>
                <p:txBody>
                  <a:bodyPr wrap="none" anchor="ctr"/>
                  <a:lstStyle/>
                  <a:p>
                    <a:endParaRPr lang="zh-CN" altLang="en-US" sz="1620"/>
                  </a:p>
                </p:txBody>
              </p:sp>
              <p:sp>
                <p:nvSpPr>
                  <p:cNvPr id="45" name="Oval 70"/>
                  <p:cNvSpPr>
                    <a:spLocks noChangeArrowheads="1"/>
                  </p:cNvSpPr>
                  <p:nvPr/>
                </p:nvSpPr>
                <p:spPr bwMode="auto">
                  <a:xfrm>
                    <a:off x="2998" y="2976"/>
                    <a:ext cx="820" cy="820"/>
                  </a:xfrm>
                  <a:prstGeom prst="ellipse">
                    <a:avLst/>
                  </a:prstGeom>
                  <a:solidFill>
                    <a:srgbClr val="626262"/>
                  </a:solidFill>
                  <a:ln w="38100">
                    <a:noFill/>
                    <a:round/>
                    <a:headEnd/>
                    <a:tailEnd/>
                  </a:ln>
                  <a:effectLst/>
                </p:spPr>
                <p:txBody>
                  <a:bodyPr wrap="none" anchor="ctr"/>
                  <a:lstStyle/>
                  <a:p>
                    <a:endParaRPr lang="zh-CN" altLang="en-US" sz="1620"/>
                  </a:p>
                </p:txBody>
              </p:sp>
            </p:grpSp>
            <p:grpSp>
              <p:nvGrpSpPr>
                <p:cNvPr id="16" name="Group 92"/>
                <p:cNvGrpSpPr>
                  <a:grpSpLocks/>
                </p:cNvGrpSpPr>
                <p:nvPr/>
              </p:nvGrpSpPr>
              <p:grpSpPr bwMode="auto">
                <a:xfrm>
                  <a:off x="885" y="2879"/>
                  <a:ext cx="820" cy="935"/>
                  <a:chOff x="885" y="2879"/>
                  <a:chExt cx="820" cy="935"/>
                </a:xfrm>
              </p:grpSpPr>
              <p:sp>
                <p:nvSpPr>
                  <p:cNvPr id="37" name="Freeform 86"/>
                  <p:cNvSpPr>
                    <a:spLocks/>
                  </p:cNvSpPr>
                  <p:nvPr/>
                </p:nvSpPr>
                <p:spPr bwMode="auto">
                  <a:xfrm flipH="1">
                    <a:off x="891" y="3591"/>
                    <a:ext cx="807" cy="223"/>
                  </a:xfrm>
                  <a:custGeom>
                    <a:avLst/>
                    <a:gdLst/>
                    <a:ahLst/>
                    <a:cxnLst>
                      <a:cxn ang="0">
                        <a:pos x="0" y="30"/>
                      </a:cxn>
                      <a:cxn ang="0">
                        <a:pos x="41" y="0"/>
                      </a:cxn>
                      <a:cxn ang="0">
                        <a:pos x="81" y="30"/>
                      </a:cxn>
                      <a:cxn ang="0">
                        <a:pos x="0" y="30"/>
                      </a:cxn>
                    </a:cxnLst>
                    <a:rect l="0" t="0" r="r" b="b"/>
                    <a:pathLst>
                      <a:path w="81" h="30">
                        <a:moveTo>
                          <a:pt x="0" y="30"/>
                        </a:moveTo>
                        <a:cubicBezTo>
                          <a:pt x="6" y="13"/>
                          <a:pt x="22" y="0"/>
                          <a:pt x="41" y="0"/>
                        </a:cubicBezTo>
                        <a:cubicBezTo>
                          <a:pt x="60" y="0"/>
                          <a:pt x="76" y="13"/>
                          <a:pt x="81" y="30"/>
                        </a:cubicBezTo>
                        <a:lnTo>
                          <a:pt x="0" y="30"/>
                        </a:lnTo>
                      </a:path>
                    </a:pathLst>
                  </a:custGeom>
                  <a:gradFill rotWithShape="0">
                    <a:gsLst>
                      <a:gs pos="0">
                        <a:srgbClr val="CECECE"/>
                      </a:gs>
                      <a:gs pos="100000">
                        <a:srgbClr val="FFFFFF">
                          <a:alpha val="0"/>
                        </a:srgbClr>
                      </a:gs>
                    </a:gsLst>
                    <a:lin ang="5400000" scaled="1"/>
                  </a:gradFill>
                  <a:ln w="0" cap="flat" cmpd="sng">
                    <a:noFill/>
                    <a:prstDash val="solid"/>
                    <a:round/>
                    <a:headEnd type="none" w="med" len="med"/>
                    <a:tailEnd type="none" w="med" len="med"/>
                  </a:ln>
                  <a:effectLst/>
                </p:spPr>
                <p:txBody>
                  <a:bodyPr/>
                  <a:lstStyle/>
                  <a:p>
                    <a:endParaRPr lang="zh-CN" altLang="en-US" sz="1620"/>
                  </a:p>
                </p:txBody>
              </p:sp>
              <p:grpSp>
                <p:nvGrpSpPr>
                  <p:cNvPr id="17" name="Group 51"/>
                  <p:cNvGrpSpPr>
                    <a:grpSpLocks/>
                  </p:cNvGrpSpPr>
                  <p:nvPr/>
                </p:nvGrpSpPr>
                <p:grpSpPr bwMode="auto">
                  <a:xfrm>
                    <a:off x="885" y="2879"/>
                    <a:ext cx="820" cy="820"/>
                    <a:chOff x="884" y="2975"/>
                    <a:chExt cx="820" cy="820"/>
                  </a:xfrm>
                </p:grpSpPr>
                <p:sp>
                  <p:nvSpPr>
                    <p:cNvPr id="39" name="Oval 24"/>
                    <p:cNvSpPr>
                      <a:spLocks noChangeArrowheads="1"/>
                    </p:cNvSpPr>
                    <p:nvPr/>
                  </p:nvSpPr>
                  <p:spPr bwMode="auto">
                    <a:xfrm>
                      <a:off x="884" y="2975"/>
                      <a:ext cx="820" cy="820"/>
                    </a:xfrm>
                    <a:prstGeom prst="ellipse">
                      <a:avLst/>
                    </a:prstGeom>
                    <a:gradFill rotWithShape="0">
                      <a:gsLst>
                        <a:gs pos="0">
                          <a:srgbClr val="FFFFFF"/>
                        </a:gs>
                        <a:gs pos="100000">
                          <a:srgbClr val="A4A4A4"/>
                        </a:gs>
                      </a:gsLst>
                      <a:path path="shape">
                        <a:fillToRect l="50000" t="50000" r="50000" b="50000"/>
                      </a:path>
                    </a:gradFill>
                    <a:ln w="38100">
                      <a:solidFill>
                        <a:schemeClr val="bg2"/>
                      </a:solidFill>
                      <a:round/>
                      <a:headEnd/>
                      <a:tailEnd/>
                    </a:ln>
                    <a:effectLst/>
                  </p:spPr>
                  <p:txBody>
                    <a:bodyPr wrap="none" anchor="ctr"/>
                    <a:lstStyle/>
                    <a:p>
                      <a:endParaRPr lang="zh-CN" altLang="en-US" sz="1620"/>
                    </a:p>
                  </p:txBody>
                </p:sp>
                <p:sp>
                  <p:nvSpPr>
                    <p:cNvPr id="40" name="Oval 25"/>
                    <p:cNvSpPr>
                      <a:spLocks noChangeArrowheads="1"/>
                    </p:cNvSpPr>
                    <p:nvPr/>
                  </p:nvSpPr>
                  <p:spPr bwMode="auto">
                    <a:xfrm>
                      <a:off x="911" y="3079"/>
                      <a:ext cx="311" cy="461"/>
                    </a:xfrm>
                    <a:prstGeom prst="ellipse">
                      <a:avLst/>
                    </a:prstGeom>
                    <a:gradFill rotWithShape="0">
                      <a:gsLst>
                        <a:gs pos="0">
                          <a:srgbClr val="FFFFFF">
                            <a:alpha val="63000"/>
                          </a:srgbClr>
                        </a:gs>
                        <a:gs pos="100000">
                          <a:srgbClr val="E0E0E0">
                            <a:alpha val="0"/>
                          </a:srgbClr>
                        </a:gs>
                      </a:gsLst>
                      <a:lin ang="0" scaled="1"/>
                    </a:gradFill>
                    <a:ln w="9525">
                      <a:noFill/>
                      <a:round/>
                      <a:headEnd/>
                      <a:tailEnd/>
                    </a:ln>
                    <a:effectLst/>
                  </p:spPr>
                  <p:txBody>
                    <a:bodyPr wrap="none" anchor="ctr"/>
                    <a:lstStyle/>
                    <a:p>
                      <a:endParaRPr lang="zh-CN" altLang="en-US" sz="1620"/>
                    </a:p>
                  </p:txBody>
                </p:sp>
                <p:sp>
                  <p:nvSpPr>
                    <p:cNvPr id="41" name="Oval 26"/>
                    <p:cNvSpPr>
                      <a:spLocks noChangeArrowheads="1"/>
                    </p:cNvSpPr>
                    <p:nvPr/>
                  </p:nvSpPr>
                  <p:spPr bwMode="auto">
                    <a:xfrm>
                      <a:off x="1453" y="3106"/>
                      <a:ext cx="226" cy="461"/>
                    </a:xfrm>
                    <a:prstGeom prst="ellipse">
                      <a:avLst/>
                    </a:prstGeom>
                    <a:gradFill rotWithShape="0">
                      <a:gsLst>
                        <a:gs pos="0">
                          <a:srgbClr val="E0E0E0">
                            <a:alpha val="0"/>
                          </a:srgbClr>
                        </a:gs>
                        <a:gs pos="100000">
                          <a:srgbClr val="FFFFFF">
                            <a:alpha val="57001"/>
                          </a:srgbClr>
                        </a:gs>
                      </a:gsLst>
                      <a:lin ang="0" scaled="1"/>
                    </a:gradFill>
                    <a:ln w="9525">
                      <a:noFill/>
                      <a:round/>
                      <a:headEnd/>
                      <a:tailEnd/>
                    </a:ln>
                    <a:effectLst/>
                  </p:spPr>
                  <p:txBody>
                    <a:bodyPr wrap="none" anchor="ctr"/>
                    <a:lstStyle/>
                    <a:p>
                      <a:endParaRPr lang="zh-CN" altLang="en-US" sz="1620"/>
                    </a:p>
                  </p:txBody>
                </p:sp>
              </p:grpSp>
            </p:grpSp>
            <p:grpSp>
              <p:nvGrpSpPr>
                <p:cNvPr id="18" name="Group 95"/>
                <p:cNvGrpSpPr>
                  <a:grpSpLocks/>
                </p:cNvGrpSpPr>
                <p:nvPr/>
              </p:nvGrpSpPr>
              <p:grpSpPr bwMode="auto">
                <a:xfrm>
                  <a:off x="4056" y="2823"/>
                  <a:ext cx="820" cy="991"/>
                  <a:chOff x="4056" y="2823"/>
                  <a:chExt cx="820" cy="991"/>
                </a:xfrm>
              </p:grpSpPr>
              <p:sp>
                <p:nvSpPr>
                  <p:cNvPr id="32" name="Freeform 82"/>
                  <p:cNvSpPr>
                    <a:spLocks/>
                  </p:cNvSpPr>
                  <p:nvPr/>
                </p:nvSpPr>
                <p:spPr bwMode="auto">
                  <a:xfrm flipH="1">
                    <a:off x="4063" y="3591"/>
                    <a:ext cx="807" cy="223"/>
                  </a:xfrm>
                  <a:custGeom>
                    <a:avLst/>
                    <a:gdLst/>
                    <a:ahLst/>
                    <a:cxnLst>
                      <a:cxn ang="0">
                        <a:pos x="0" y="30"/>
                      </a:cxn>
                      <a:cxn ang="0">
                        <a:pos x="41" y="0"/>
                      </a:cxn>
                      <a:cxn ang="0">
                        <a:pos x="81" y="30"/>
                      </a:cxn>
                      <a:cxn ang="0">
                        <a:pos x="0" y="30"/>
                      </a:cxn>
                    </a:cxnLst>
                    <a:rect l="0" t="0" r="r" b="b"/>
                    <a:pathLst>
                      <a:path w="81" h="30">
                        <a:moveTo>
                          <a:pt x="0" y="30"/>
                        </a:moveTo>
                        <a:cubicBezTo>
                          <a:pt x="6" y="13"/>
                          <a:pt x="22" y="0"/>
                          <a:pt x="41" y="0"/>
                        </a:cubicBezTo>
                        <a:cubicBezTo>
                          <a:pt x="60" y="0"/>
                          <a:pt x="76" y="13"/>
                          <a:pt x="81" y="30"/>
                        </a:cubicBezTo>
                        <a:lnTo>
                          <a:pt x="0" y="30"/>
                        </a:lnTo>
                      </a:path>
                    </a:pathLst>
                  </a:custGeom>
                  <a:gradFill rotWithShape="0">
                    <a:gsLst>
                      <a:gs pos="0">
                        <a:srgbClr val="CECECE"/>
                      </a:gs>
                      <a:gs pos="100000">
                        <a:srgbClr val="FFFFFF">
                          <a:alpha val="0"/>
                        </a:srgbClr>
                      </a:gs>
                    </a:gsLst>
                    <a:lin ang="5400000" scaled="1"/>
                  </a:gradFill>
                  <a:ln w="0" cap="flat" cmpd="sng">
                    <a:noFill/>
                    <a:prstDash val="solid"/>
                    <a:round/>
                    <a:headEnd type="none" w="med" len="med"/>
                    <a:tailEnd type="none" w="med" len="med"/>
                  </a:ln>
                  <a:effectLst/>
                </p:spPr>
                <p:txBody>
                  <a:bodyPr/>
                  <a:lstStyle/>
                  <a:p>
                    <a:endParaRPr lang="zh-CN" altLang="en-US" sz="1620"/>
                  </a:p>
                </p:txBody>
              </p:sp>
              <p:grpSp>
                <p:nvGrpSpPr>
                  <p:cNvPr id="19" name="Group 54"/>
                  <p:cNvGrpSpPr>
                    <a:grpSpLocks/>
                  </p:cNvGrpSpPr>
                  <p:nvPr/>
                </p:nvGrpSpPr>
                <p:grpSpPr bwMode="auto">
                  <a:xfrm>
                    <a:off x="4056" y="2823"/>
                    <a:ext cx="820" cy="820"/>
                    <a:chOff x="4055" y="2919"/>
                    <a:chExt cx="820" cy="820"/>
                  </a:xfrm>
                </p:grpSpPr>
                <p:sp>
                  <p:nvSpPr>
                    <p:cNvPr id="34" name="Oval 34"/>
                    <p:cNvSpPr>
                      <a:spLocks noChangeArrowheads="1"/>
                    </p:cNvSpPr>
                    <p:nvPr/>
                  </p:nvSpPr>
                  <p:spPr bwMode="auto">
                    <a:xfrm>
                      <a:off x="4055" y="2919"/>
                      <a:ext cx="820" cy="820"/>
                    </a:xfrm>
                    <a:prstGeom prst="ellipse">
                      <a:avLst/>
                    </a:prstGeom>
                    <a:gradFill rotWithShape="0">
                      <a:gsLst>
                        <a:gs pos="0">
                          <a:srgbClr val="FFFFFF"/>
                        </a:gs>
                        <a:gs pos="100000">
                          <a:srgbClr val="A4A4A4"/>
                        </a:gs>
                      </a:gsLst>
                      <a:path path="shape">
                        <a:fillToRect l="50000" t="50000" r="50000" b="50000"/>
                      </a:path>
                    </a:gradFill>
                    <a:ln w="38100">
                      <a:solidFill>
                        <a:schemeClr val="bg2"/>
                      </a:solidFill>
                      <a:round/>
                      <a:headEnd/>
                      <a:tailEnd/>
                    </a:ln>
                    <a:effectLst/>
                  </p:spPr>
                  <p:txBody>
                    <a:bodyPr wrap="none" anchor="ctr"/>
                    <a:lstStyle/>
                    <a:p>
                      <a:endParaRPr lang="zh-CN" altLang="en-US" sz="1620"/>
                    </a:p>
                  </p:txBody>
                </p:sp>
                <p:sp>
                  <p:nvSpPr>
                    <p:cNvPr id="35" name="Oval 35"/>
                    <p:cNvSpPr>
                      <a:spLocks noChangeArrowheads="1"/>
                    </p:cNvSpPr>
                    <p:nvPr/>
                  </p:nvSpPr>
                  <p:spPr bwMode="auto">
                    <a:xfrm>
                      <a:off x="4082" y="3079"/>
                      <a:ext cx="311" cy="461"/>
                    </a:xfrm>
                    <a:prstGeom prst="ellipse">
                      <a:avLst/>
                    </a:prstGeom>
                    <a:gradFill rotWithShape="0">
                      <a:gsLst>
                        <a:gs pos="0">
                          <a:srgbClr val="FFFFFF">
                            <a:alpha val="63000"/>
                          </a:srgbClr>
                        </a:gs>
                        <a:gs pos="100000">
                          <a:srgbClr val="E0E0E0">
                            <a:alpha val="0"/>
                          </a:srgbClr>
                        </a:gs>
                      </a:gsLst>
                      <a:lin ang="0" scaled="1"/>
                    </a:gradFill>
                    <a:ln w="9525">
                      <a:noFill/>
                      <a:round/>
                      <a:headEnd/>
                      <a:tailEnd/>
                    </a:ln>
                    <a:effectLst/>
                  </p:spPr>
                  <p:txBody>
                    <a:bodyPr wrap="none" anchor="ctr"/>
                    <a:lstStyle/>
                    <a:p>
                      <a:endParaRPr lang="zh-CN" altLang="en-US" sz="1620"/>
                    </a:p>
                  </p:txBody>
                </p:sp>
                <p:sp>
                  <p:nvSpPr>
                    <p:cNvPr id="36" name="Oval 36"/>
                    <p:cNvSpPr>
                      <a:spLocks noChangeArrowheads="1"/>
                    </p:cNvSpPr>
                    <p:nvPr/>
                  </p:nvSpPr>
                  <p:spPr bwMode="auto">
                    <a:xfrm>
                      <a:off x="4624" y="3106"/>
                      <a:ext cx="226" cy="461"/>
                    </a:xfrm>
                    <a:prstGeom prst="ellipse">
                      <a:avLst/>
                    </a:prstGeom>
                    <a:gradFill rotWithShape="0">
                      <a:gsLst>
                        <a:gs pos="0">
                          <a:srgbClr val="E0E0E0">
                            <a:alpha val="0"/>
                          </a:srgbClr>
                        </a:gs>
                        <a:gs pos="100000">
                          <a:srgbClr val="FFFFFF">
                            <a:alpha val="57001"/>
                          </a:srgbClr>
                        </a:gs>
                      </a:gsLst>
                      <a:lin ang="0" scaled="1"/>
                    </a:gradFill>
                    <a:ln w="9525">
                      <a:noFill/>
                      <a:round/>
                      <a:headEnd/>
                      <a:tailEnd/>
                    </a:ln>
                    <a:effectLst/>
                  </p:spPr>
                  <p:txBody>
                    <a:bodyPr wrap="none" anchor="ctr"/>
                    <a:lstStyle/>
                    <a:p>
                      <a:endParaRPr lang="zh-CN" altLang="en-US" sz="1620"/>
                    </a:p>
                  </p:txBody>
                </p:sp>
              </p:grpSp>
            </p:grpSp>
            <p:grpSp>
              <p:nvGrpSpPr>
                <p:cNvPr id="20" name="Group 93"/>
                <p:cNvGrpSpPr>
                  <a:grpSpLocks/>
                </p:cNvGrpSpPr>
                <p:nvPr/>
              </p:nvGrpSpPr>
              <p:grpSpPr bwMode="auto">
                <a:xfrm>
                  <a:off x="1942" y="2823"/>
                  <a:ext cx="820" cy="991"/>
                  <a:chOff x="1942" y="2823"/>
                  <a:chExt cx="820" cy="991"/>
                </a:xfrm>
              </p:grpSpPr>
              <p:sp>
                <p:nvSpPr>
                  <p:cNvPr id="27" name="Freeform 85"/>
                  <p:cNvSpPr>
                    <a:spLocks/>
                  </p:cNvSpPr>
                  <p:nvPr/>
                </p:nvSpPr>
                <p:spPr bwMode="auto">
                  <a:xfrm flipH="1">
                    <a:off x="1948" y="3591"/>
                    <a:ext cx="807" cy="223"/>
                  </a:xfrm>
                  <a:custGeom>
                    <a:avLst/>
                    <a:gdLst/>
                    <a:ahLst/>
                    <a:cxnLst>
                      <a:cxn ang="0">
                        <a:pos x="0" y="30"/>
                      </a:cxn>
                      <a:cxn ang="0">
                        <a:pos x="41" y="0"/>
                      </a:cxn>
                      <a:cxn ang="0">
                        <a:pos x="81" y="30"/>
                      </a:cxn>
                      <a:cxn ang="0">
                        <a:pos x="0" y="30"/>
                      </a:cxn>
                    </a:cxnLst>
                    <a:rect l="0" t="0" r="r" b="b"/>
                    <a:pathLst>
                      <a:path w="81" h="30">
                        <a:moveTo>
                          <a:pt x="0" y="30"/>
                        </a:moveTo>
                        <a:cubicBezTo>
                          <a:pt x="6" y="13"/>
                          <a:pt x="22" y="0"/>
                          <a:pt x="41" y="0"/>
                        </a:cubicBezTo>
                        <a:cubicBezTo>
                          <a:pt x="60" y="0"/>
                          <a:pt x="76" y="13"/>
                          <a:pt x="81" y="30"/>
                        </a:cubicBezTo>
                        <a:lnTo>
                          <a:pt x="0" y="30"/>
                        </a:lnTo>
                      </a:path>
                    </a:pathLst>
                  </a:custGeom>
                  <a:gradFill rotWithShape="0">
                    <a:gsLst>
                      <a:gs pos="0">
                        <a:srgbClr val="9FCEFF"/>
                      </a:gs>
                      <a:gs pos="100000">
                        <a:srgbClr val="FFFFFF">
                          <a:alpha val="0"/>
                        </a:srgbClr>
                      </a:gs>
                    </a:gsLst>
                    <a:lin ang="5400000" scaled="1"/>
                  </a:gradFill>
                  <a:ln w="0" cap="flat" cmpd="sng">
                    <a:noFill/>
                    <a:prstDash val="solid"/>
                    <a:round/>
                    <a:headEnd type="none" w="med" len="med"/>
                    <a:tailEnd type="none" w="med" len="med"/>
                  </a:ln>
                  <a:effectLst/>
                </p:spPr>
                <p:txBody>
                  <a:bodyPr/>
                  <a:lstStyle/>
                  <a:p>
                    <a:endParaRPr lang="zh-CN" altLang="en-US" sz="1620"/>
                  </a:p>
                </p:txBody>
              </p:sp>
              <p:grpSp>
                <p:nvGrpSpPr>
                  <p:cNvPr id="21" name="Group 56"/>
                  <p:cNvGrpSpPr>
                    <a:grpSpLocks/>
                  </p:cNvGrpSpPr>
                  <p:nvPr/>
                </p:nvGrpSpPr>
                <p:grpSpPr bwMode="auto">
                  <a:xfrm>
                    <a:off x="1942" y="2823"/>
                    <a:ext cx="820" cy="820"/>
                    <a:chOff x="1941" y="2919"/>
                    <a:chExt cx="820" cy="820"/>
                  </a:xfrm>
                </p:grpSpPr>
                <p:sp>
                  <p:nvSpPr>
                    <p:cNvPr id="29" name="Oval 38"/>
                    <p:cNvSpPr>
                      <a:spLocks noChangeArrowheads="1"/>
                    </p:cNvSpPr>
                    <p:nvPr/>
                  </p:nvSpPr>
                  <p:spPr bwMode="auto">
                    <a:xfrm>
                      <a:off x="1941" y="2919"/>
                      <a:ext cx="820" cy="820"/>
                    </a:xfrm>
                    <a:prstGeom prst="ellipse">
                      <a:avLst/>
                    </a:prstGeom>
                    <a:gradFill rotWithShape="0">
                      <a:gsLst>
                        <a:gs pos="0">
                          <a:srgbClr val="61B0FF"/>
                        </a:gs>
                        <a:gs pos="100000">
                          <a:srgbClr val="0072D7"/>
                        </a:gs>
                      </a:gsLst>
                      <a:path path="shape">
                        <a:fillToRect l="50000" t="50000" r="50000" b="50000"/>
                      </a:path>
                    </a:gradFill>
                    <a:ln w="38100">
                      <a:solidFill>
                        <a:schemeClr val="bg1"/>
                      </a:solidFill>
                      <a:round/>
                      <a:headEnd/>
                      <a:tailEnd/>
                    </a:ln>
                    <a:effectLst/>
                  </p:spPr>
                  <p:txBody>
                    <a:bodyPr wrap="none" anchor="ctr"/>
                    <a:lstStyle/>
                    <a:p>
                      <a:endParaRPr lang="zh-CN" altLang="en-US" sz="1620"/>
                    </a:p>
                  </p:txBody>
                </p:sp>
                <p:sp>
                  <p:nvSpPr>
                    <p:cNvPr id="30" name="Oval 39"/>
                    <p:cNvSpPr>
                      <a:spLocks noChangeArrowheads="1"/>
                    </p:cNvSpPr>
                    <p:nvPr/>
                  </p:nvSpPr>
                  <p:spPr bwMode="auto">
                    <a:xfrm>
                      <a:off x="1968" y="3079"/>
                      <a:ext cx="311" cy="461"/>
                    </a:xfrm>
                    <a:prstGeom prst="ellipse">
                      <a:avLst/>
                    </a:prstGeom>
                    <a:gradFill rotWithShape="0">
                      <a:gsLst>
                        <a:gs pos="0">
                          <a:schemeClr val="bg1">
                            <a:alpha val="67000"/>
                          </a:schemeClr>
                        </a:gs>
                        <a:gs pos="100000">
                          <a:schemeClr val="bg1">
                            <a:alpha val="0"/>
                          </a:schemeClr>
                        </a:gs>
                      </a:gsLst>
                      <a:lin ang="0" scaled="1"/>
                    </a:gradFill>
                    <a:ln w="9525">
                      <a:noFill/>
                      <a:round/>
                      <a:headEnd/>
                      <a:tailEnd/>
                    </a:ln>
                    <a:effectLst/>
                  </p:spPr>
                  <p:txBody>
                    <a:bodyPr wrap="none" anchor="ctr"/>
                    <a:lstStyle/>
                    <a:p>
                      <a:endParaRPr lang="zh-CN" altLang="en-US" sz="1620"/>
                    </a:p>
                  </p:txBody>
                </p:sp>
                <p:sp>
                  <p:nvSpPr>
                    <p:cNvPr id="31" name="Oval 40"/>
                    <p:cNvSpPr>
                      <a:spLocks noChangeArrowheads="1"/>
                    </p:cNvSpPr>
                    <p:nvPr/>
                  </p:nvSpPr>
                  <p:spPr bwMode="auto">
                    <a:xfrm>
                      <a:off x="2510" y="3106"/>
                      <a:ext cx="226" cy="461"/>
                    </a:xfrm>
                    <a:prstGeom prst="ellipse">
                      <a:avLst/>
                    </a:prstGeom>
                    <a:gradFill rotWithShape="0">
                      <a:gsLst>
                        <a:gs pos="0">
                          <a:schemeClr val="bg1">
                            <a:alpha val="0"/>
                          </a:schemeClr>
                        </a:gs>
                        <a:gs pos="100000">
                          <a:schemeClr val="bg1">
                            <a:alpha val="81000"/>
                          </a:schemeClr>
                        </a:gs>
                      </a:gsLst>
                      <a:lin ang="0" scaled="1"/>
                    </a:gradFill>
                    <a:ln w="9525">
                      <a:noFill/>
                      <a:round/>
                      <a:headEnd/>
                      <a:tailEnd/>
                    </a:ln>
                    <a:effectLst/>
                  </p:spPr>
                  <p:txBody>
                    <a:bodyPr wrap="none" anchor="ctr"/>
                    <a:lstStyle/>
                    <a:p>
                      <a:endParaRPr lang="zh-CN" altLang="en-US" sz="1620"/>
                    </a:p>
                  </p:txBody>
                </p:sp>
              </p:grpSp>
            </p:grpSp>
            <p:grpSp>
              <p:nvGrpSpPr>
                <p:cNvPr id="23" name="Group 94"/>
                <p:cNvGrpSpPr>
                  <a:grpSpLocks/>
                </p:cNvGrpSpPr>
                <p:nvPr/>
              </p:nvGrpSpPr>
              <p:grpSpPr bwMode="auto">
                <a:xfrm>
                  <a:off x="2995" y="2823"/>
                  <a:ext cx="820" cy="991"/>
                  <a:chOff x="2995" y="2823"/>
                  <a:chExt cx="820" cy="991"/>
                </a:xfrm>
              </p:grpSpPr>
              <p:sp>
                <p:nvSpPr>
                  <p:cNvPr id="22" name="Freeform 84"/>
                  <p:cNvSpPr>
                    <a:spLocks/>
                  </p:cNvSpPr>
                  <p:nvPr/>
                </p:nvSpPr>
                <p:spPr bwMode="auto">
                  <a:xfrm flipH="1">
                    <a:off x="3001" y="3591"/>
                    <a:ext cx="807" cy="223"/>
                  </a:xfrm>
                  <a:custGeom>
                    <a:avLst/>
                    <a:gdLst/>
                    <a:ahLst/>
                    <a:cxnLst>
                      <a:cxn ang="0">
                        <a:pos x="0" y="30"/>
                      </a:cxn>
                      <a:cxn ang="0">
                        <a:pos x="41" y="0"/>
                      </a:cxn>
                      <a:cxn ang="0">
                        <a:pos x="81" y="30"/>
                      </a:cxn>
                      <a:cxn ang="0">
                        <a:pos x="0" y="30"/>
                      </a:cxn>
                    </a:cxnLst>
                    <a:rect l="0" t="0" r="r" b="b"/>
                    <a:pathLst>
                      <a:path w="81" h="30">
                        <a:moveTo>
                          <a:pt x="0" y="30"/>
                        </a:moveTo>
                        <a:cubicBezTo>
                          <a:pt x="6" y="13"/>
                          <a:pt x="22" y="0"/>
                          <a:pt x="41" y="0"/>
                        </a:cubicBezTo>
                        <a:cubicBezTo>
                          <a:pt x="60" y="0"/>
                          <a:pt x="76" y="13"/>
                          <a:pt x="81" y="30"/>
                        </a:cubicBezTo>
                        <a:lnTo>
                          <a:pt x="0" y="30"/>
                        </a:lnTo>
                      </a:path>
                    </a:pathLst>
                  </a:custGeom>
                  <a:gradFill rotWithShape="0">
                    <a:gsLst>
                      <a:gs pos="0">
                        <a:srgbClr val="CECECE"/>
                      </a:gs>
                      <a:gs pos="100000">
                        <a:srgbClr val="FFFFFF">
                          <a:alpha val="0"/>
                        </a:srgbClr>
                      </a:gs>
                    </a:gsLst>
                    <a:lin ang="5400000" scaled="1"/>
                  </a:gradFill>
                  <a:ln w="0" cap="flat" cmpd="sng">
                    <a:noFill/>
                    <a:prstDash val="solid"/>
                    <a:round/>
                    <a:headEnd type="none" w="med" len="med"/>
                    <a:tailEnd type="none" w="med" len="med"/>
                  </a:ln>
                  <a:effectLst/>
                </p:spPr>
                <p:txBody>
                  <a:bodyPr/>
                  <a:lstStyle/>
                  <a:p>
                    <a:endParaRPr lang="zh-CN" altLang="en-US" sz="1620"/>
                  </a:p>
                </p:txBody>
              </p:sp>
              <p:grpSp>
                <p:nvGrpSpPr>
                  <p:cNvPr id="28" name="Group 53"/>
                  <p:cNvGrpSpPr>
                    <a:grpSpLocks/>
                  </p:cNvGrpSpPr>
                  <p:nvPr/>
                </p:nvGrpSpPr>
                <p:grpSpPr bwMode="auto">
                  <a:xfrm>
                    <a:off x="2995" y="2823"/>
                    <a:ext cx="820" cy="820"/>
                    <a:chOff x="2998" y="2919"/>
                    <a:chExt cx="820" cy="820"/>
                  </a:xfrm>
                </p:grpSpPr>
                <p:sp>
                  <p:nvSpPr>
                    <p:cNvPr id="24" name="Oval 42"/>
                    <p:cNvSpPr>
                      <a:spLocks noChangeArrowheads="1"/>
                    </p:cNvSpPr>
                    <p:nvPr/>
                  </p:nvSpPr>
                  <p:spPr bwMode="auto">
                    <a:xfrm>
                      <a:off x="2998" y="2919"/>
                      <a:ext cx="820" cy="820"/>
                    </a:xfrm>
                    <a:prstGeom prst="ellipse">
                      <a:avLst/>
                    </a:prstGeom>
                    <a:gradFill rotWithShape="0">
                      <a:gsLst>
                        <a:gs pos="0">
                          <a:srgbClr val="FFFFFF"/>
                        </a:gs>
                        <a:gs pos="100000">
                          <a:srgbClr val="A4A4A4"/>
                        </a:gs>
                      </a:gsLst>
                      <a:path path="shape">
                        <a:fillToRect l="50000" t="50000" r="50000" b="50000"/>
                      </a:path>
                    </a:gradFill>
                    <a:ln w="38100">
                      <a:solidFill>
                        <a:schemeClr val="bg2"/>
                      </a:solidFill>
                      <a:round/>
                      <a:headEnd/>
                      <a:tailEnd/>
                    </a:ln>
                    <a:effectLst/>
                  </p:spPr>
                  <p:txBody>
                    <a:bodyPr wrap="none" anchor="ctr"/>
                    <a:lstStyle/>
                    <a:p>
                      <a:endParaRPr lang="zh-CN" altLang="en-US" sz="1620"/>
                    </a:p>
                  </p:txBody>
                </p:sp>
                <p:sp>
                  <p:nvSpPr>
                    <p:cNvPr id="25" name="Oval 43"/>
                    <p:cNvSpPr>
                      <a:spLocks noChangeArrowheads="1"/>
                    </p:cNvSpPr>
                    <p:nvPr/>
                  </p:nvSpPr>
                  <p:spPr bwMode="auto">
                    <a:xfrm>
                      <a:off x="3025" y="3079"/>
                      <a:ext cx="311" cy="461"/>
                    </a:xfrm>
                    <a:prstGeom prst="ellipse">
                      <a:avLst/>
                    </a:prstGeom>
                    <a:gradFill rotWithShape="0">
                      <a:gsLst>
                        <a:gs pos="0">
                          <a:srgbClr val="FFFFFF">
                            <a:alpha val="63000"/>
                          </a:srgbClr>
                        </a:gs>
                        <a:gs pos="100000">
                          <a:srgbClr val="E0E0E0">
                            <a:alpha val="0"/>
                          </a:srgbClr>
                        </a:gs>
                      </a:gsLst>
                      <a:lin ang="0" scaled="1"/>
                    </a:gradFill>
                    <a:ln w="9525">
                      <a:noFill/>
                      <a:round/>
                      <a:headEnd/>
                      <a:tailEnd/>
                    </a:ln>
                    <a:effectLst/>
                  </p:spPr>
                  <p:txBody>
                    <a:bodyPr wrap="none" anchor="ctr"/>
                    <a:lstStyle/>
                    <a:p>
                      <a:endParaRPr lang="zh-CN" altLang="en-US" sz="1620"/>
                    </a:p>
                  </p:txBody>
                </p:sp>
                <p:sp>
                  <p:nvSpPr>
                    <p:cNvPr id="26" name="Oval 44"/>
                    <p:cNvSpPr>
                      <a:spLocks noChangeArrowheads="1"/>
                    </p:cNvSpPr>
                    <p:nvPr/>
                  </p:nvSpPr>
                  <p:spPr bwMode="auto">
                    <a:xfrm>
                      <a:off x="3567" y="3106"/>
                      <a:ext cx="226" cy="461"/>
                    </a:xfrm>
                    <a:prstGeom prst="ellipse">
                      <a:avLst/>
                    </a:prstGeom>
                    <a:gradFill rotWithShape="0">
                      <a:gsLst>
                        <a:gs pos="0">
                          <a:srgbClr val="E0E0E0">
                            <a:alpha val="0"/>
                          </a:srgbClr>
                        </a:gs>
                        <a:gs pos="100000">
                          <a:srgbClr val="FFFFFF">
                            <a:alpha val="57001"/>
                          </a:srgbClr>
                        </a:gs>
                      </a:gsLst>
                      <a:lin ang="0" scaled="1"/>
                    </a:gradFill>
                    <a:ln w="9525">
                      <a:noFill/>
                      <a:round/>
                      <a:headEnd/>
                      <a:tailEnd/>
                    </a:ln>
                    <a:effectLst/>
                  </p:spPr>
                  <p:txBody>
                    <a:bodyPr wrap="none" anchor="ctr"/>
                    <a:lstStyle/>
                    <a:p>
                      <a:endParaRPr lang="zh-CN" altLang="en-US" sz="1620"/>
                    </a:p>
                  </p:txBody>
                </p:sp>
              </p:grpSp>
            </p:grpSp>
          </p:grpSp>
        </p:grpSp>
        <p:sp>
          <p:nvSpPr>
            <p:cNvPr id="8" name="Text Box 36"/>
            <p:cNvSpPr txBox="1">
              <a:spLocks noChangeArrowheads="1"/>
            </p:cNvSpPr>
            <p:nvPr/>
          </p:nvSpPr>
          <p:spPr bwMode="gray">
            <a:xfrm>
              <a:off x="2156" y="1398"/>
              <a:ext cx="1451" cy="294"/>
            </a:xfrm>
            <a:prstGeom prst="rect">
              <a:avLst/>
            </a:prstGeom>
            <a:noFill/>
            <a:ln w="9525">
              <a:noFill/>
              <a:miter lim="800000"/>
              <a:headEnd/>
              <a:tailEnd/>
            </a:ln>
          </p:spPr>
          <p:txBody>
            <a:bodyPr>
              <a:spAutoFit/>
            </a:bodyPr>
            <a:lstStyle/>
            <a:p>
              <a:pPr algn="ctr" defTabSz="721519">
                <a:spcBef>
                  <a:spcPct val="20000"/>
                </a:spcBef>
              </a:pPr>
              <a:r>
                <a:rPr lang="zh-CN" altLang="en-US" sz="2160" dirty="0">
                  <a:latin typeface="Yuanti SC" charset="-122"/>
                  <a:ea typeface="Yuanti SC" charset="-122"/>
                  <a:cs typeface="Yuanti SC" charset="-122"/>
                </a:rPr>
                <a:t>设计评审</a:t>
              </a:r>
              <a:endParaRPr lang="en-US" sz="2160" noProof="1">
                <a:latin typeface="Yuanti SC" charset="-122"/>
                <a:ea typeface="Yuanti SC" charset="-122"/>
                <a:cs typeface="Yuanti SC" charset="-122"/>
              </a:endParaRPr>
            </a:p>
          </p:txBody>
        </p:sp>
        <p:sp>
          <p:nvSpPr>
            <p:cNvPr id="9" name="Text Box 36"/>
            <p:cNvSpPr txBox="1">
              <a:spLocks noChangeArrowheads="1"/>
            </p:cNvSpPr>
            <p:nvPr/>
          </p:nvSpPr>
          <p:spPr bwMode="gray">
            <a:xfrm>
              <a:off x="1021" y="3015"/>
              <a:ext cx="544" cy="525"/>
            </a:xfrm>
            <a:prstGeom prst="rect">
              <a:avLst/>
            </a:prstGeom>
            <a:noFill/>
            <a:ln w="9525">
              <a:noFill/>
              <a:miter lim="800000"/>
              <a:headEnd/>
              <a:tailEnd/>
            </a:ln>
          </p:spPr>
          <p:txBody>
            <a:bodyPr wrap="square">
              <a:spAutoFit/>
            </a:bodyPr>
            <a:lstStyle/>
            <a:p>
              <a:pPr algn="ctr" defTabSz="721519">
                <a:spcBef>
                  <a:spcPct val="20000"/>
                </a:spcBef>
              </a:pPr>
              <a:r>
                <a:rPr lang="zh-CN" altLang="en-US" sz="2160" dirty="0">
                  <a:latin typeface="Yuanti SC" charset="-122"/>
                  <a:ea typeface="Yuanti SC" charset="-122"/>
                  <a:cs typeface="Yuanti SC" charset="-122"/>
                </a:rPr>
                <a:t>系统架构</a:t>
              </a:r>
              <a:endParaRPr lang="en-US" sz="2160" noProof="1">
                <a:latin typeface="Yuanti SC" charset="-122"/>
                <a:ea typeface="Yuanti SC" charset="-122"/>
                <a:cs typeface="Yuanti SC" charset="-122"/>
              </a:endParaRPr>
            </a:p>
          </p:txBody>
        </p:sp>
        <p:sp>
          <p:nvSpPr>
            <p:cNvPr id="10" name="Text Box 36"/>
            <p:cNvSpPr txBox="1">
              <a:spLocks noChangeArrowheads="1"/>
            </p:cNvSpPr>
            <p:nvPr/>
          </p:nvSpPr>
          <p:spPr bwMode="gray">
            <a:xfrm>
              <a:off x="2064" y="2969"/>
              <a:ext cx="544" cy="525"/>
            </a:xfrm>
            <a:prstGeom prst="rect">
              <a:avLst/>
            </a:prstGeom>
            <a:noFill/>
            <a:ln w="9525">
              <a:noFill/>
              <a:miter lim="800000"/>
              <a:headEnd/>
              <a:tailEnd/>
            </a:ln>
          </p:spPr>
          <p:txBody>
            <a:bodyPr wrap="square">
              <a:spAutoFit/>
            </a:bodyPr>
            <a:lstStyle/>
            <a:p>
              <a:pPr algn="ctr" defTabSz="721519">
                <a:spcBef>
                  <a:spcPct val="20000"/>
                </a:spcBef>
              </a:pPr>
              <a:r>
                <a:rPr lang="zh-CN" altLang="en-US" sz="2160" noProof="1">
                  <a:latin typeface="Yuanti SC" charset="-122"/>
                  <a:ea typeface="Yuanti SC" charset="-122"/>
                  <a:cs typeface="Yuanti SC" charset="-122"/>
                </a:rPr>
                <a:t>可测试性</a:t>
              </a:r>
              <a:endParaRPr lang="en-US" altLang="zh-CN" sz="2160" noProof="1">
                <a:latin typeface="Yuanti SC" charset="-122"/>
                <a:ea typeface="Yuanti SC" charset="-122"/>
                <a:cs typeface="Yuanti SC" charset="-122"/>
              </a:endParaRPr>
            </a:p>
          </p:txBody>
        </p:sp>
        <p:sp>
          <p:nvSpPr>
            <p:cNvPr id="11" name="Text Box 36"/>
            <p:cNvSpPr txBox="1">
              <a:spLocks noChangeArrowheads="1"/>
            </p:cNvSpPr>
            <p:nvPr/>
          </p:nvSpPr>
          <p:spPr bwMode="gray">
            <a:xfrm>
              <a:off x="3123" y="2991"/>
              <a:ext cx="546" cy="525"/>
            </a:xfrm>
            <a:prstGeom prst="rect">
              <a:avLst/>
            </a:prstGeom>
            <a:noFill/>
            <a:ln w="9525">
              <a:noFill/>
              <a:miter lim="800000"/>
              <a:headEnd/>
              <a:tailEnd/>
            </a:ln>
          </p:spPr>
          <p:txBody>
            <a:bodyPr wrap="square">
              <a:spAutoFit/>
            </a:bodyPr>
            <a:lstStyle/>
            <a:p>
              <a:pPr algn="ctr" defTabSz="721519">
                <a:spcBef>
                  <a:spcPct val="20000"/>
                </a:spcBef>
              </a:pPr>
              <a:r>
                <a:rPr lang="zh-CN" altLang="en-US" sz="2160" noProof="1">
                  <a:latin typeface="Yuanti SC" charset="-122"/>
                  <a:ea typeface="Yuanti SC" charset="-122"/>
                  <a:cs typeface="Yuanti SC" charset="-122"/>
                </a:rPr>
                <a:t>系统部署</a:t>
              </a:r>
              <a:endParaRPr lang="en-US" sz="2160" noProof="1">
                <a:latin typeface="Yuanti SC" charset="-122"/>
                <a:ea typeface="Yuanti SC" charset="-122"/>
                <a:cs typeface="Yuanti SC" charset="-122"/>
              </a:endParaRPr>
            </a:p>
          </p:txBody>
        </p:sp>
        <p:sp>
          <p:nvSpPr>
            <p:cNvPr id="12" name="Text Box 36"/>
            <p:cNvSpPr txBox="1">
              <a:spLocks noChangeArrowheads="1"/>
            </p:cNvSpPr>
            <p:nvPr/>
          </p:nvSpPr>
          <p:spPr bwMode="gray">
            <a:xfrm>
              <a:off x="4106" y="2969"/>
              <a:ext cx="658" cy="294"/>
            </a:xfrm>
            <a:prstGeom prst="rect">
              <a:avLst/>
            </a:prstGeom>
            <a:noFill/>
            <a:ln w="9525">
              <a:noFill/>
              <a:miter lim="800000"/>
              <a:headEnd/>
              <a:tailEnd/>
            </a:ln>
          </p:spPr>
          <p:txBody>
            <a:bodyPr>
              <a:spAutoFit/>
            </a:bodyPr>
            <a:lstStyle/>
            <a:p>
              <a:pPr algn="ctr" defTabSz="721519">
                <a:spcBef>
                  <a:spcPct val="20000"/>
                </a:spcBef>
              </a:pPr>
              <a:endParaRPr lang="en-US" sz="2160" noProof="1">
                <a:cs typeface="Arial" charset="0"/>
              </a:endParaRPr>
            </a:p>
          </p:txBody>
        </p:sp>
        <p:sp>
          <p:nvSpPr>
            <p:cNvPr id="13" name="Text Box 91"/>
            <p:cNvSpPr txBox="1">
              <a:spLocks noChangeArrowheads="1"/>
            </p:cNvSpPr>
            <p:nvPr/>
          </p:nvSpPr>
          <p:spPr bwMode="gray">
            <a:xfrm>
              <a:off x="2343" y="2008"/>
              <a:ext cx="1089" cy="832"/>
            </a:xfrm>
            <a:prstGeom prst="rect">
              <a:avLst/>
            </a:prstGeom>
            <a:noFill/>
            <a:ln w="9525" algn="ctr">
              <a:noFill/>
              <a:miter lim="800000"/>
              <a:headEnd/>
              <a:tailEnd/>
            </a:ln>
            <a:effectLst/>
          </p:spPr>
          <p:txBody>
            <a:bodyPr wrap="square">
              <a:spAutoFit/>
            </a:bodyPr>
            <a:lstStyle/>
            <a:p>
              <a:pPr algn="ctr" eaLnBrk="0" hangingPunct="0"/>
              <a:r>
                <a:rPr lang="zh-CN" altLang="en-US" sz="1440" dirty="0">
                  <a:latin typeface="Yuanti SC" charset="-122"/>
                  <a:ea typeface="Yuanti SC" charset="-122"/>
                  <a:cs typeface="Yuanti SC" charset="-122"/>
                </a:rPr>
                <a:t>保证需求能在设计中得到准确和完整的表示，即保证系统架构设计和产品功能规格说明书的质量</a:t>
              </a:r>
              <a:endParaRPr lang="en-US" altLang="zh-CN" sz="1440" dirty="0">
                <a:latin typeface="Yuanti SC" charset="-122"/>
                <a:ea typeface="Yuanti SC" charset="-122"/>
                <a:cs typeface="Yuanti SC" charset="-122"/>
              </a:endParaRPr>
            </a:p>
          </p:txBody>
        </p:sp>
      </p:grpSp>
      <p:sp>
        <p:nvSpPr>
          <p:cNvPr id="53" name="矩形 52"/>
          <p:cNvSpPr/>
          <p:nvPr/>
        </p:nvSpPr>
        <p:spPr>
          <a:xfrm>
            <a:off x="6661652" y="3429256"/>
            <a:ext cx="1101722" cy="646331"/>
          </a:xfrm>
          <a:prstGeom prst="rect">
            <a:avLst/>
          </a:prstGeom>
        </p:spPr>
        <p:txBody>
          <a:bodyPr wrap="square">
            <a:spAutoFit/>
          </a:bodyPr>
          <a:lstStyle/>
          <a:p>
            <a:pPr algn="ctr" defTabSz="721519">
              <a:spcBef>
                <a:spcPct val="20000"/>
              </a:spcBef>
            </a:pPr>
            <a:r>
              <a:rPr lang="zh-CN" altLang="en-US" noProof="1">
                <a:latin typeface="Yuanti SC" charset="-122"/>
                <a:ea typeface="Yuanti SC" charset="-122"/>
                <a:cs typeface="Yuanti SC" charset="-122"/>
              </a:rPr>
              <a:t>设计规格说明书</a:t>
            </a:r>
            <a:endParaRPr lang="en-US" altLang="zh-CN" noProof="1">
              <a:latin typeface="Yuanti SC" charset="-122"/>
              <a:ea typeface="Yuanti SC" charset="-122"/>
              <a:cs typeface="Yuanti SC" charset="-122"/>
            </a:endParaRPr>
          </a:p>
        </p:txBody>
      </p:sp>
      <p:sp>
        <p:nvSpPr>
          <p:cNvPr id="33" name="矩形 32"/>
          <p:cNvSpPr/>
          <p:nvPr/>
        </p:nvSpPr>
        <p:spPr>
          <a:xfrm>
            <a:off x="1402384" y="1731058"/>
            <a:ext cx="1059894" cy="940001"/>
          </a:xfrm>
          <a:prstGeom prst="rect">
            <a:avLst/>
          </a:prstGeom>
        </p:spPr>
        <p:txBody>
          <a:bodyPr wrap="square">
            <a:spAutoFit/>
          </a:bodyPr>
          <a:lstStyle/>
          <a:p>
            <a:pPr algn="ctr" defTabSz="721519">
              <a:spcBef>
                <a:spcPct val="20000"/>
              </a:spcBef>
            </a:pPr>
            <a:r>
              <a:rPr lang="zh-CN" altLang="en-US" sz="1620" dirty="0">
                <a:solidFill>
                  <a:srgbClr val="FFC000"/>
                </a:solidFill>
                <a:latin typeface="Yuanti SC" charset="-122"/>
                <a:ea typeface="Yuanti SC" charset="-122"/>
                <a:cs typeface="Yuanti SC" charset="-122"/>
              </a:rPr>
              <a:t>从高层</a:t>
            </a:r>
            <a:endParaRPr lang="en-US" altLang="zh-CN" sz="1620" dirty="0">
              <a:solidFill>
                <a:srgbClr val="FFC000"/>
              </a:solidFill>
              <a:latin typeface="Yuanti SC" charset="-122"/>
              <a:ea typeface="Yuanti SC" charset="-122"/>
              <a:cs typeface="Yuanti SC" charset="-122"/>
            </a:endParaRPr>
          </a:p>
          <a:p>
            <a:pPr algn="ctr" defTabSz="721519">
              <a:spcBef>
                <a:spcPct val="20000"/>
              </a:spcBef>
            </a:pPr>
            <a:r>
              <a:rPr lang="zh-CN" altLang="en-US" sz="1620" dirty="0">
                <a:solidFill>
                  <a:srgbClr val="FFC000"/>
                </a:solidFill>
                <a:latin typeface="Yuanti SC" charset="-122"/>
                <a:ea typeface="Yuanti SC" charset="-122"/>
                <a:cs typeface="Yuanti SC" charset="-122"/>
              </a:rPr>
              <a:t>到</a:t>
            </a:r>
            <a:endParaRPr lang="en-US" altLang="zh-CN" sz="1620" dirty="0">
              <a:solidFill>
                <a:srgbClr val="FFC000"/>
              </a:solidFill>
              <a:latin typeface="Yuanti SC" charset="-122"/>
              <a:ea typeface="Yuanti SC" charset="-122"/>
              <a:cs typeface="Yuanti SC" charset="-122"/>
            </a:endParaRPr>
          </a:p>
          <a:p>
            <a:pPr algn="ctr" defTabSz="721519">
              <a:spcBef>
                <a:spcPct val="20000"/>
              </a:spcBef>
            </a:pPr>
            <a:r>
              <a:rPr lang="zh-CN" altLang="en-US" sz="1620" dirty="0">
                <a:solidFill>
                  <a:srgbClr val="FFC000"/>
                </a:solidFill>
                <a:latin typeface="Yuanti SC" charset="-122"/>
                <a:ea typeface="Yuanti SC" charset="-122"/>
                <a:cs typeface="Yuanti SC" charset="-122"/>
              </a:rPr>
              <a:t>底层</a:t>
            </a:r>
            <a:endParaRPr lang="en-GB" altLang="zh-CN" sz="1620" noProof="1">
              <a:solidFill>
                <a:srgbClr val="FFC000"/>
              </a:solidFill>
              <a:latin typeface="Yuanti SC" charset="-122"/>
              <a:ea typeface="Yuanti SC" charset="-122"/>
              <a:cs typeface="Yuanti SC" charset="-122"/>
            </a:endParaRPr>
          </a:p>
        </p:txBody>
      </p:sp>
      <p:sp>
        <p:nvSpPr>
          <p:cNvPr id="38" name="矩形 37"/>
          <p:cNvSpPr/>
          <p:nvPr/>
        </p:nvSpPr>
        <p:spPr>
          <a:xfrm>
            <a:off x="3670791" y="4420007"/>
            <a:ext cx="2037737" cy="341632"/>
          </a:xfrm>
          <a:prstGeom prst="rect">
            <a:avLst/>
          </a:prstGeom>
        </p:spPr>
        <p:txBody>
          <a:bodyPr wrap="none">
            <a:spAutoFit/>
          </a:bodyPr>
          <a:lstStyle/>
          <a:p>
            <a:pPr algn="ctr" defTabSz="721519">
              <a:spcBef>
                <a:spcPct val="20000"/>
              </a:spcBef>
            </a:pPr>
            <a:r>
              <a:rPr lang="zh-CN" altLang="en-US" sz="1620" dirty="0">
                <a:solidFill>
                  <a:srgbClr val="FFC000"/>
                </a:solidFill>
                <a:latin typeface="Yuanti SC" charset="-122"/>
                <a:ea typeface="Yuanti SC" charset="-122"/>
                <a:cs typeface="Yuanti SC" charset="-122"/>
              </a:rPr>
              <a:t>借助</a:t>
            </a:r>
            <a:r>
              <a:rPr lang="en-US" altLang="zh-CN" sz="1620" dirty="0">
                <a:solidFill>
                  <a:srgbClr val="FFC000"/>
                </a:solidFill>
                <a:latin typeface="Yuanti SC" charset="-122"/>
                <a:ea typeface="Yuanti SC" charset="-122"/>
                <a:cs typeface="Yuanti SC" charset="-122"/>
              </a:rPr>
              <a:t>UML</a:t>
            </a:r>
            <a:r>
              <a:rPr lang="zh-CN" altLang="en-US" sz="1620" dirty="0">
                <a:solidFill>
                  <a:srgbClr val="FFC000"/>
                </a:solidFill>
                <a:latin typeface="Yuanti SC" charset="-122"/>
                <a:ea typeface="Yuanti SC" charset="-122"/>
                <a:cs typeface="Yuanti SC" charset="-122"/>
              </a:rPr>
              <a:t>等建模工具</a:t>
            </a:r>
            <a:endParaRPr lang="en-GB" altLang="zh-CN" noProof="1">
              <a:solidFill>
                <a:srgbClr val="FFC000"/>
              </a:solidFill>
              <a:latin typeface="Yuanti SC" charset="-122"/>
              <a:ea typeface="Yuanti SC" charset="-122"/>
              <a:cs typeface="Yuanti SC" charset="-122"/>
            </a:endParaRPr>
          </a:p>
        </p:txBody>
      </p:sp>
      <p:sp>
        <p:nvSpPr>
          <p:cNvPr id="47" name="矩形 46"/>
          <p:cNvSpPr/>
          <p:nvPr/>
        </p:nvSpPr>
        <p:spPr>
          <a:xfrm>
            <a:off x="6341137" y="1800581"/>
            <a:ext cx="1059894" cy="890115"/>
          </a:xfrm>
          <a:prstGeom prst="rect">
            <a:avLst/>
          </a:prstGeom>
        </p:spPr>
        <p:txBody>
          <a:bodyPr wrap="square">
            <a:spAutoFit/>
          </a:bodyPr>
          <a:lstStyle/>
          <a:p>
            <a:pPr algn="ctr" defTabSz="721519">
              <a:spcBef>
                <a:spcPct val="20000"/>
              </a:spcBef>
            </a:pPr>
            <a:r>
              <a:rPr lang="zh-CN" altLang="en-US" sz="1620" dirty="0">
                <a:solidFill>
                  <a:srgbClr val="FFC000"/>
                </a:solidFill>
                <a:latin typeface="Yuanti SC" charset="-122"/>
                <a:ea typeface="Yuanti SC" charset="-122"/>
                <a:cs typeface="Yuanti SC" charset="-122"/>
              </a:rPr>
              <a:t>不断从</a:t>
            </a:r>
            <a:endParaRPr lang="en-US" altLang="zh-CN" sz="1620" dirty="0">
              <a:solidFill>
                <a:srgbClr val="FFC000"/>
              </a:solidFill>
              <a:latin typeface="Yuanti SC" charset="-122"/>
              <a:ea typeface="Yuanti SC" charset="-122"/>
              <a:cs typeface="Yuanti SC" charset="-122"/>
            </a:endParaRPr>
          </a:p>
          <a:p>
            <a:pPr algn="ctr" defTabSz="721519">
              <a:spcBef>
                <a:spcPct val="20000"/>
              </a:spcBef>
            </a:pPr>
            <a:r>
              <a:rPr lang="zh-CN" altLang="en-US" sz="1620" dirty="0">
                <a:solidFill>
                  <a:srgbClr val="FFC000"/>
                </a:solidFill>
                <a:latin typeface="Yuanti SC" charset="-122"/>
                <a:ea typeface="Yuanti SC" charset="-122"/>
                <a:cs typeface="Yuanti SC" charset="-122"/>
              </a:rPr>
              <a:t>测试角度去问开发</a:t>
            </a:r>
            <a:endParaRPr lang="en-GB" altLang="zh-CN" noProof="1">
              <a:solidFill>
                <a:srgbClr val="FFC000"/>
              </a:solidFill>
              <a:latin typeface="Yuanti SC" charset="-122"/>
              <a:ea typeface="Yuanti SC" charset="-122"/>
              <a:cs typeface="Yuanti SC" charset="-122"/>
            </a:endParaRPr>
          </a:p>
        </p:txBody>
      </p:sp>
    </p:spTree>
    <p:extLst>
      <p:ext uri="{BB962C8B-B14F-4D97-AF65-F5344CB8AC3E}">
        <p14:creationId xmlns:p14="http://schemas.microsoft.com/office/powerpoint/2010/main" val="328130057"/>
      </p:ext>
    </p:extLst>
  </p:cSld>
  <p:clrMapOvr>
    <a:masterClrMapping/>
  </p:clrMapOvr>
  <p:transition spd="slow">
    <p:wipe dir="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55985" y="372369"/>
            <a:ext cx="3747485" cy="422894"/>
          </a:xfrm>
        </p:spPr>
        <p:txBody>
          <a:bodyPr>
            <a:noAutofit/>
          </a:bodyPr>
          <a:lstStyle/>
          <a:p>
            <a:r>
              <a:rPr lang="zh-CN" altLang="en-US" dirty="0">
                <a:latin typeface="微软雅黑" panose="020B0503020204020204" pitchFamily="34" charset="-122"/>
                <a:ea typeface="微软雅黑" panose="020B0503020204020204" pitchFamily="34" charset="-122"/>
              </a:rPr>
              <a:t>设计评审解决的问题</a:t>
            </a:r>
          </a:p>
        </p:txBody>
      </p:sp>
      <p:sp>
        <p:nvSpPr>
          <p:cNvPr id="3" name="内容占位符 2"/>
          <p:cNvSpPr>
            <a:spLocks noGrp="1"/>
          </p:cNvSpPr>
          <p:nvPr>
            <p:ph idx="1"/>
          </p:nvPr>
        </p:nvSpPr>
        <p:spPr>
          <a:xfrm>
            <a:off x="966911" y="1149824"/>
            <a:ext cx="4439293" cy="3309953"/>
          </a:xfrm>
        </p:spPr>
        <p:txBody>
          <a:bodyPr/>
          <a:lstStyle/>
          <a:p>
            <a:pPr marL="268288" indent="-268288">
              <a:lnSpc>
                <a:spcPct val="120000"/>
              </a:lnSpc>
              <a:spcBef>
                <a:spcPct val="30000"/>
              </a:spcBef>
              <a:buClr>
                <a:srgbClr val="91AC4E"/>
              </a:buClr>
              <a:buSzPct val="80000"/>
              <a:buFont typeface="Wingdings" pitchFamily="2" charset="2"/>
              <a:buChar char="p"/>
            </a:pPr>
            <a:r>
              <a:rPr lang="zh-CN" altLang="en-US" sz="2160" dirty="0">
                <a:solidFill>
                  <a:schemeClr val="tx1">
                    <a:lumMod val="85000"/>
                    <a:lumOff val="15000"/>
                  </a:schemeClr>
                </a:solidFill>
                <a:latin typeface="Yuanti SC" charset="-122"/>
                <a:ea typeface="Yuanti SC" charset="-122"/>
                <a:cs typeface="Yuanti SC" charset="-122"/>
              </a:rPr>
              <a:t> </a:t>
            </a:r>
            <a:r>
              <a:rPr lang="zh-CN" altLang="en-US" sz="2000" dirty="0">
                <a:solidFill>
                  <a:schemeClr val="tx1">
                    <a:lumMod val="85000"/>
                    <a:lumOff val="15000"/>
                  </a:schemeClr>
                </a:solidFill>
                <a:latin typeface="Yuanti SC" charset="-122"/>
                <a:ea typeface="Yuanti SC" charset="-122"/>
                <a:cs typeface="Yuanti SC" charset="-122"/>
              </a:rPr>
              <a:t>是否有设计规范？ </a:t>
            </a:r>
          </a:p>
          <a:p>
            <a:pPr marL="268288" indent="-268288">
              <a:lnSpc>
                <a:spcPct val="120000"/>
              </a:lnSpc>
              <a:spcBef>
                <a:spcPct val="30000"/>
              </a:spcBef>
              <a:buClr>
                <a:srgbClr val="91AC4E"/>
              </a:buClr>
              <a:buSzPct val="80000"/>
              <a:buFont typeface="Wingdings" pitchFamily="2" charset="2"/>
              <a:buChar char="p"/>
            </a:pPr>
            <a:r>
              <a:rPr lang="zh-CN" altLang="en-US" sz="2000" dirty="0">
                <a:solidFill>
                  <a:schemeClr val="tx1">
                    <a:lumMod val="85000"/>
                    <a:lumOff val="15000"/>
                  </a:schemeClr>
                </a:solidFill>
                <a:latin typeface="Yuanti SC" charset="-122"/>
                <a:ea typeface="Yuanti SC" charset="-122"/>
                <a:cs typeface="Yuanti SC" charset="-122"/>
              </a:rPr>
              <a:t> 系统架构设计的不合理</a:t>
            </a:r>
            <a:endParaRPr lang="en-US" altLang="zh-CN" sz="2000" dirty="0">
              <a:solidFill>
                <a:schemeClr val="tx1">
                  <a:lumMod val="85000"/>
                  <a:lumOff val="15000"/>
                </a:schemeClr>
              </a:solidFill>
              <a:latin typeface="Yuanti SC" charset="-122"/>
              <a:ea typeface="Yuanti SC" charset="-122"/>
              <a:cs typeface="Yuanti SC" charset="-122"/>
            </a:endParaRPr>
          </a:p>
          <a:p>
            <a:pPr marL="268288" indent="-268288">
              <a:lnSpc>
                <a:spcPct val="120000"/>
              </a:lnSpc>
              <a:spcBef>
                <a:spcPct val="30000"/>
              </a:spcBef>
              <a:buClr>
                <a:srgbClr val="91AC4E"/>
              </a:buClr>
              <a:buSzPct val="80000"/>
              <a:buFont typeface="Wingdings" pitchFamily="2" charset="2"/>
              <a:buChar char="p"/>
            </a:pPr>
            <a:r>
              <a:rPr lang="zh-CN" altLang="en-US" sz="2000" dirty="0">
                <a:solidFill>
                  <a:schemeClr val="tx1">
                    <a:lumMod val="85000"/>
                    <a:lumOff val="15000"/>
                  </a:schemeClr>
                </a:solidFill>
                <a:latin typeface="Yuanti SC" charset="-122"/>
                <a:ea typeface="Yuanti SC" charset="-122"/>
                <a:cs typeface="Yuanti SC" charset="-122"/>
              </a:rPr>
              <a:t> 单点失效</a:t>
            </a:r>
            <a:endParaRPr lang="en-US" altLang="zh-CN" sz="2000" dirty="0">
              <a:solidFill>
                <a:schemeClr val="tx1">
                  <a:lumMod val="85000"/>
                  <a:lumOff val="15000"/>
                </a:schemeClr>
              </a:solidFill>
              <a:latin typeface="Yuanti SC" charset="-122"/>
              <a:ea typeface="Yuanti SC" charset="-122"/>
              <a:cs typeface="Yuanti SC" charset="-122"/>
            </a:endParaRPr>
          </a:p>
          <a:p>
            <a:pPr marL="268288" indent="-268288">
              <a:lnSpc>
                <a:spcPct val="120000"/>
              </a:lnSpc>
              <a:spcBef>
                <a:spcPct val="30000"/>
              </a:spcBef>
              <a:buClr>
                <a:srgbClr val="91AC4E"/>
              </a:buClr>
              <a:buSzPct val="80000"/>
              <a:buFont typeface="Wingdings" pitchFamily="2" charset="2"/>
              <a:buChar char="p"/>
            </a:pPr>
            <a:r>
              <a:rPr lang="en-US" altLang="zh-CN" sz="2000" dirty="0">
                <a:solidFill>
                  <a:schemeClr val="tx1">
                    <a:lumMod val="85000"/>
                    <a:lumOff val="15000"/>
                  </a:schemeClr>
                </a:solidFill>
                <a:latin typeface="Yuanti SC" charset="-122"/>
                <a:ea typeface="Yuanti SC" charset="-122"/>
                <a:cs typeface="Yuanti SC" charset="-122"/>
              </a:rPr>
              <a:t> </a:t>
            </a:r>
            <a:r>
              <a:rPr lang="zh-CN" altLang="en-US" sz="2000" dirty="0">
                <a:solidFill>
                  <a:schemeClr val="tx1">
                    <a:lumMod val="85000"/>
                    <a:lumOff val="15000"/>
                  </a:schemeClr>
                </a:solidFill>
                <a:latin typeface="Yuanti SC" charset="-122"/>
                <a:ea typeface="Yuanti SC" charset="-122"/>
                <a:cs typeface="Yuanti SC" charset="-122"/>
              </a:rPr>
              <a:t>数据不完整性、不一致性</a:t>
            </a:r>
            <a:endParaRPr lang="en-US" altLang="zh-CN" sz="2000" dirty="0">
              <a:solidFill>
                <a:schemeClr val="tx1">
                  <a:lumMod val="85000"/>
                  <a:lumOff val="15000"/>
                </a:schemeClr>
              </a:solidFill>
              <a:latin typeface="Yuanti SC" charset="-122"/>
              <a:ea typeface="Yuanti SC" charset="-122"/>
              <a:cs typeface="Yuanti SC" charset="-122"/>
            </a:endParaRPr>
          </a:p>
          <a:p>
            <a:pPr marL="268288" indent="-268288">
              <a:lnSpc>
                <a:spcPct val="120000"/>
              </a:lnSpc>
              <a:spcBef>
                <a:spcPct val="30000"/>
              </a:spcBef>
              <a:buClr>
                <a:srgbClr val="91AC4E"/>
              </a:buClr>
              <a:buSzPct val="80000"/>
              <a:buFont typeface="Wingdings" pitchFamily="2" charset="2"/>
              <a:buChar char="p"/>
            </a:pPr>
            <a:r>
              <a:rPr lang="en-US" altLang="zh-CN" sz="2000" dirty="0">
                <a:solidFill>
                  <a:schemeClr val="tx1">
                    <a:lumMod val="85000"/>
                    <a:lumOff val="15000"/>
                  </a:schemeClr>
                </a:solidFill>
                <a:latin typeface="Yuanti SC" charset="-122"/>
                <a:ea typeface="Yuanti SC" charset="-122"/>
                <a:cs typeface="Yuanti SC" charset="-122"/>
              </a:rPr>
              <a:t> </a:t>
            </a:r>
            <a:r>
              <a:rPr lang="zh-CN" altLang="en-US" sz="2000" dirty="0">
                <a:solidFill>
                  <a:schemeClr val="tx1">
                    <a:lumMod val="85000"/>
                    <a:lumOff val="15000"/>
                  </a:schemeClr>
                </a:solidFill>
                <a:latin typeface="Yuanti SC" charset="-122"/>
                <a:ea typeface="Yuanti SC" charset="-122"/>
                <a:cs typeface="Yuanti SC" charset="-122"/>
              </a:rPr>
              <a:t>缺乏可测试性</a:t>
            </a:r>
            <a:endParaRPr lang="en-US" altLang="zh-CN" sz="2000" dirty="0">
              <a:solidFill>
                <a:schemeClr val="tx1">
                  <a:lumMod val="85000"/>
                  <a:lumOff val="15000"/>
                </a:schemeClr>
              </a:solidFill>
              <a:latin typeface="Yuanti SC" charset="-122"/>
              <a:ea typeface="Yuanti SC" charset="-122"/>
              <a:cs typeface="Yuanti SC" charset="-122"/>
            </a:endParaRPr>
          </a:p>
          <a:p>
            <a:pPr marL="268288" indent="-268288">
              <a:lnSpc>
                <a:spcPct val="120000"/>
              </a:lnSpc>
              <a:spcBef>
                <a:spcPct val="30000"/>
              </a:spcBef>
              <a:buClr>
                <a:srgbClr val="91AC4E"/>
              </a:buClr>
              <a:buSzPct val="80000"/>
              <a:buFont typeface="Wingdings" pitchFamily="2" charset="2"/>
              <a:buChar char="p"/>
            </a:pPr>
            <a:r>
              <a:rPr lang="en-US" altLang="zh-CN" sz="2000" dirty="0">
                <a:solidFill>
                  <a:schemeClr val="tx1">
                    <a:lumMod val="85000"/>
                    <a:lumOff val="15000"/>
                  </a:schemeClr>
                </a:solidFill>
                <a:latin typeface="Yuanti SC" charset="-122"/>
                <a:ea typeface="Yuanti SC" charset="-122"/>
                <a:cs typeface="Yuanti SC" charset="-122"/>
              </a:rPr>
              <a:t> </a:t>
            </a:r>
            <a:r>
              <a:rPr lang="zh-CN" altLang="en-US" sz="2000" dirty="0">
                <a:solidFill>
                  <a:schemeClr val="tx1">
                    <a:lumMod val="85000"/>
                    <a:lumOff val="15000"/>
                  </a:schemeClr>
                </a:solidFill>
                <a:latin typeface="Yuanti SC" charset="-122"/>
                <a:ea typeface="Yuanti SC" charset="-122"/>
                <a:cs typeface="Yuanti SC" charset="-122"/>
              </a:rPr>
              <a:t>具体功能设计的问题</a:t>
            </a:r>
            <a:endParaRPr lang="en-US" altLang="zh-CN" sz="2000" dirty="0">
              <a:solidFill>
                <a:schemeClr val="tx1">
                  <a:lumMod val="85000"/>
                  <a:lumOff val="15000"/>
                </a:schemeClr>
              </a:solidFill>
              <a:latin typeface="Yuanti SC" charset="-122"/>
              <a:ea typeface="Yuanti SC" charset="-122"/>
              <a:cs typeface="Yuanti SC" charset="-122"/>
            </a:endParaRPr>
          </a:p>
          <a:p>
            <a:pPr marL="268288" indent="-268288">
              <a:lnSpc>
                <a:spcPct val="120000"/>
              </a:lnSpc>
              <a:spcBef>
                <a:spcPct val="30000"/>
              </a:spcBef>
              <a:buClr>
                <a:srgbClr val="91AC4E"/>
              </a:buClr>
              <a:buSzPct val="80000"/>
              <a:buFont typeface="Wingdings" pitchFamily="2" charset="2"/>
              <a:buChar char="p"/>
            </a:pPr>
            <a:r>
              <a:rPr lang="en-US" altLang="zh-CN" sz="2000" dirty="0">
                <a:solidFill>
                  <a:schemeClr val="tx1">
                    <a:lumMod val="85000"/>
                    <a:lumOff val="15000"/>
                  </a:schemeClr>
                </a:solidFill>
                <a:latin typeface="Yuanti SC" charset="-122"/>
                <a:ea typeface="Yuanti SC" charset="-122"/>
                <a:cs typeface="Yuanti SC" charset="-122"/>
              </a:rPr>
              <a:t>……</a:t>
            </a:r>
            <a:endParaRPr lang="zh-CN" altLang="en-US" sz="2000" dirty="0">
              <a:solidFill>
                <a:schemeClr val="tx1">
                  <a:lumMod val="85000"/>
                  <a:lumOff val="15000"/>
                </a:schemeClr>
              </a:solidFill>
              <a:latin typeface="Yuanti SC" charset="-122"/>
              <a:ea typeface="Yuanti SC" charset="-122"/>
              <a:cs typeface="Yuanti SC" charset="-122"/>
            </a:endParaRPr>
          </a:p>
        </p:txBody>
      </p:sp>
      <p:pic>
        <p:nvPicPr>
          <p:cNvPr id="5" name="Picture 4">
            <a:extLst>
              <a:ext uri="{FF2B5EF4-FFF2-40B4-BE49-F238E27FC236}">
                <a16:creationId xmlns:a16="http://schemas.microsoft.com/office/drawing/2014/main" id="{1B0CA1A5-4995-CBCA-D959-B5BCAD8DA8FB}"/>
              </a:ext>
            </a:extLst>
          </p:cNvPr>
          <p:cNvPicPr>
            <a:picLocks noChangeAspect="1" noChangeArrowheads="1"/>
          </p:cNvPicPr>
          <p:nvPr/>
        </p:nvPicPr>
        <p:blipFill>
          <a:blip r:embed="rId2" cstate="print"/>
          <a:srcRect/>
          <a:stretch>
            <a:fillRect/>
          </a:stretch>
        </p:blipFill>
        <p:spPr bwMode="auto">
          <a:xfrm>
            <a:off x="5406204" y="1451597"/>
            <a:ext cx="3499589" cy="2542079"/>
          </a:xfrm>
          <a:prstGeom prst="rect">
            <a:avLst/>
          </a:prstGeom>
          <a:noFill/>
          <a:ln w="9525" algn="ctr">
            <a:noFill/>
            <a:miter lim="800000"/>
            <a:headEnd/>
            <a:tailEnd/>
          </a:ln>
          <a:effectLst/>
        </p:spPr>
      </p:pic>
    </p:spTree>
    <p:extLst>
      <p:ext uri="{BB962C8B-B14F-4D97-AF65-F5344CB8AC3E}">
        <p14:creationId xmlns:p14="http://schemas.microsoft.com/office/powerpoint/2010/main" val="2383131925"/>
      </p:ext>
    </p:extLst>
  </p:cSld>
  <p:clrMapOvr>
    <a:masterClrMapping/>
  </p:clrMapOvr>
  <p:transition spd="slow">
    <p:wipe dir="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descr="CodeSonar Static Code Analysis Tool: SAST Analyzer | Grammatech">
            <a:extLst>
              <a:ext uri="{FF2B5EF4-FFF2-40B4-BE49-F238E27FC236}">
                <a16:creationId xmlns:a16="http://schemas.microsoft.com/office/drawing/2014/main" id="{D4FB6668-83BD-9C46-838A-ECC23CE75A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995958"/>
            <a:ext cx="5830028" cy="3415785"/>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a:extLst>
              <a:ext uri="{FF2B5EF4-FFF2-40B4-BE49-F238E27FC236}">
                <a16:creationId xmlns:a16="http://schemas.microsoft.com/office/drawing/2014/main" id="{1313F53B-2B5A-4734-D587-0254BE161A91}"/>
              </a:ext>
            </a:extLst>
          </p:cNvPr>
          <p:cNvSpPr>
            <a:spLocks noGrp="1"/>
          </p:cNvSpPr>
          <p:nvPr>
            <p:ph type="title"/>
          </p:nvPr>
        </p:nvSpPr>
        <p:spPr/>
        <p:txBody>
          <a:bodyPr>
            <a:normAutofit fontScale="90000"/>
          </a:bodyPr>
          <a:lstStyle/>
          <a:p>
            <a:r>
              <a:rPr kumimoji="1" lang="en-US" altLang="zh-CN" dirty="0"/>
              <a:t>2.3.2</a:t>
            </a:r>
            <a:r>
              <a:rPr kumimoji="1" lang="zh-CN" altLang="en-US" dirty="0"/>
              <a:t> 静态分析</a:t>
            </a:r>
          </a:p>
        </p:txBody>
      </p:sp>
      <p:pic>
        <p:nvPicPr>
          <p:cNvPr id="4098" name="Picture 2" descr="A hands-on introduction to static code analysis - DeepSource">
            <a:extLst>
              <a:ext uri="{FF2B5EF4-FFF2-40B4-BE49-F238E27FC236}">
                <a16:creationId xmlns:a16="http://schemas.microsoft.com/office/drawing/2014/main" id="{D5E77852-0088-4F33-266F-DD29DBBF45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46137" y="1156214"/>
            <a:ext cx="3397863" cy="34157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5150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Title 1"/>
          <p:cNvSpPr>
            <a:spLocks noGrp="1"/>
          </p:cNvSpPr>
          <p:nvPr>
            <p:ph type="title"/>
          </p:nvPr>
        </p:nvSpPr>
        <p:spPr>
          <a:xfrm>
            <a:off x="647739" y="344148"/>
            <a:ext cx="4734573" cy="421481"/>
          </a:xfrm>
        </p:spPr>
        <p:txBody>
          <a:bodyPr>
            <a:noAutofit/>
          </a:bodyPr>
          <a:lstStyle/>
          <a:p>
            <a:r>
              <a:rPr lang="zh-CN" altLang="en-US" dirty="0">
                <a:latin typeface="微软雅黑" panose="020B0503020204020204" pitchFamily="34" charset="-122"/>
                <a:ea typeface="微软雅黑" panose="020B0503020204020204" pitchFamily="34" charset="-122"/>
              </a:rPr>
              <a:t>缺陷是质量的对立面</a:t>
            </a:r>
          </a:p>
        </p:txBody>
      </p:sp>
      <p:sp>
        <p:nvSpPr>
          <p:cNvPr id="7172" name="Content Placeholder 2"/>
          <p:cNvSpPr>
            <a:spLocks noGrp="1"/>
          </p:cNvSpPr>
          <p:nvPr>
            <p:ph idx="1"/>
          </p:nvPr>
        </p:nvSpPr>
        <p:spPr>
          <a:xfrm>
            <a:off x="774666" y="984513"/>
            <a:ext cx="7662324" cy="1453754"/>
          </a:xfrm>
        </p:spPr>
        <p:txBody>
          <a:bodyPr>
            <a:normAutofit/>
          </a:bodyPr>
          <a:lstStyle/>
          <a:p>
            <a:pPr marL="0" indent="470297">
              <a:lnSpc>
                <a:spcPct val="130000"/>
              </a:lnSpc>
              <a:buNone/>
            </a:pPr>
            <a:r>
              <a:rPr lang="zh-CN" altLang="en-US" sz="1800" dirty="0">
                <a:solidFill>
                  <a:schemeClr val="accent2">
                    <a:lumMod val="75000"/>
                  </a:schemeClr>
                </a:solidFill>
                <a:ea typeface="楷体"/>
                <a:cs typeface="楷体"/>
              </a:rPr>
              <a:t>要了解什么是缺陷</a:t>
            </a:r>
            <a:r>
              <a:rPr lang="en-US" altLang="zh-CN" sz="1800" dirty="0">
                <a:solidFill>
                  <a:schemeClr val="accent2">
                    <a:lumMod val="75000"/>
                  </a:schemeClr>
                </a:solidFill>
                <a:ea typeface="楷体"/>
                <a:cs typeface="楷体"/>
              </a:rPr>
              <a:t>(defect)</a:t>
            </a:r>
            <a:r>
              <a:rPr lang="zh-CN" altLang="en-US" sz="1800" dirty="0">
                <a:solidFill>
                  <a:schemeClr val="accent2">
                    <a:lumMod val="75000"/>
                  </a:schemeClr>
                </a:solidFill>
                <a:ea typeface="楷体"/>
                <a:cs typeface="楷体"/>
              </a:rPr>
              <a:t>，就必须清楚“质量</a:t>
            </a:r>
            <a:r>
              <a:rPr lang="en-US" altLang="zh-CN" sz="1800" dirty="0">
                <a:solidFill>
                  <a:schemeClr val="accent2">
                    <a:lumMod val="75000"/>
                  </a:schemeClr>
                </a:solidFill>
                <a:ea typeface="楷体"/>
                <a:cs typeface="楷体"/>
              </a:rPr>
              <a:t>(Quality)</a:t>
            </a:r>
            <a:r>
              <a:rPr lang="zh-CN" altLang="zh-CN" sz="1800" dirty="0">
                <a:solidFill>
                  <a:schemeClr val="accent2">
                    <a:lumMod val="75000"/>
                  </a:schemeClr>
                </a:solidFill>
                <a:ea typeface="楷体"/>
                <a:cs typeface="楷体"/>
              </a:rPr>
              <a:t>”</a:t>
            </a:r>
            <a:r>
              <a:rPr lang="zh-CN" altLang="en-US" sz="1800" dirty="0">
                <a:solidFill>
                  <a:schemeClr val="accent2">
                    <a:lumMod val="75000"/>
                  </a:schemeClr>
                </a:solidFill>
                <a:ea typeface="楷体"/>
                <a:cs typeface="楷体"/>
              </a:rPr>
              <a:t>概念，因为缺陷是相对质量而存在的，违背了质量、违背了客户的意愿，不能满足客户的要求，就会引起缺陷或产生缺陷</a:t>
            </a:r>
          </a:p>
        </p:txBody>
      </p:sp>
      <p:grpSp>
        <p:nvGrpSpPr>
          <p:cNvPr id="2" name="组合 1">
            <a:extLst>
              <a:ext uri="{FF2B5EF4-FFF2-40B4-BE49-F238E27FC236}">
                <a16:creationId xmlns:a16="http://schemas.microsoft.com/office/drawing/2014/main" id="{E7A6C2B3-F1D2-9DD7-25A2-9DB0401DFCEF}"/>
              </a:ext>
            </a:extLst>
          </p:cNvPr>
          <p:cNvGrpSpPr/>
          <p:nvPr/>
        </p:nvGrpSpPr>
        <p:grpSpPr>
          <a:xfrm>
            <a:off x="753120" y="2450610"/>
            <a:ext cx="2155781" cy="1330139"/>
            <a:chOff x="687132" y="2417355"/>
            <a:chExt cx="2155781" cy="1330139"/>
          </a:xfrm>
        </p:grpSpPr>
        <p:pic>
          <p:nvPicPr>
            <p:cNvPr id="3" name="图片 2">
              <a:extLst>
                <a:ext uri="{FF2B5EF4-FFF2-40B4-BE49-F238E27FC236}">
                  <a16:creationId xmlns:a16="http://schemas.microsoft.com/office/drawing/2014/main" id="{525AE13F-0802-3A18-A2AC-0249760BE165}"/>
                </a:ext>
              </a:extLst>
            </p:cNvPr>
            <p:cNvPicPr>
              <a:picLocks noChangeAspect="1"/>
            </p:cNvPicPr>
            <p:nvPr/>
          </p:nvPicPr>
          <p:blipFill>
            <a:blip r:embed="rId3"/>
            <a:stretch>
              <a:fillRect/>
            </a:stretch>
          </p:blipFill>
          <p:spPr>
            <a:xfrm>
              <a:off x="687132" y="2417355"/>
              <a:ext cx="788312" cy="946620"/>
            </a:xfrm>
            <a:prstGeom prst="rect">
              <a:avLst/>
            </a:prstGeom>
          </p:spPr>
        </p:pic>
        <p:cxnSp>
          <p:nvCxnSpPr>
            <p:cNvPr id="4" name="直线箭头连接符 3">
              <a:extLst>
                <a:ext uri="{FF2B5EF4-FFF2-40B4-BE49-F238E27FC236}">
                  <a16:creationId xmlns:a16="http://schemas.microsoft.com/office/drawing/2014/main" id="{F4E62D35-A9FA-1940-9789-79DE39998672}"/>
                </a:ext>
              </a:extLst>
            </p:cNvPr>
            <p:cNvCxnSpPr>
              <a:cxnSpLocks/>
              <a:stCxn id="3" idx="3"/>
              <a:endCxn id="8" idx="2"/>
            </p:cNvCxnSpPr>
            <p:nvPr/>
          </p:nvCxnSpPr>
          <p:spPr>
            <a:xfrm>
              <a:off x="1475444" y="2890665"/>
              <a:ext cx="1367469" cy="26386"/>
            </a:xfrm>
            <a:prstGeom prst="straightConnector1">
              <a:avLst/>
            </a:prstGeom>
            <a:ln w="38100">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文本框 4">
              <a:extLst>
                <a:ext uri="{FF2B5EF4-FFF2-40B4-BE49-F238E27FC236}">
                  <a16:creationId xmlns:a16="http://schemas.microsoft.com/office/drawing/2014/main" id="{AE3AC92B-3058-AAFD-0660-FBCC1A7CFACD}"/>
                </a:ext>
              </a:extLst>
            </p:cNvPr>
            <p:cNvSpPr txBox="1"/>
            <p:nvPr/>
          </p:nvSpPr>
          <p:spPr>
            <a:xfrm>
              <a:off x="779185" y="3378162"/>
              <a:ext cx="646331" cy="369332"/>
            </a:xfrm>
            <a:prstGeom prst="rect">
              <a:avLst/>
            </a:prstGeom>
            <a:noFill/>
          </p:spPr>
          <p:txBody>
            <a:bodyPr wrap="none" rtlCol="0">
              <a:spAutoFit/>
            </a:bodyPr>
            <a:lstStyle/>
            <a:p>
              <a:r>
                <a:rPr kumimoji="1" lang="zh-CN" altLang="en-US" dirty="0">
                  <a:solidFill>
                    <a:schemeClr val="accent6"/>
                  </a:solidFill>
                  <a:latin typeface="Microsoft YaHei" panose="020B0503020204020204" pitchFamily="34" charset="-122"/>
                  <a:ea typeface="Microsoft YaHei" panose="020B0503020204020204" pitchFamily="34" charset="-122"/>
                </a:rPr>
                <a:t>用户</a:t>
              </a:r>
            </a:p>
          </p:txBody>
        </p:sp>
        <p:sp>
          <p:nvSpPr>
            <p:cNvPr id="6" name="文本框 5">
              <a:extLst>
                <a:ext uri="{FF2B5EF4-FFF2-40B4-BE49-F238E27FC236}">
                  <a16:creationId xmlns:a16="http://schemas.microsoft.com/office/drawing/2014/main" id="{64B4CC89-10EA-CB35-2BC0-F6933B97C49E}"/>
                </a:ext>
              </a:extLst>
            </p:cNvPr>
            <p:cNvSpPr txBox="1"/>
            <p:nvPr/>
          </p:nvSpPr>
          <p:spPr>
            <a:xfrm>
              <a:off x="1539100" y="2522102"/>
              <a:ext cx="1131291" cy="338554"/>
            </a:xfrm>
            <a:prstGeom prst="rect">
              <a:avLst/>
            </a:prstGeom>
            <a:noFill/>
          </p:spPr>
          <p:txBody>
            <a:bodyPr wrap="square" rtlCol="0">
              <a:spAutoFit/>
            </a:bodyPr>
            <a:lstStyle/>
            <a:p>
              <a:r>
                <a:rPr kumimoji="1" lang="zh-CN" altLang="en-US" sz="1600" dirty="0">
                  <a:latin typeface="Microsoft YaHei" panose="020B0503020204020204" pitchFamily="34" charset="-122"/>
                  <a:ea typeface="Microsoft YaHei" panose="020B0503020204020204" pitchFamily="34" charset="-122"/>
                </a:rPr>
                <a:t>要求</a:t>
              </a:r>
              <a:r>
                <a:rPr kumimoji="1" lang="en-US" altLang="zh-CN" sz="1600" dirty="0">
                  <a:latin typeface="Microsoft YaHei" panose="020B0503020204020204" pitchFamily="34" charset="-122"/>
                  <a:ea typeface="Microsoft YaHei" panose="020B0503020204020204" pitchFamily="34" charset="-122"/>
                </a:rPr>
                <a:t>/</a:t>
              </a:r>
              <a:r>
                <a:rPr kumimoji="1" lang="zh-CN" altLang="en-US" sz="1600" dirty="0">
                  <a:latin typeface="Microsoft YaHei" panose="020B0503020204020204" pitchFamily="34" charset="-122"/>
                  <a:ea typeface="Microsoft YaHei" panose="020B0503020204020204" pitchFamily="34" charset="-122"/>
                </a:rPr>
                <a:t>期望</a:t>
              </a:r>
            </a:p>
          </p:txBody>
        </p:sp>
      </p:grpSp>
      <p:grpSp>
        <p:nvGrpSpPr>
          <p:cNvPr id="7" name="组合 6">
            <a:extLst>
              <a:ext uri="{FF2B5EF4-FFF2-40B4-BE49-F238E27FC236}">
                <a16:creationId xmlns:a16="http://schemas.microsoft.com/office/drawing/2014/main" id="{64082500-CFA6-A736-3144-7CB0136FB822}"/>
              </a:ext>
            </a:extLst>
          </p:cNvPr>
          <p:cNvGrpSpPr/>
          <p:nvPr/>
        </p:nvGrpSpPr>
        <p:grpSpPr>
          <a:xfrm>
            <a:off x="2908901" y="2424166"/>
            <a:ext cx="2428124" cy="1052280"/>
            <a:chOff x="2842913" y="2390911"/>
            <a:chExt cx="2428124" cy="1052280"/>
          </a:xfrm>
        </p:grpSpPr>
        <p:sp>
          <p:nvSpPr>
            <p:cNvPr id="8" name="椭圆 7">
              <a:extLst>
                <a:ext uri="{FF2B5EF4-FFF2-40B4-BE49-F238E27FC236}">
                  <a16:creationId xmlns:a16="http://schemas.microsoft.com/office/drawing/2014/main" id="{C94131E0-97A6-3ECF-53CC-9368681DE1C4}"/>
                </a:ext>
              </a:extLst>
            </p:cNvPr>
            <p:cNvSpPr/>
            <p:nvPr/>
          </p:nvSpPr>
          <p:spPr>
            <a:xfrm>
              <a:off x="2842913" y="2390911"/>
              <a:ext cx="1124311" cy="10522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dirty="0">
                  <a:latin typeface="Microsoft YaHei" panose="020B0503020204020204" pitchFamily="34" charset="-122"/>
                  <a:ea typeface="Microsoft YaHei" panose="020B0503020204020204" pitchFamily="34" charset="-122"/>
                </a:rPr>
                <a:t>质量</a:t>
              </a:r>
            </a:p>
          </p:txBody>
        </p:sp>
        <p:cxnSp>
          <p:nvCxnSpPr>
            <p:cNvPr id="9" name="直线箭头连接符 8">
              <a:extLst>
                <a:ext uri="{FF2B5EF4-FFF2-40B4-BE49-F238E27FC236}">
                  <a16:creationId xmlns:a16="http://schemas.microsoft.com/office/drawing/2014/main" id="{09FDC23D-5214-FB4B-62A2-8EA0101EF71A}"/>
                </a:ext>
              </a:extLst>
            </p:cNvPr>
            <p:cNvCxnSpPr>
              <a:cxnSpLocks/>
            </p:cNvCxnSpPr>
            <p:nvPr/>
          </p:nvCxnSpPr>
          <p:spPr>
            <a:xfrm>
              <a:off x="4030880" y="2930276"/>
              <a:ext cx="1240157" cy="29852"/>
            </a:xfrm>
            <a:prstGeom prst="straightConnector1">
              <a:avLst/>
            </a:prstGeom>
            <a:ln w="38100">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0" name="文本框 9">
              <a:extLst>
                <a:ext uri="{FF2B5EF4-FFF2-40B4-BE49-F238E27FC236}">
                  <a16:creationId xmlns:a16="http://schemas.microsoft.com/office/drawing/2014/main" id="{A8AAC56F-FEC4-D38F-1835-C560ADCA0BFF}"/>
                </a:ext>
              </a:extLst>
            </p:cNvPr>
            <p:cNvSpPr txBox="1"/>
            <p:nvPr/>
          </p:nvSpPr>
          <p:spPr>
            <a:xfrm>
              <a:off x="4139746" y="2486705"/>
              <a:ext cx="1131291" cy="338554"/>
            </a:xfrm>
            <a:prstGeom prst="rect">
              <a:avLst/>
            </a:prstGeom>
            <a:noFill/>
          </p:spPr>
          <p:txBody>
            <a:bodyPr wrap="square" rtlCol="0">
              <a:spAutoFit/>
            </a:bodyPr>
            <a:lstStyle/>
            <a:p>
              <a:r>
                <a:rPr kumimoji="1" lang="zh-CN" altLang="en-US" sz="1600" dirty="0">
                  <a:latin typeface="Microsoft YaHei" panose="020B0503020204020204" pitchFamily="34" charset="-122"/>
                  <a:ea typeface="Microsoft YaHei" panose="020B0503020204020204" pitchFamily="34" charset="-122"/>
                </a:rPr>
                <a:t>矛盾</a:t>
              </a:r>
              <a:r>
                <a:rPr kumimoji="1" lang="en-US" altLang="zh-CN" sz="1600" dirty="0">
                  <a:latin typeface="Microsoft YaHei" panose="020B0503020204020204" pitchFamily="34" charset="-122"/>
                  <a:ea typeface="Microsoft YaHei" panose="020B0503020204020204" pitchFamily="34" charset="-122"/>
                </a:rPr>
                <a:t>/</a:t>
              </a:r>
              <a:r>
                <a:rPr kumimoji="1" lang="zh-CN" altLang="en-US" sz="1600" dirty="0">
                  <a:latin typeface="Microsoft YaHei" panose="020B0503020204020204" pitchFamily="34" charset="-122"/>
                  <a:ea typeface="Microsoft YaHei" panose="020B0503020204020204" pitchFamily="34" charset="-122"/>
                </a:rPr>
                <a:t>对立</a:t>
              </a:r>
            </a:p>
          </p:txBody>
        </p:sp>
      </p:grpSp>
      <p:grpSp>
        <p:nvGrpSpPr>
          <p:cNvPr id="11" name="组合 10">
            <a:extLst>
              <a:ext uri="{FF2B5EF4-FFF2-40B4-BE49-F238E27FC236}">
                <a16:creationId xmlns:a16="http://schemas.microsoft.com/office/drawing/2014/main" id="{B9B19368-0D83-C77D-EA60-9E459F017E3A}"/>
              </a:ext>
            </a:extLst>
          </p:cNvPr>
          <p:cNvGrpSpPr/>
          <p:nvPr/>
        </p:nvGrpSpPr>
        <p:grpSpPr>
          <a:xfrm>
            <a:off x="5358056" y="2462226"/>
            <a:ext cx="1973604" cy="1451240"/>
            <a:chOff x="5292068" y="2428971"/>
            <a:chExt cx="1973604" cy="1451240"/>
          </a:xfrm>
        </p:grpSpPr>
        <p:cxnSp>
          <p:nvCxnSpPr>
            <p:cNvPr id="12" name="直线箭头连接符 11">
              <a:extLst>
                <a:ext uri="{FF2B5EF4-FFF2-40B4-BE49-F238E27FC236}">
                  <a16:creationId xmlns:a16="http://schemas.microsoft.com/office/drawing/2014/main" id="{6899E108-16F3-5375-CA49-F57D72FAE450}"/>
                </a:ext>
              </a:extLst>
            </p:cNvPr>
            <p:cNvCxnSpPr>
              <a:cxnSpLocks/>
              <a:stCxn id="14" idx="3"/>
              <a:endCxn id="17" idx="1"/>
            </p:cNvCxnSpPr>
            <p:nvPr/>
          </p:nvCxnSpPr>
          <p:spPr>
            <a:xfrm flipV="1">
              <a:off x="6324529" y="2938482"/>
              <a:ext cx="941143" cy="6720"/>
            </a:xfrm>
            <a:prstGeom prst="straightConnector1">
              <a:avLst/>
            </a:prstGeom>
            <a:ln w="38100">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3" name="文本框 12">
              <a:extLst>
                <a:ext uri="{FF2B5EF4-FFF2-40B4-BE49-F238E27FC236}">
                  <a16:creationId xmlns:a16="http://schemas.microsoft.com/office/drawing/2014/main" id="{4BDA0F89-1697-B34C-3E1C-DF4E5CE60324}"/>
                </a:ext>
              </a:extLst>
            </p:cNvPr>
            <p:cNvSpPr txBox="1"/>
            <p:nvPr/>
          </p:nvSpPr>
          <p:spPr>
            <a:xfrm>
              <a:off x="6547352" y="2522102"/>
              <a:ext cx="718320" cy="338554"/>
            </a:xfrm>
            <a:prstGeom prst="rect">
              <a:avLst/>
            </a:prstGeom>
            <a:noFill/>
          </p:spPr>
          <p:txBody>
            <a:bodyPr wrap="square" rtlCol="0">
              <a:spAutoFit/>
            </a:bodyPr>
            <a:lstStyle/>
            <a:p>
              <a:pPr algn="ctr"/>
              <a:r>
                <a:rPr kumimoji="1" lang="zh-CN" altLang="en-US" sz="1600" dirty="0">
                  <a:latin typeface="Microsoft YaHei" panose="020B0503020204020204" pitchFamily="34" charset="-122"/>
                  <a:ea typeface="Microsoft YaHei" panose="020B0503020204020204" pitchFamily="34" charset="-122"/>
                </a:rPr>
                <a:t>发现</a:t>
              </a:r>
            </a:p>
          </p:txBody>
        </p:sp>
        <p:pic>
          <p:nvPicPr>
            <p:cNvPr id="14" name="Picture 2" descr="查看源图像">
              <a:extLst>
                <a:ext uri="{FF2B5EF4-FFF2-40B4-BE49-F238E27FC236}">
                  <a16:creationId xmlns:a16="http://schemas.microsoft.com/office/drawing/2014/main" id="{825714D4-E442-514A-6BB5-F014F12E463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92068" y="2428971"/>
              <a:ext cx="1032461" cy="1032461"/>
            </a:xfrm>
            <a:prstGeom prst="rect">
              <a:avLst/>
            </a:prstGeom>
            <a:noFill/>
            <a:extLst>
              <a:ext uri="{909E8E84-426E-40DD-AFC4-6F175D3DCCD1}">
                <a14:hiddenFill xmlns:a14="http://schemas.microsoft.com/office/drawing/2010/main">
                  <a:solidFill>
                    <a:srgbClr val="FFFFFF"/>
                  </a:solidFill>
                </a14:hiddenFill>
              </a:ext>
            </a:extLst>
          </p:spPr>
        </p:pic>
        <p:sp>
          <p:nvSpPr>
            <p:cNvPr id="15" name="文本框 14">
              <a:extLst>
                <a:ext uri="{FF2B5EF4-FFF2-40B4-BE49-F238E27FC236}">
                  <a16:creationId xmlns:a16="http://schemas.microsoft.com/office/drawing/2014/main" id="{72BF9B7C-C5EA-BDFB-824E-FC84A64CD051}"/>
                </a:ext>
              </a:extLst>
            </p:cNvPr>
            <p:cNvSpPr txBox="1"/>
            <p:nvPr/>
          </p:nvSpPr>
          <p:spPr>
            <a:xfrm>
              <a:off x="5292068" y="3418546"/>
              <a:ext cx="1071127" cy="461665"/>
            </a:xfrm>
            <a:prstGeom prst="rect">
              <a:avLst/>
            </a:prstGeom>
            <a:noFill/>
          </p:spPr>
          <p:txBody>
            <a:bodyPr wrap="none" rtlCol="0">
              <a:spAutoFit/>
            </a:bodyPr>
            <a:lstStyle/>
            <a:p>
              <a:r>
                <a:rPr kumimoji="1" lang="en-US" altLang="zh-CN" sz="2400" dirty="0">
                  <a:solidFill>
                    <a:srgbClr val="FF0000"/>
                  </a:solidFill>
                  <a:latin typeface="Microsoft YaHei" panose="020B0503020204020204" pitchFamily="34" charset="-122"/>
                  <a:ea typeface="Microsoft YaHei" panose="020B0503020204020204" pitchFamily="34" charset="-122"/>
                </a:rPr>
                <a:t>Bug</a:t>
              </a:r>
              <a:r>
                <a:rPr kumimoji="1" lang="zh-CN" altLang="en-US" sz="2400" dirty="0">
                  <a:solidFill>
                    <a:srgbClr val="FF0000"/>
                  </a:solidFill>
                  <a:latin typeface="Microsoft YaHei" panose="020B0503020204020204" pitchFamily="34" charset="-122"/>
                  <a:ea typeface="Microsoft YaHei" panose="020B0503020204020204" pitchFamily="34" charset="-122"/>
                </a:rPr>
                <a:t>？</a:t>
              </a:r>
            </a:p>
          </p:txBody>
        </p:sp>
      </p:grpSp>
      <p:grpSp>
        <p:nvGrpSpPr>
          <p:cNvPr id="16" name="组合 15">
            <a:extLst>
              <a:ext uri="{FF2B5EF4-FFF2-40B4-BE49-F238E27FC236}">
                <a16:creationId xmlns:a16="http://schemas.microsoft.com/office/drawing/2014/main" id="{8D329AB1-9410-4BE6-8AFF-3B0E519B5A60}"/>
              </a:ext>
            </a:extLst>
          </p:cNvPr>
          <p:cNvGrpSpPr/>
          <p:nvPr/>
        </p:nvGrpSpPr>
        <p:grpSpPr>
          <a:xfrm>
            <a:off x="7282884" y="2571749"/>
            <a:ext cx="1107996" cy="1188761"/>
            <a:chOff x="7420009" y="2538494"/>
            <a:chExt cx="1107996" cy="1188761"/>
          </a:xfrm>
        </p:grpSpPr>
        <p:pic>
          <p:nvPicPr>
            <p:cNvPr id="17" name="图片 16">
              <a:extLst>
                <a:ext uri="{FF2B5EF4-FFF2-40B4-BE49-F238E27FC236}">
                  <a16:creationId xmlns:a16="http://schemas.microsoft.com/office/drawing/2014/main" id="{20DA3688-1E91-1105-335F-8443A696967A}"/>
                </a:ext>
              </a:extLst>
            </p:cNvPr>
            <p:cNvPicPr>
              <a:picLocks noChangeAspect="1"/>
            </p:cNvPicPr>
            <p:nvPr/>
          </p:nvPicPr>
          <p:blipFill>
            <a:blip r:embed="rId5"/>
            <a:stretch>
              <a:fillRect/>
            </a:stretch>
          </p:blipFill>
          <p:spPr>
            <a:xfrm>
              <a:off x="7468785" y="2538494"/>
              <a:ext cx="975579" cy="799975"/>
            </a:xfrm>
            <a:prstGeom prst="rect">
              <a:avLst/>
            </a:prstGeom>
          </p:spPr>
        </p:pic>
        <p:sp>
          <p:nvSpPr>
            <p:cNvPr id="18" name="文本框 17">
              <a:extLst>
                <a:ext uri="{FF2B5EF4-FFF2-40B4-BE49-F238E27FC236}">
                  <a16:creationId xmlns:a16="http://schemas.microsoft.com/office/drawing/2014/main" id="{508B5F7B-0BDD-6046-AAB2-0A3FC229D06D}"/>
                </a:ext>
              </a:extLst>
            </p:cNvPr>
            <p:cNvSpPr txBox="1"/>
            <p:nvPr/>
          </p:nvSpPr>
          <p:spPr>
            <a:xfrm>
              <a:off x="7420009" y="3357923"/>
              <a:ext cx="1107996" cy="369332"/>
            </a:xfrm>
            <a:prstGeom prst="rect">
              <a:avLst/>
            </a:prstGeom>
            <a:noFill/>
          </p:spPr>
          <p:txBody>
            <a:bodyPr wrap="none" rtlCol="0">
              <a:spAutoFit/>
            </a:bodyPr>
            <a:lstStyle/>
            <a:p>
              <a:r>
                <a:rPr kumimoji="1" lang="zh-CN" altLang="en-US" dirty="0">
                  <a:latin typeface="Microsoft YaHei" panose="020B0503020204020204" pitchFamily="34" charset="-122"/>
                  <a:ea typeface="Microsoft YaHei" panose="020B0503020204020204" pitchFamily="34" charset="-122"/>
                </a:rPr>
                <a:t>软件测试</a:t>
              </a:r>
            </a:p>
          </p:txBody>
        </p:sp>
      </p:grpSp>
      <p:grpSp>
        <p:nvGrpSpPr>
          <p:cNvPr id="19" name="组合 18">
            <a:extLst>
              <a:ext uri="{FF2B5EF4-FFF2-40B4-BE49-F238E27FC236}">
                <a16:creationId xmlns:a16="http://schemas.microsoft.com/office/drawing/2014/main" id="{910C73A2-F36A-84D5-DF15-CB71A4B8DACC}"/>
              </a:ext>
            </a:extLst>
          </p:cNvPr>
          <p:cNvGrpSpPr/>
          <p:nvPr/>
        </p:nvGrpSpPr>
        <p:grpSpPr>
          <a:xfrm>
            <a:off x="2925216" y="3451801"/>
            <a:ext cx="1176414" cy="1136752"/>
            <a:chOff x="2859228" y="3418546"/>
            <a:chExt cx="1176414" cy="1136752"/>
          </a:xfrm>
        </p:grpSpPr>
        <p:cxnSp>
          <p:nvCxnSpPr>
            <p:cNvPr id="20" name="直线箭头连接符 19">
              <a:extLst>
                <a:ext uri="{FF2B5EF4-FFF2-40B4-BE49-F238E27FC236}">
                  <a16:creationId xmlns:a16="http://schemas.microsoft.com/office/drawing/2014/main" id="{7D386355-A3C3-FDDA-4509-9203A0F1F268}"/>
                </a:ext>
              </a:extLst>
            </p:cNvPr>
            <p:cNvCxnSpPr>
              <a:cxnSpLocks/>
            </p:cNvCxnSpPr>
            <p:nvPr/>
          </p:nvCxnSpPr>
          <p:spPr>
            <a:xfrm>
              <a:off x="3405068" y="3418546"/>
              <a:ext cx="0" cy="767420"/>
            </a:xfrm>
            <a:prstGeom prst="straightConnector1">
              <a:avLst/>
            </a:prstGeom>
            <a:ln w="38100">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文本框 20">
              <a:extLst>
                <a:ext uri="{FF2B5EF4-FFF2-40B4-BE49-F238E27FC236}">
                  <a16:creationId xmlns:a16="http://schemas.microsoft.com/office/drawing/2014/main" id="{2A484E10-7F41-41FA-7AB2-D6727230DDDD}"/>
                </a:ext>
              </a:extLst>
            </p:cNvPr>
            <p:cNvSpPr txBox="1"/>
            <p:nvPr/>
          </p:nvSpPr>
          <p:spPr>
            <a:xfrm>
              <a:off x="3352523" y="3702903"/>
              <a:ext cx="683119" cy="338554"/>
            </a:xfrm>
            <a:prstGeom prst="rect">
              <a:avLst/>
            </a:prstGeom>
            <a:noFill/>
          </p:spPr>
          <p:txBody>
            <a:bodyPr wrap="square" rtlCol="0">
              <a:spAutoFit/>
            </a:bodyPr>
            <a:lstStyle/>
            <a:p>
              <a:r>
                <a:rPr kumimoji="1" lang="zh-CN" altLang="en-US" sz="1600" dirty="0">
                  <a:latin typeface="Microsoft YaHei" panose="020B0503020204020204" pitchFamily="34" charset="-122"/>
                  <a:ea typeface="Microsoft YaHei" panose="020B0503020204020204" pitchFamily="34" charset="-122"/>
                </a:rPr>
                <a:t>评估</a:t>
              </a:r>
            </a:p>
          </p:txBody>
        </p:sp>
        <p:sp>
          <p:nvSpPr>
            <p:cNvPr id="22" name="文本框 21">
              <a:extLst>
                <a:ext uri="{FF2B5EF4-FFF2-40B4-BE49-F238E27FC236}">
                  <a16:creationId xmlns:a16="http://schemas.microsoft.com/office/drawing/2014/main" id="{F6AEE5C7-3C1A-24E3-2B3F-0B8F2D489526}"/>
                </a:ext>
              </a:extLst>
            </p:cNvPr>
            <p:cNvSpPr txBox="1"/>
            <p:nvPr/>
          </p:nvSpPr>
          <p:spPr>
            <a:xfrm>
              <a:off x="2859228" y="4185966"/>
              <a:ext cx="1107996" cy="369332"/>
            </a:xfrm>
            <a:prstGeom prst="rect">
              <a:avLst/>
            </a:prstGeom>
            <a:noFill/>
          </p:spPr>
          <p:txBody>
            <a:bodyPr wrap="none" rtlCol="0">
              <a:spAutoFit/>
            </a:bodyPr>
            <a:lstStyle/>
            <a:p>
              <a:r>
                <a:rPr kumimoji="1" lang="zh-CN" altLang="en-US" dirty="0">
                  <a:latin typeface="Microsoft YaHei" panose="020B0503020204020204" pitchFamily="34" charset="-122"/>
                  <a:ea typeface="Microsoft YaHei" panose="020B0503020204020204" pitchFamily="34" charset="-122"/>
                </a:rPr>
                <a:t>质量模型</a:t>
              </a:r>
            </a:p>
          </p:txBody>
        </p:sp>
      </p:grpSp>
      <p:cxnSp>
        <p:nvCxnSpPr>
          <p:cNvPr id="23" name="曲线连接符 22">
            <a:extLst>
              <a:ext uri="{FF2B5EF4-FFF2-40B4-BE49-F238E27FC236}">
                <a16:creationId xmlns:a16="http://schemas.microsoft.com/office/drawing/2014/main" id="{54430FA1-579A-2880-62C3-6A178E019131}"/>
              </a:ext>
            </a:extLst>
          </p:cNvPr>
          <p:cNvCxnSpPr>
            <a:stCxn id="18" idx="2"/>
            <a:endCxn id="22" idx="3"/>
          </p:cNvCxnSpPr>
          <p:nvPr/>
        </p:nvCxnSpPr>
        <p:spPr>
          <a:xfrm rot="5400000">
            <a:off x="5613359" y="2180363"/>
            <a:ext cx="643377" cy="3803670"/>
          </a:xfrm>
          <a:prstGeom prst="curvedConnector2">
            <a:avLst/>
          </a:prstGeom>
          <a:ln w="28575">
            <a:prstDash val="dash"/>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4249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dissolv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2"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additive="base">
                                        <p:cTn id="12" dur="500"/>
                                        <p:tgtEl>
                                          <p:spTgt spid="11"/>
                                        </p:tgtEl>
                                        <p:attrNameLst>
                                          <p:attrName>ppt_x</p:attrName>
                                        </p:attrNameLst>
                                      </p:cBhvr>
                                      <p:tavLst>
                                        <p:tav tm="0">
                                          <p:val>
                                            <p:strVal val="#ppt_x+#ppt_w*1.125000"/>
                                          </p:val>
                                        </p:tav>
                                        <p:tav tm="100000">
                                          <p:val>
                                            <p:strVal val="#ppt_x"/>
                                          </p:val>
                                        </p:tav>
                                      </p:tavLst>
                                    </p:anim>
                                    <p:animEffect transition="in" filter="wipe(left)">
                                      <p:cBhvr>
                                        <p:cTn id="13" dur="500"/>
                                        <p:tgtEl>
                                          <p:spTgt spid="11"/>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blinds(horizontal)">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12" presetClass="entr" presetSubtype="8"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anim calcmode="lin" valueType="num">
                                      <p:cBhvr additive="base">
                                        <p:cTn id="23" dur="500"/>
                                        <p:tgtEl>
                                          <p:spTgt spid="2"/>
                                        </p:tgtEl>
                                        <p:attrNameLst>
                                          <p:attrName>ppt_x</p:attrName>
                                        </p:attrNameLst>
                                      </p:cBhvr>
                                      <p:tavLst>
                                        <p:tav tm="0">
                                          <p:val>
                                            <p:strVal val="#ppt_x-#ppt_w*1.125000"/>
                                          </p:val>
                                        </p:tav>
                                        <p:tav tm="100000">
                                          <p:val>
                                            <p:strVal val="#ppt_x"/>
                                          </p:val>
                                        </p:tav>
                                      </p:tavLst>
                                    </p:anim>
                                    <p:animEffect transition="in" filter="wipe(right)">
                                      <p:cBhvr>
                                        <p:cTn id="24" dur="500"/>
                                        <p:tgtEl>
                                          <p:spTgt spid="2"/>
                                        </p:tgtEl>
                                      </p:cBhvr>
                                    </p:animEffect>
                                  </p:childTnLst>
                                </p:cTn>
                              </p:par>
                            </p:childTnLst>
                          </p:cTn>
                        </p:par>
                      </p:childTnLst>
                    </p:cTn>
                  </p:par>
                  <p:par>
                    <p:cTn id="25" fill="hold">
                      <p:stCondLst>
                        <p:cond delay="indefinite"/>
                      </p:stCondLst>
                      <p:childTnLst>
                        <p:par>
                          <p:cTn id="26" fill="hold">
                            <p:stCondLst>
                              <p:cond delay="0"/>
                            </p:stCondLst>
                            <p:childTnLst>
                              <p:par>
                                <p:cTn id="27" presetID="12" presetClass="entr" presetSubtype="4" fill="hold" nodeType="clickEffect">
                                  <p:stCondLst>
                                    <p:cond delay="0"/>
                                  </p:stCondLst>
                                  <p:childTnLst>
                                    <p:set>
                                      <p:cBhvr>
                                        <p:cTn id="28" dur="1" fill="hold">
                                          <p:stCondLst>
                                            <p:cond delay="0"/>
                                          </p:stCondLst>
                                        </p:cTn>
                                        <p:tgtEl>
                                          <p:spTgt spid="19"/>
                                        </p:tgtEl>
                                        <p:attrNameLst>
                                          <p:attrName>style.visibility</p:attrName>
                                        </p:attrNameLst>
                                      </p:cBhvr>
                                      <p:to>
                                        <p:strVal val="visible"/>
                                      </p:to>
                                    </p:set>
                                    <p:anim calcmode="lin" valueType="num">
                                      <p:cBhvr additive="base">
                                        <p:cTn id="29" dur="500"/>
                                        <p:tgtEl>
                                          <p:spTgt spid="19"/>
                                        </p:tgtEl>
                                        <p:attrNameLst>
                                          <p:attrName>ppt_y</p:attrName>
                                        </p:attrNameLst>
                                      </p:cBhvr>
                                      <p:tavLst>
                                        <p:tav tm="0">
                                          <p:val>
                                            <p:strVal val="#ppt_y+#ppt_h*1.125000"/>
                                          </p:val>
                                        </p:tav>
                                        <p:tav tm="100000">
                                          <p:val>
                                            <p:strVal val="#ppt_y"/>
                                          </p:val>
                                        </p:tav>
                                      </p:tavLst>
                                    </p:anim>
                                    <p:animEffect transition="in" filter="wipe(up)">
                                      <p:cBhvr>
                                        <p:cTn id="30" dur="500"/>
                                        <p:tgtEl>
                                          <p:spTgt spid="19"/>
                                        </p:tgtEl>
                                      </p:cBhvr>
                                    </p:animEffect>
                                  </p:childTnLst>
                                </p:cTn>
                              </p:par>
                            </p:childTnLst>
                          </p:cTn>
                        </p:par>
                      </p:childTnLst>
                    </p:cTn>
                  </p:par>
                  <p:par>
                    <p:cTn id="31" fill="hold">
                      <p:stCondLst>
                        <p:cond delay="indefinite"/>
                      </p:stCondLst>
                      <p:childTnLst>
                        <p:par>
                          <p:cTn id="32" fill="hold">
                            <p:stCondLst>
                              <p:cond delay="0"/>
                            </p:stCondLst>
                            <p:childTnLst>
                              <p:par>
                                <p:cTn id="33" presetID="16" presetClass="entr" presetSubtype="37" fill="hold" nodeType="clickEffect">
                                  <p:stCondLst>
                                    <p:cond delay="0"/>
                                  </p:stCondLst>
                                  <p:childTnLst>
                                    <p:set>
                                      <p:cBhvr>
                                        <p:cTn id="34" dur="1" fill="hold">
                                          <p:stCondLst>
                                            <p:cond delay="0"/>
                                          </p:stCondLst>
                                        </p:cTn>
                                        <p:tgtEl>
                                          <p:spTgt spid="23"/>
                                        </p:tgtEl>
                                        <p:attrNameLst>
                                          <p:attrName>style.visibility</p:attrName>
                                        </p:attrNameLst>
                                      </p:cBhvr>
                                      <p:to>
                                        <p:strVal val="visible"/>
                                      </p:to>
                                    </p:set>
                                    <p:animEffect transition="in" filter="barn(outVertical)">
                                      <p:cBhvr>
                                        <p:cTn id="35"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p:nvPr>
        </p:nvSpPr>
        <p:spPr>
          <a:xfrm>
            <a:off x="479265" y="369290"/>
            <a:ext cx="4410537" cy="421481"/>
          </a:xfrm>
        </p:spPr>
        <p:txBody>
          <a:bodyPr>
            <a:noAutofit/>
          </a:bodyPr>
          <a:lstStyle/>
          <a:p>
            <a:r>
              <a:rPr lang="en-US" altLang="en-US" dirty="0" err="1">
                <a:latin typeface="微软雅黑" panose="020B0503020204020204" pitchFamily="34" charset="-122"/>
                <a:ea typeface="微软雅黑" panose="020B0503020204020204" pitchFamily="34" charset="-122"/>
              </a:rPr>
              <a:t>静态分析分为两种情况</a:t>
            </a:r>
            <a:endParaRPr lang="zh-CN" altLang="en-US" dirty="0">
              <a:latin typeface="微软雅黑" panose="020B0503020204020204" pitchFamily="34" charset="-122"/>
              <a:ea typeface="微软雅黑" panose="020B0503020204020204" pitchFamily="34" charset="-122"/>
            </a:endParaRPr>
          </a:p>
        </p:txBody>
      </p:sp>
      <p:sp>
        <p:nvSpPr>
          <p:cNvPr id="23555" name="Content Placeholder 2"/>
          <p:cNvSpPr>
            <a:spLocks noGrp="1"/>
          </p:cNvSpPr>
          <p:nvPr>
            <p:ph idx="1"/>
          </p:nvPr>
        </p:nvSpPr>
        <p:spPr>
          <a:xfrm>
            <a:off x="587891" y="1356615"/>
            <a:ext cx="8047062" cy="1848498"/>
          </a:xfrm>
        </p:spPr>
        <p:txBody>
          <a:bodyPr>
            <a:normAutofit/>
          </a:bodyPr>
          <a:lstStyle/>
          <a:p>
            <a:pPr marL="342900" lvl="0" indent="-342900" eaLnBrk="0" hangingPunct="0">
              <a:lnSpc>
                <a:spcPct val="130000"/>
              </a:lnSpc>
              <a:buClr>
                <a:schemeClr val="accent1">
                  <a:lumMod val="50000"/>
                </a:schemeClr>
              </a:buClr>
              <a:buSzPct val="90000"/>
              <a:buFont typeface="+mj-ea"/>
              <a:buAutoNum type="circleNumDbPlain"/>
            </a:pPr>
            <a:r>
              <a:rPr lang="zh-CN" altLang="zh-CN" sz="1800" dirty="0">
                <a:latin typeface="楷体"/>
                <a:ea typeface="楷体"/>
                <a:cs typeface="楷体"/>
              </a:rPr>
              <a:t>人工检测：人工检测偏重于编码风格、质量的检验，</a:t>
            </a:r>
            <a:r>
              <a:rPr lang="zh-CN" altLang="en-US" sz="1800" dirty="0">
                <a:latin typeface="楷体"/>
                <a:ea typeface="楷体"/>
                <a:cs typeface="楷体"/>
              </a:rPr>
              <a:t>对设计、代码进行分析，</a:t>
            </a:r>
            <a:r>
              <a:rPr lang="zh-CN" altLang="zh-CN" sz="1800" dirty="0">
                <a:latin typeface="楷体"/>
                <a:ea typeface="楷体"/>
                <a:cs typeface="楷体"/>
              </a:rPr>
              <a:t>有效地发现逻辑设计和编码错误。</a:t>
            </a:r>
          </a:p>
          <a:p>
            <a:pPr marL="342900" lvl="0" indent="-342900" eaLnBrk="0" hangingPunct="0">
              <a:lnSpc>
                <a:spcPct val="130000"/>
              </a:lnSpc>
              <a:buClr>
                <a:schemeClr val="accent1">
                  <a:lumMod val="50000"/>
                </a:schemeClr>
              </a:buClr>
              <a:buSzPct val="90000"/>
              <a:buFont typeface="+mj-ea"/>
              <a:buAutoNum type="circleNumDbPlain"/>
            </a:pPr>
            <a:r>
              <a:rPr lang="zh-CN" altLang="zh-CN" sz="1800" dirty="0">
                <a:latin typeface="楷体"/>
                <a:ea typeface="楷体"/>
                <a:cs typeface="楷体"/>
              </a:rPr>
              <a:t>计算机辅助静态分析：利用静态分析工具对被测程序进行特性分析，从程序中提取一些信息，以便检查程序逻辑的各种缺陷和可疑的程序构造。</a:t>
            </a:r>
          </a:p>
        </p:txBody>
      </p:sp>
    </p:spTree>
    <p:extLst>
      <p:ext uri="{BB962C8B-B14F-4D97-AF65-F5344CB8AC3E}">
        <p14:creationId xmlns:p14="http://schemas.microsoft.com/office/powerpoint/2010/main" val="187870035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7CF704-1249-0541-3A83-E83660BA060E}"/>
              </a:ext>
            </a:extLst>
          </p:cNvPr>
          <p:cNvSpPr>
            <a:spLocks noGrp="1"/>
          </p:cNvSpPr>
          <p:nvPr>
            <p:ph type="title"/>
          </p:nvPr>
        </p:nvSpPr>
        <p:spPr>
          <a:xfrm>
            <a:off x="553036" y="250077"/>
            <a:ext cx="3360204" cy="546552"/>
          </a:xfrm>
        </p:spPr>
        <p:txBody>
          <a:bodyPr>
            <a:normAutofit/>
          </a:bodyPr>
          <a:lstStyle/>
          <a:p>
            <a:r>
              <a:rPr kumimoji="1" lang="zh-CN" altLang="en-US" dirty="0"/>
              <a:t>代码静态分析</a:t>
            </a:r>
            <a:endParaRPr lang="zh-CN" altLang="en-US" sz="2400" dirty="0"/>
          </a:p>
        </p:txBody>
      </p:sp>
      <p:sp>
        <p:nvSpPr>
          <p:cNvPr id="4" name="文本框 3">
            <a:extLst>
              <a:ext uri="{FF2B5EF4-FFF2-40B4-BE49-F238E27FC236}">
                <a16:creationId xmlns:a16="http://schemas.microsoft.com/office/drawing/2014/main" id="{1FC41785-41B6-13D5-5F89-14DD9263C9A3}"/>
              </a:ext>
            </a:extLst>
          </p:cNvPr>
          <p:cNvSpPr txBox="1"/>
          <p:nvPr/>
        </p:nvSpPr>
        <p:spPr>
          <a:xfrm>
            <a:off x="434263" y="774321"/>
            <a:ext cx="8554065" cy="1705403"/>
          </a:xfrm>
          <a:prstGeom prst="rect">
            <a:avLst/>
          </a:prstGeom>
          <a:noFill/>
        </p:spPr>
        <p:txBody>
          <a:bodyPr wrap="square">
            <a:spAutoFit/>
          </a:bodyPr>
          <a:lstStyle/>
          <a:p>
            <a:pPr>
              <a:lnSpc>
                <a:spcPct val="150000"/>
              </a:lnSpc>
            </a:pPr>
            <a:r>
              <a:rPr lang="zh-CN" altLang="en-US" dirty="0">
                <a:latin typeface="Microsoft YaHei" panose="020B0503020204020204" pitchFamily="34" charset="-122"/>
                <a:ea typeface="Microsoft YaHei" panose="020B0503020204020204" pitchFamily="34" charset="-122"/>
              </a:rPr>
              <a:t>通过</a:t>
            </a:r>
            <a:r>
              <a:rPr lang="zh-CN" altLang="en-US" b="1" dirty="0">
                <a:latin typeface="Microsoft YaHei" panose="020B0503020204020204" pitchFamily="34" charset="-122"/>
                <a:ea typeface="Microsoft YaHei" panose="020B0503020204020204" pitchFamily="34" charset="-122"/>
              </a:rPr>
              <a:t>词法分析</a:t>
            </a:r>
            <a:r>
              <a:rPr lang="zh-CN" altLang="en-US" sz="1600" dirty="0">
                <a:latin typeface="Microsoft YaHei" panose="020B0503020204020204" pitchFamily="34" charset="-122"/>
                <a:ea typeface="Microsoft YaHei" panose="020B0503020204020204" pitchFamily="34" charset="-122"/>
              </a:rPr>
              <a:t>（</a:t>
            </a:r>
            <a:r>
              <a:rPr lang="en-US" altLang="zh-CN" sz="1600" dirty="0" err="1">
                <a:latin typeface="Microsoft YaHei" panose="020B0503020204020204" pitchFamily="34" charset="-122"/>
                <a:ea typeface="Microsoft YaHei" panose="020B0503020204020204" pitchFamily="34" charset="-122"/>
              </a:rPr>
              <a:t>Lexer</a:t>
            </a:r>
            <a:r>
              <a:rPr lang="zh-CN" altLang="en-US" sz="1600" dirty="0">
                <a:latin typeface="Microsoft YaHei" panose="020B0503020204020204" pitchFamily="34" charset="-122"/>
                <a:ea typeface="Microsoft YaHei" panose="020B0503020204020204" pitchFamily="34" charset="-122"/>
              </a:rPr>
              <a:t>）</a:t>
            </a:r>
            <a:r>
              <a:rPr lang="zh-CN" altLang="en-US" b="1" dirty="0">
                <a:latin typeface="Microsoft YaHei" panose="020B0503020204020204" pitchFamily="34" charset="-122"/>
                <a:ea typeface="Microsoft YaHei" panose="020B0503020204020204" pitchFamily="34" charset="-122"/>
              </a:rPr>
              <a:t>、语法分析</a:t>
            </a:r>
            <a:r>
              <a:rPr lang="zh-CN" altLang="en-US" sz="1600" dirty="0">
                <a:latin typeface="Microsoft YaHei" panose="020B0503020204020204" pitchFamily="34" charset="-122"/>
                <a:ea typeface="Microsoft YaHei" panose="020B0503020204020204" pitchFamily="34" charset="-122"/>
              </a:rPr>
              <a:t>（</a:t>
            </a:r>
            <a:r>
              <a:rPr lang="en-US" altLang="zh-CN" sz="1600" dirty="0">
                <a:latin typeface="Microsoft YaHei" panose="020B0503020204020204" pitchFamily="34" charset="-122"/>
                <a:ea typeface="Microsoft YaHei" panose="020B0503020204020204" pitchFamily="34" charset="-122"/>
              </a:rPr>
              <a:t>parser</a:t>
            </a:r>
            <a:r>
              <a:rPr lang="zh-CN" altLang="en-US" sz="1600" dirty="0">
                <a:latin typeface="Microsoft YaHei" panose="020B0503020204020204" pitchFamily="34" charset="-122"/>
                <a:ea typeface="Microsoft YaHei" panose="020B0503020204020204" pitchFamily="34" charset="-122"/>
              </a:rPr>
              <a:t>）</a:t>
            </a:r>
            <a:r>
              <a:rPr lang="zh-CN" altLang="en-US" b="1" dirty="0">
                <a:latin typeface="Microsoft YaHei" panose="020B0503020204020204" pitchFamily="34" charset="-122"/>
                <a:ea typeface="Microsoft YaHei" panose="020B0503020204020204" pitchFamily="34" charset="-122"/>
              </a:rPr>
              <a:t>、控制流分析、数据流分析</a:t>
            </a:r>
            <a:r>
              <a:rPr lang="zh-CN" altLang="en-US" dirty="0">
                <a:latin typeface="Microsoft YaHei" panose="020B0503020204020204" pitchFamily="34" charset="-122"/>
                <a:ea typeface="Microsoft YaHei" panose="020B0503020204020204" pitchFamily="34" charset="-122"/>
              </a:rPr>
              <a:t>等技术对程序代码进行扫描，验证代码是否满足规范性、质量要求等。</a:t>
            </a:r>
            <a:endParaRPr lang="en-US" altLang="zh-CN" dirty="0">
              <a:latin typeface="Microsoft YaHei" panose="020B0503020204020204" pitchFamily="34" charset="-122"/>
              <a:ea typeface="Microsoft YaHei" panose="020B0503020204020204" pitchFamily="34" charset="-122"/>
            </a:endParaRPr>
          </a:p>
          <a:p>
            <a:pPr>
              <a:lnSpc>
                <a:spcPct val="150000"/>
              </a:lnSpc>
            </a:pPr>
            <a:r>
              <a:rPr lang="zh-CN" altLang="en-US" dirty="0">
                <a:latin typeface="Microsoft YaHei" panose="020B0503020204020204" pitchFamily="34" charset="-122"/>
                <a:ea typeface="Microsoft YaHei" panose="020B0503020204020204" pitchFamily="34" charset="-122"/>
              </a:rPr>
              <a:t>静态分析技术可以</a:t>
            </a:r>
            <a:r>
              <a:rPr lang="zh-CN" altLang="en-US" b="1" dirty="0">
                <a:latin typeface="Microsoft YaHei" panose="020B0503020204020204" pitchFamily="34" charset="-122"/>
                <a:ea typeface="Microsoft YaHei" panose="020B0503020204020204" pitchFamily="34" charset="-122"/>
              </a:rPr>
              <a:t>采用模拟程序执行的技术</a:t>
            </a:r>
            <a:r>
              <a:rPr lang="zh-CN" altLang="en-US" dirty="0">
                <a:latin typeface="Microsoft YaHei" panose="020B0503020204020204" pitchFamily="34" charset="-122"/>
                <a:ea typeface="Microsoft YaHei" panose="020B0503020204020204" pitchFamily="34" charset="-122"/>
              </a:rPr>
              <a:t>，如</a:t>
            </a:r>
            <a:r>
              <a:rPr lang="zh-CN" altLang="en-US" b="1" dirty="0">
                <a:latin typeface="Microsoft YaHei" panose="020B0503020204020204" pitchFamily="34" charset="-122"/>
                <a:ea typeface="Microsoft YaHei" panose="020B0503020204020204" pitchFamily="34" charset="-122"/>
              </a:rPr>
              <a:t>符号执行、抽象解释、值依赖分析</a:t>
            </a:r>
            <a:r>
              <a:rPr lang="zh-CN" altLang="en-US" dirty="0">
                <a:latin typeface="Microsoft YaHei" panose="020B0503020204020204" pitchFamily="34" charset="-122"/>
                <a:ea typeface="Microsoft YaHei" panose="020B0503020204020204" pitchFamily="34" charset="-122"/>
              </a:rPr>
              <a:t>等，并采用</a:t>
            </a:r>
            <a:r>
              <a:rPr lang="zh-CN" altLang="en-US" b="1" dirty="0">
                <a:latin typeface="Microsoft YaHei" panose="020B0503020204020204" pitchFamily="34" charset="-122"/>
                <a:ea typeface="Microsoft YaHei" panose="020B0503020204020204" pitchFamily="34" charset="-122"/>
              </a:rPr>
              <a:t>数学约束求解工具</a:t>
            </a:r>
            <a:r>
              <a:rPr lang="zh-CN" altLang="en-US" dirty="0">
                <a:latin typeface="Microsoft YaHei" panose="020B0503020204020204" pitchFamily="34" charset="-122"/>
                <a:ea typeface="Microsoft YaHei" panose="020B0503020204020204" pitchFamily="34" charset="-122"/>
              </a:rPr>
              <a:t>进行路径约减或者可达性分析以减少误报、增加效率</a:t>
            </a:r>
          </a:p>
        </p:txBody>
      </p:sp>
      <p:pic>
        <p:nvPicPr>
          <p:cNvPr id="8" name="图片 7">
            <a:extLst>
              <a:ext uri="{FF2B5EF4-FFF2-40B4-BE49-F238E27FC236}">
                <a16:creationId xmlns:a16="http://schemas.microsoft.com/office/drawing/2014/main" id="{765450A2-5F2D-43CB-E5C0-F36484DB4104}"/>
              </a:ext>
            </a:extLst>
          </p:cNvPr>
          <p:cNvPicPr>
            <a:picLocks noChangeAspect="1"/>
          </p:cNvPicPr>
          <p:nvPr/>
        </p:nvPicPr>
        <p:blipFill>
          <a:blip r:embed="rId3"/>
          <a:stretch>
            <a:fillRect/>
          </a:stretch>
        </p:blipFill>
        <p:spPr>
          <a:xfrm>
            <a:off x="149128" y="3129147"/>
            <a:ext cx="1504337" cy="963716"/>
          </a:xfrm>
          <a:prstGeom prst="rect">
            <a:avLst/>
          </a:prstGeom>
        </p:spPr>
      </p:pic>
      <p:pic>
        <p:nvPicPr>
          <p:cNvPr id="11" name="图片 10">
            <a:extLst>
              <a:ext uri="{FF2B5EF4-FFF2-40B4-BE49-F238E27FC236}">
                <a16:creationId xmlns:a16="http://schemas.microsoft.com/office/drawing/2014/main" id="{B791D1FA-52C4-CBFC-0FB9-7F83D47C2910}"/>
              </a:ext>
            </a:extLst>
          </p:cNvPr>
          <p:cNvPicPr>
            <a:picLocks noChangeAspect="1"/>
          </p:cNvPicPr>
          <p:nvPr/>
        </p:nvPicPr>
        <p:blipFill>
          <a:blip r:embed="rId4"/>
          <a:stretch>
            <a:fillRect/>
          </a:stretch>
        </p:blipFill>
        <p:spPr>
          <a:xfrm>
            <a:off x="5865188" y="2614547"/>
            <a:ext cx="2107381" cy="2065064"/>
          </a:xfrm>
          <a:prstGeom prst="rect">
            <a:avLst/>
          </a:prstGeom>
        </p:spPr>
      </p:pic>
      <p:pic>
        <p:nvPicPr>
          <p:cNvPr id="13" name="图片 12">
            <a:extLst>
              <a:ext uri="{FF2B5EF4-FFF2-40B4-BE49-F238E27FC236}">
                <a16:creationId xmlns:a16="http://schemas.microsoft.com/office/drawing/2014/main" id="{DA159DE9-23E4-830C-ED2C-9F88BE4C666F}"/>
              </a:ext>
            </a:extLst>
          </p:cNvPr>
          <p:cNvPicPr>
            <a:picLocks noChangeAspect="1"/>
          </p:cNvPicPr>
          <p:nvPr/>
        </p:nvPicPr>
        <p:blipFill>
          <a:blip r:embed="rId5"/>
          <a:stretch>
            <a:fillRect/>
          </a:stretch>
        </p:blipFill>
        <p:spPr>
          <a:xfrm>
            <a:off x="2903051" y="2731921"/>
            <a:ext cx="2001568" cy="1983372"/>
          </a:xfrm>
          <a:prstGeom prst="rect">
            <a:avLst/>
          </a:prstGeom>
        </p:spPr>
      </p:pic>
      <p:sp>
        <p:nvSpPr>
          <p:cNvPr id="15" name="右箭头 14">
            <a:extLst>
              <a:ext uri="{FF2B5EF4-FFF2-40B4-BE49-F238E27FC236}">
                <a16:creationId xmlns:a16="http://schemas.microsoft.com/office/drawing/2014/main" id="{AAB37E8B-70D1-AC47-6BA1-2AAB1D3C8467}"/>
              </a:ext>
            </a:extLst>
          </p:cNvPr>
          <p:cNvSpPr/>
          <p:nvPr/>
        </p:nvSpPr>
        <p:spPr>
          <a:xfrm>
            <a:off x="1653465" y="3707711"/>
            <a:ext cx="1187946" cy="327109"/>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文本框 16">
            <a:extLst>
              <a:ext uri="{FF2B5EF4-FFF2-40B4-BE49-F238E27FC236}">
                <a16:creationId xmlns:a16="http://schemas.microsoft.com/office/drawing/2014/main" id="{F339A34E-B3F6-9BAE-076F-5C393E4401CB}"/>
              </a:ext>
            </a:extLst>
          </p:cNvPr>
          <p:cNvSpPr txBox="1"/>
          <p:nvPr/>
        </p:nvSpPr>
        <p:spPr>
          <a:xfrm>
            <a:off x="803679" y="4639023"/>
            <a:ext cx="595035" cy="338554"/>
          </a:xfrm>
          <a:prstGeom prst="rect">
            <a:avLst/>
          </a:prstGeom>
          <a:noFill/>
        </p:spPr>
        <p:txBody>
          <a:bodyPr wrap="none" rtlCol="0">
            <a:spAutoFit/>
          </a:bodyPr>
          <a:lstStyle/>
          <a:p>
            <a:r>
              <a:rPr kumimoji="1" lang="zh-CN" altLang="en-US" sz="1600" dirty="0">
                <a:solidFill>
                  <a:srgbClr val="00B0F0"/>
                </a:solidFill>
                <a:latin typeface="Microsoft YaHei" panose="020B0503020204020204" pitchFamily="34" charset="-122"/>
                <a:ea typeface="Microsoft YaHei" panose="020B0503020204020204" pitchFamily="34" charset="-122"/>
              </a:rPr>
              <a:t>程序</a:t>
            </a:r>
          </a:p>
        </p:txBody>
      </p:sp>
      <p:sp>
        <p:nvSpPr>
          <p:cNvPr id="18" name="文本框 17">
            <a:extLst>
              <a:ext uri="{FF2B5EF4-FFF2-40B4-BE49-F238E27FC236}">
                <a16:creationId xmlns:a16="http://schemas.microsoft.com/office/drawing/2014/main" id="{C7DC03EA-B87E-5E4C-E779-655CF5B15319}"/>
              </a:ext>
            </a:extLst>
          </p:cNvPr>
          <p:cNvSpPr txBox="1"/>
          <p:nvPr/>
        </p:nvSpPr>
        <p:spPr>
          <a:xfrm>
            <a:off x="3449867" y="4652740"/>
            <a:ext cx="1590500" cy="338554"/>
          </a:xfrm>
          <a:prstGeom prst="rect">
            <a:avLst/>
          </a:prstGeom>
          <a:noFill/>
        </p:spPr>
        <p:txBody>
          <a:bodyPr wrap="none" rtlCol="0">
            <a:spAutoFit/>
          </a:bodyPr>
          <a:lstStyle/>
          <a:p>
            <a:r>
              <a:rPr kumimoji="1" lang="zh-CN" altLang="en-US" sz="1600" dirty="0">
                <a:solidFill>
                  <a:srgbClr val="00B0F0"/>
                </a:solidFill>
                <a:latin typeface="Microsoft YaHei" panose="020B0503020204020204" pitchFamily="34" charset="-122"/>
                <a:ea typeface="Microsoft YaHei" panose="020B0503020204020204" pitchFamily="34" charset="-122"/>
              </a:rPr>
              <a:t>抽象语法树</a:t>
            </a:r>
            <a:r>
              <a:rPr kumimoji="1" lang="en-US" altLang="zh-CN" sz="1600" dirty="0">
                <a:solidFill>
                  <a:srgbClr val="00B0F0"/>
                </a:solidFill>
                <a:latin typeface="Microsoft YaHei" panose="020B0503020204020204" pitchFamily="34" charset="-122"/>
                <a:ea typeface="Microsoft YaHei" panose="020B0503020204020204" pitchFamily="34" charset="-122"/>
              </a:rPr>
              <a:t>AST</a:t>
            </a:r>
            <a:endParaRPr kumimoji="1" lang="zh-CN" altLang="en-US" sz="1600" dirty="0">
              <a:solidFill>
                <a:srgbClr val="00B0F0"/>
              </a:solidFill>
              <a:latin typeface="Microsoft YaHei" panose="020B0503020204020204" pitchFamily="34" charset="-122"/>
              <a:ea typeface="Microsoft YaHei" panose="020B0503020204020204" pitchFamily="34" charset="-122"/>
            </a:endParaRPr>
          </a:p>
        </p:txBody>
      </p:sp>
      <p:sp>
        <p:nvSpPr>
          <p:cNvPr id="19" name="文本框 18">
            <a:extLst>
              <a:ext uri="{FF2B5EF4-FFF2-40B4-BE49-F238E27FC236}">
                <a16:creationId xmlns:a16="http://schemas.microsoft.com/office/drawing/2014/main" id="{84D5AC1E-DCF3-6854-5209-45B14C2A4704}"/>
              </a:ext>
            </a:extLst>
          </p:cNvPr>
          <p:cNvSpPr txBox="1"/>
          <p:nvPr/>
        </p:nvSpPr>
        <p:spPr>
          <a:xfrm>
            <a:off x="6010943" y="4639023"/>
            <a:ext cx="1261884" cy="338554"/>
          </a:xfrm>
          <a:prstGeom prst="rect">
            <a:avLst/>
          </a:prstGeom>
          <a:noFill/>
        </p:spPr>
        <p:txBody>
          <a:bodyPr wrap="none" rtlCol="0">
            <a:spAutoFit/>
          </a:bodyPr>
          <a:lstStyle/>
          <a:p>
            <a:r>
              <a:rPr kumimoji="1" lang="zh-CN" altLang="en-US" sz="1600" dirty="0">
                <a:solidFill>
                  <a:srgbClr val="00B0F0"/>
                </a:solidFill>
                <a:latin typeface="Microsoft YaHei" panose="020B0503020204020204" pitchFamily="34" charset="-122"/>
                <a:ea typeface="Microsoft YaHei" panose="020B0503020204020204" pitchFamily="34" charset="-122"/>
              </a:rPr>
              <a:t>中间表示 </a:t>
            </a:r>
            <a:r>
              <a:rPr kumimoji="1" lang="en-US" altLang="zh-CN" sz="1600" dirty="0">
                <a:solidFill>
                  <a:srgbClr val="00B0F0"/>
                </a:solidFill>
                <a:latin typeface="Microsoft YaHei" panose="020B0503020204020204" pitchFamily="34" charset="-122"/>
                <a:ea typeface="Microsoft YaHei" panose="020B0503020204020204" pitchFamily="34" charset="-122"/>
              </a:rPr>
              <a:t>IR</a:t>
            </a:r>
            <a:endParaRPr kumimoji="1" lang="zh-CN" altLang="en-US" sz="1600" dirty="0">
              <a:solidFill>
                <a:srgbClr val="00B0F0"/>
              </a:solidFill>
              <a:latin typeface="Microsoft YaHei" panose="020B0503020204020204" pitchFamily="34" charset="-122"/>
              <a:ea typeface="Microsoft YaHei" panose="020B0503020204020204" pitchFamily="34" charset="-122"/>
            </a:endParaRPr>
          </a:p>
        </p:txBody>
      </p:sp>
      <p:sp>
        <p:nvSpPr>
          <p:cNvPr id="21" name="文本框 20">
            <a:extLst>
              <a:ext uri="{FF2B5EF4-FFF2-40B4-BE49-F238E27FC236}">
                <a16:creationId xmlns:a16="http://schemas.microsoft.com/office/drawing/2014/main" id="{BC8CA93D-F439-6264-6919-F9AAC0E6C985}"/>
              </a:ext>
            </a:extLst>
          </p:cNvPr>
          <p:cNvSpPr txBox="1"/>
          <p:nvPr/>
        </p:nvSpPr>
        <p:spPr>
          <a:xfrm>
            <a:off x="2475839" y="2658982"/>
            <a:ext cx="635189" cy="307777"/>
          </a:xfrm>
          <a:prstGeom prst="rect">
            <a:avLst/>
          </a:prstGeom>
          <a:noFill/>
        </p:spPr>
        <p:txBody>
          <a:bodyPr wrap="square">
            <a:spAutoFit/>
          </a:bodyPr>
          <a:lstStyle/>
          <a:p>
            <a:r>
              <a:rPr lang="en" altLang="zh-CN" sz="1400" b="0" i="0" dirty="0">
                <a:solidFill>
                  <a:srgbClr val="00B0F0"/>
                </a:solidFill>
                <a:effectLst/>
                <a:latin typeface="-apple-system"/>
              </a:rPr>
              <a:t>Token</a:t>
            </a:r>
            <a:endParaRPr lang="zh-CN" altLang="en-US" sz="1400" dirty="0">
              <a:solidFill>
                <a:srgbClr val="00B0F0"/>
              </a:solidFill>
            </a:endParaRPr>
          </a:p>
        </p:txBody>
      </p:sp>
      <p:cxnSp>
        <p:nvCxnSpPr>
          <p:cNvPr id="23" name="直线箭头连接符 22">
            <a:extLst>
              <a:ext uri="{FF2B5EF4-FFF2-40B4-BE49-F238E27FC236}">
                <a16:creationId xmlns:a16="http://schemas.microsoft.com/office/drawing/2014/main" id="{EA870F24-9A23-725B-F84C-A799E2E7D651}"/>
              </a:ext>
            </a:extLst>
          </p:cNvPr>
          <p:cNvCxnSpPr>
            <a:cxnSpLocks/>
            <a:stCxn id="21" idx="3"/>
          </p:cNvCxnSpPr>
          <p:nvPr/>
        </p:nvCxnSpPr>
        <p:spPr>
          <a:xfrm>
            <a:off x="3111028" y="2812871"/>
            <a:ext cx="438417" cy="452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直线箭头连接符 23">
            <a:extLst>
              <a:ext uri="{FF2B5EF4-FFF2-40B4-BE49-F238E27FC236}">
                <a16:creationId xmlns:a16="http://schemas.microsoft.com/office/drawing/2014/main" id="{44CE3D7D-4F37-16B4-E36C-404AEBD26166}"/>
              </a:ext>
            </a:extLst>
          </p:cNvPr>
          <p:cNvCxnSpPr>
            <a:cxnSpLocks/>
            <a:stCxn id="21" idx="2"/>
          </p:cNvCxnSpPr>
          <p:nvPr/>
        </p:nvCxnSpPr>
        <p:spPr>
          <a:xfrm>
            <a:off x="2793434" y="2966759"/>
            <a:ext cx="343505" cy="2409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文本框 27">
            <a:extLst>
              <a:ext uri="{FF2B5EF4-FFF2-40B4-BE49-F238E27FC236}">
                <a16:creationId xmlns:a16="http://schemas.microsoft.com/office/drawing/2014/main" id="{C9A91727-9DC2-637E-86BD-6B2A143A33F4}"/>
              </a:ext>
            </a:extLst>
          </p:cNvPr>
          <p:cNvSpPr txBox="1"/>
          <p:nvPr/>
        </p:nvSpPr>
        <p:spPr>
          <a:xfrm>
            <a:off x="1742368" y="3534491"/>
            <a:ext cx="902811" cy="307777"/>
          </a:xfrm>
          <a:prstGeom prst="rect">
            <a:avLst/>
          </a:prstGeom>
          <a:noFill/>
        </p:spPr>
        <p:txBody>
          <a:bodyPr wrap="none" rtlCol="0">
            <a:spAutoFit/>
          </a:bodyPr>
          <a:lstStyle/>
          <a:p>
            <a:r>
              <a:rPr kumimoji="1" lang="zh-CN" altLang="en-US" sz="1400" dirty="0">
                <a:solidFill>
                  <a:srgbClr val="00B0F0"/>
                </a:solidFill>
                <a:latin typeface="Microsoft YaHei" panose="020B0503020204020204" pitchFamily="34" charset="-122"/>
                <a:ea typeface="Microsoft YaHei" panose="020B0503020204020204" pitchFamily="34" charset="-122"/>
              </a:rPr>
              <a:t>语法分析</a:t>
            </a:r>
          </a:p>
        </p:txBody>
      </p:sp>
      <p:sp>
        <p:nvSpPr>
          <p:cNvPr id="29" name="文本框 28">
            <a:extLst>
              <a:ext uri="{FF2B5EF4-FFF2-40B4-BE49-F238E27FC236}">
                <a16:creationId xmlns:a16="http://schemas.microsoft.com/office/drawing/2014/main" id="{4FC12418-775C-B846-91CD-3558D36E5DCB}"/>
              </a:ext>
            </a:extLst>
          </p:cNvPr>
          <p:cNvSpPr txBox="1"/>
          <p:nvPr/>
        </p:nvSpPr>
        <p:spPr>
          <a:xfrm>
            <a:off x="1582037" y="2808624"/>
            <a:ext cx="582973" cy="523220"/>
          </a:xfrm>
          <a:prstGeom prst="rect">
            <a:avLst/>
          </a:prstGeom>
          <a:noFill/>
        </p:spPr>
        <p:txBody>
          <a:bodyPr wrap="square" rtlCol="0">
            <a:spAutoFit/>
          </a:bodyPr>
          <a:lstStyle/>
          <a:p>
            <a:r>
              <a:rPr kumimoji="1" lang="zh-CN" altLang="en-US" sz="1400" dirty="0">
                <a:solidFill>
                  <a:srgbClr val="00B0F0"/>
                </a:solidFill>
                <a:latin typeface="Microsoft YaHei" panose="020B0503020204020204" pitchFamily="34" charset="-122"/>
                <a:ea typeface="Microsoft YaHei" panose="020B0503020204020204" pitchFamily="34" charset="-122"/>
              </a:rPr>
              <a:t>词法分析</a:t>
            </a:r>
          </a:p>
        </p:txBody>
      </p:sp>
      <p:sp>
        <p:nvSpPr>
          <p:cNvPr id="30" name="右箭头 29">
            <a:extLst>
              <a:ext uri="{FF2B5EF4-FFF2-40B4-BE49-F238E27FC236}">
                <a16:creationId xmlns:a16="http://schemas.microsoft.com/office/drawing/2014/main" id="{4075F93E-81B7-AFE0-9E66-C4CC0AA2D674}"/>
              </a:ext>
            </a:extLst>
          </p:cNvPr>
          <p:cNvSpPr/>
          <p:nvPr/>
        </p:nvSpPr>
        <p:spPr>
          <a:xfrm>
            <a:off x="4891795" y="3660745"/>
            <a:ext cx="973393" cy="327109"/>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36" name="曲线连接符 35">
            <a:extLst>
              <a:ext uri="{FF2B5EF4-FFF2-40B4-BE49-F238E27FC236}">
                <a16:creationId xmlns:a16="http://schemas.microsoft.com/office/drawing/2014/main" id="{BE6ABAD3-52D8-10C9-1273-27BB08F1810F}"/>
              </a:ext>
            </a:extLst>
          </p:cNvPr>
          <p:cNvCxnSpPr>
            <a:cxnSpLocks/>
            <a:endCxn id="29" idx="1"/>
          </p:cNvCxnSpPr>
          <p:nvPr/>
        </p:nvCxnSpPr>
        <p:spPr>
          <a:xfrm flipV="1">
            <a:off x="1025754" y="3070234"/>
            <a:ext cx="556283" cy="137454"/>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曲线连接符 37">
            <a:extLst>
              <a:ext uri="{FF2B5EF4-FFF2-40B4-BE49-F238E27FC236}">
                <a16:creationId xmlns:a16="http://schemas.microsoft.com/office/drawing/2014/main" id="{14694F4A-01B9-CF68-F5CB-5CE6E1D8ED2A}"/>
              </a:ext>
            </a:extLst>
          </p:cNvPr>
          <p:cNvCxnSpPr>
            <a:cxnSpLocks/>
            <a:endCxn id="21" idx="1"/>
          </p:cNvCxnSpPr>
          <p:nvPr/>
        </p:nvCxnSpPr>
        <p:spPr>
          <a:xfrm flipV="1">
            <a:off x="2076875" y="2812871"/>
            <a:ext cx="398964" cy="231262"/>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曲线连接符 39">
            <a:extLst>
              <a:ext uri="{FF2B5EF4-FFF2-40B4-BE49-F238E27FC236}">
                <a16:creationId xmlns:a16="http://schemas.microsoft.com/office/drawing/2014/main" id="{3516A7BC-4E64-EAEB-4E39-9671C0812282}"/>
              </a:ext>
            </a:extLst>
          </p:cNvPr>
          <p:cNvCxnSpPr>
            <a:cxnSpLocks/>
            <a:endCxn id="28" idx="0"/>
          </p:cNvCxnSpPr>
          <p:nvPr/>
        </p:nvCxnSpPr>
        <p:spPr>
          <a:xfrm rot="5400000">
            <a:off x="2127606" y="2980011"/>
            <a:ext cx="620648" cy="488312"/>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2018830"/>
      </p:ext>
    </p:extLst>
  </p:cSld>
  <p:clrMapOvr>
    <a:masterClrMapping/>
  </p:clrMapOvr>
  <p:transition spd="slow">
    <p:wipe dir="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le 1"/>
          <p:cNvSpPr>
            <a:spLocks noGrp="1"/>
          </p:cNvSpPr>
          <p:nvPr>
            <p:ph type="title"/>
          </p:nvPr>
        </p:nvSpPr>
        <p:spPr>
          <a:xfrm>
            <a:off x="542925" y="43463"/>
            <a:ext cx="7886700" cy="994172"/>
          </a:xfrm>
        </p:spPr>
        <p:txBody>
          <a:bodyPr/>
          <a:lstStyle/>
          <a:p>
            <a:r>
              <a:rPr kumimoji="1" lang="en-US" altLang="zh-CN" dirty="0">
                <a:latin typeface="微软雅黑" panose="020B0503020204020204" pitchFamily="34" charset="-122"/>
                <a:ea typeface="微软雅黑" panose="020B0503020204020204" pitchFamily="34" charset="-122"/>
              </a:rPr>
              <a:t>2.3.3</a:t>
            </a:r>
            <a:r>
              <a:rPr kumimoji="1" lang="zh-CN" altLang="en-US" dirty="0">
                <a:latin typeface="微软雅黑" panose="020B0503020204020204" pitchFamily="34" charset="-122"/>
                <a:ea typeface="微软雅黑" panose="020B0503020204020204" pitchFamily="34" charset="-122"/>
              </a:rPr>
              <a:t> 验证与确认（</a:t>
            </a:r>
            <a:r>
              <a:rPr kumimoji="1" lang="en-US" altLang="zh-CN" dirty="0">
                <a:latin typeface="微软雅黑" panose="020B0503020204020204" pitchFamily="34" charset="-122"/>
                <a:ea typeface="微软雅黑" panose="020B0503020204020204" pitchFamily="34" charset="-122"/>
              </a:rPr>
              <a:t>V&amp;V</a:t>
            </a:r>
            <a:r>
              <a:rPr kumimoji="1" lang="zh-CN" altLang="en-US" dirty="0">
                <a:latin typeface="微软雅黑" panose="020B0503020204020204" pitchFamily="34" charset="-122"/>
                <a:ea typeface="微软雅黑" panose="020B0503020204020204" pitchFamily="34" charset="-122"/>
              </a:rPr>
              <a:t>）</a:t>
            </a:r>
          </a:p>
        </p:txBody>
      </p:sp>
      <p:sp>
        <p:nvSpPr>
          <p:cNvPr id="4" name="Rectangle 3"/>
          <p:cNvSpPr/>
          <p:nvPr/>
        </p:nvSpPr>
        <p:spPr>
          <a:xfrm>
            <a:off x="542924" y="948613"/>
            <a:ext cx="8124826" cy="855234"/>
          </a:xfrm>
          <a:prstGeom prst="rect">
            <a:avLst/>
          </a:prstGeom>
        </p:spPr>
        <p:txBody>
          <a:bodyPr wrap="square">
            <a:spAutoFit/>
          </a:bodyPr>
          <a:lstStyle/>
          <a:p>
            <a:pPr eaLnBrk="0" hangingPunct="0">
              <a:lnSpc>
                <a:spcPct val="130000"/>
              </a:lnSpc>
              <a:spcBef>
                <a:spcPct val="20000"/>
              </a:spcBef>
              <a:buClr>
                <a:schemeClr val="accent1">
                  <a:lumMod val="50000"/>
                </a:schemeClr>
              </a:buClr>
              <a:buSzPct val="90000"/>
              <a:defRPr/>
            </a:pPr>
            <a:r>
              <a:rPr lang="zh-CN" altLang="en-US" sz="2000" dirty="0">
                <a:solidFill>
                  <a:srgbClr val="800000"/>
                </a:solidFill>
                <a:ea typeface="楷体"/>
                <a:cs typeface="楷体"/>
              </a:rPr>
              <a:t>软件测试是由“验证（</a:t>
            </a:r>
            <a:r>
              <a:rPr lang="en-US" sz="2000" dirty="0">
                <a:solidFill>
                  <a:srgbClr val="800000"/>
                </a:solidFill>
                <a:ea typeface="楷体"/>
                <a:cs typeface="楷体"/>
              </a:rPr>
              <a:t>Verification</a:t>
            </a:r>
            <a:r>
              <a:rPr lang="zh-CN" altLang="en-US" sz="2000" dirty="0">
                <a:solidFill>
                  <a:srgbClr val="800000"/>
                </a:solidFill>
                <a:ea typeface="楷体"/>
                <a:cs typeface="楷体"/>
              </a:rPr>
              <a:t>）”和“有效性确认（</a:t>
            </a:r>
            <a:r>
              <a:rPr lang="en-US" sz="2000" dirty="0">
                <a:solidFill>
                  <a:srgbClr val="800000"/>
                </a:solidFill>
                <a:ea typeface="楷体"/>
                <a:cs typeface="楷体"/>
              </a:rPr>
              <a:t>Validation</a:t>
            </a:r>
            <a:r>
              <a:rPr lang="zh-CN" altLang="en-US" sz="2000" dirty="0">
                <a:solidFill>
                  <a:srgbClr val="800000"/>
                </a:solidFill>
                <a:ea typeface="楷体"/>
                <a:cs typeface="楷体"/>
              </a:rPr>
              <a:t>）”活动构成的整体</a:t>
            </a:r>
          </a:p>
        </p:txBody>
      </p:sp>
      <p:sp>
        <p:nvSpPr>
          <p:cNvPr id="2" name="Rectangle 3">
            <a:extLst>
              <a:ext uri="{FF2B5EF4-FFF2-40B4-BE49-F238E27FC236}">
                <a16:creationId xmlns:a16="http://schemas.microsoft.com/office/drawing/2014/main" id="{53C22EE3-10EF-EB4C-182B-4A079F0312E0}"/>
              </a:ext>
            </a:extLst>
          </p:cNvPr>
          <p:cNvSpPr>
            <a:spLocks noChangeArrowheads="1"/>
          </p:cNvSpPr>
          <p:nvPr/>
        </p:nvSpPr>
        <p:spPr bwMode="auto">
          <a:xfrm>
            <a:off x="656920" y="1971025"/>
            <a:ext cx="7629241" cy="2257221"/>
          </a:xfrm>
          <a:prstGeom prst="rect">
            <a:avLst/>
          </a:prstGeom>
          <a:noFill/>
          <a:ln w="9525" algn="ctr">
            <a:noFill/>
            <a:miter lim="800000"/>
            <a:headEnd/>
            <a:tailEnd/>
          </a:ln>
        </p:spPr>
        <p:txBody>
          <a:bodyPr wrap="square" anchor="ctr">
            <a:spAutoFit/>
          </a:bodyPr>
          <a:lstStyle/>
          <a:p>
            <a:pPr marL="285750" indent="-285750">
              <a:lnSpc>
                <a:spcPct val="130000"/>
              </a:lnSpc>
              <a:buClr>
                <a:schemeClr val="accent1"/>
              </a:buClr>
              <a:buSzPct val="75000"/>
              <a:buFont typeface="Wingdings" pitchFamily="2" charset="2"/>
              <a:buChar char="p"/>
              <a:tabLst>
                <a:tab pos="428625" algn="l"/>
              </a:tabLst>
            </a:pPr>
            <a:r>
              <a:rPr lang="en-US" altLang="zh-CN" dirty="0">
                <a:latin typeface="Arial Black" pitchFamily="34" charset="0"/>
                <a:ea typeface="楷体_GB2312" pitchFamily="49" charset="-122"/>
              </a:rPr>
              <a:t>Verification</a:t>
            </a:r>
            <a:r>
              <a:rPr lang="zh-CN" altLang="en-US" dirty="0">
                <a:latin typeface="Arial Black" pitchFamily="34" charset="0"/>
                <a:ea typeface="楷体_GB2312" pitchFamily="49" charset="-122"/>
              </a:rPr>
              <a:t>：</a:t>
            </a:r>
            <a:r>
              <a:rPr lang="en-US" altLang="zh-CN" dirty="0">
                <a:ea typeface="楷体_GB2312" pitchFamily="49" charset="-122"/>
              </a:rPr>
              <a:t>Are we building the product right</a:t>
            </a:r>
            <a:r>
              <a:rPr lang="zh-CN" altLang="en-US" dirty="0">
                <a:ea typeface="楷体_GB2312" pitchFamily="49" charset="-122"/>
              </a:rPr>
              <a:t>？</a:t>
            </a:r>
            <a:r>
              <a:rPr lang="zh-CN" altLang="en-US" dirty="0">
                <a:latin typeface="楷体"/>
                <a:ea typeface="楷体"/>
                <a:cs typeface="楷体"/>
              </a:rPr>
              <a:t>是否正确地构造了软件？即是否正确地做事，验证开发过程是否遵守已定义好的内容。验证产品满足规格设计说明书的一致性</a:t>
            </a:r>
            <a:endParaRPr lang="en-US" altLang="zh-CN" dirty="0">
              <a:latin typeface="楷体"/>
              <a:ea typeface="楷体"/>
              <a:cs typeface="楷体"/>
            </a:endParaRPr>
          </a:p>
          <a:p>
            <a:pPr marL="285750" indent="-285750" eaLnBrk="0" hangingPunct="0">
              <a:lnSpc>
                <a:spcPct val="130000"/>
              </a:lnSpc>
              <a:spcBef>
                <a:spcPct val="20000"/>
              </a:spcBef>
              <a:buClr>
                <a:schemeClr val="accent1">
                  <a:lumMod val="50000"/>
                </a:schemeClr>
              </a:buClr>
              <a:buSzPct val="90000"/>
              <a:buFont typeface="Wingdings" pitchFamily="2" charset="2"/>
              <a:buChar char="p"/>
              <a:tabLst>
                <a:tab pos="428625" algn="l"/>
              </a:tabLst>
            </a:pPr>
            <a:r>
              <a:rPr lang="en-US" altLang="zh-CN" dirty="0">
                <a:latin typeface="Arial Black" pitchFamily="34" charset="0"/>
                <a:ea typeface="楷体_GB2312" pitchFamily="49" charset="-122"/>
              </a:rPr>
              <a:t>Validation</a:t>
            </a:r>
            <a:r>
              <a:rPr lang="zh-CN" altLang="en-US" dirty="0">
                <a:ea typeface="楷体_GB2312" pitchFamily="49" charset="-122"/>
              </a:rPr>
              <a:t>： </a:t>
            </a:r>
            <a:r>
              <a:rPr lang="en-US" altLang="zh-CN" dirty="0">
                <a:ea typeface="楷体_GB2312" pitchFamily="49" charset="-122"/>
              </a:rPr>
              <a:t>Are we building the right product? </a:t>
            </a:r>
            <a:r>
              <a:rPr lang="zh-CN" altLang="en-US" dirty="0">
                <a:latin typeface="楷体"/>
                <a:ea typeface="楷体"/>
                <a:cs typeface="楷体"/>
              </a:rPr>
              <a:t>是否构造了正是用户所需要的软件？即是否正在做正确的事。验证产品所实现的功能是否满足用户的需求</a:t>
            </a:r>
          </a:p>
        </p:txBody>
      </p:sp>
    </p:spTree>
    <p:extLst>
      <p:ext uri="{BB962C8B-B14F-4D97-AF65-F5344CB8AC3E}">
        <p14:creationId xmlns:p14="http://schemas.microsoft.com/office/powerpoint/2010/main" val="39817572"/>
      </p:ext>
    </p:extLst>
  </p:cSld>
  <p:clrMapOvr>
    <a:masterClrMapping/>
  </p:clrMapOvr>
  <p:transition spd="slow">
    <p:wipe dir="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Rectangle 3"/>
          <p:cNvSpPr>
            <a:spLocks noGrp="1" noChangeArrowheads="1"/>
          </p:cNvSpPr>
          <p:nvPr>
            <p:ph type="title"/>
          </p:nvPr>
        </p:nvSpPr>
        <p:spPr>
          <a:xfrm>
            <a:off x="725333" y="261474"/>
            <a:ext cx="3402806" cy="571500"/>
          </a:xfrm>
        </p:spPr>
        <p:txBody>
          <a:bodyPr>
            <a:normAutofit/>
          </a:bodyPr>
          <a:lstStyle/>
          <a:p>
            <a:r>
              <a:rPr lang="zh-CN" altLang="en-US" dirty="0">
                <a:latin typeface="微软雅黑" panose="020B0503020204020204" pitchFamily="34" charset="-122"/>
                <a:ea typeface="微软雅黑" panose="020B0503020204020204" pitchFamily="34" charset="-122"/>
              </a:rPr>
              <a:t>验证和确认</a:t>
            </a:r>
          </a:p>
        </p:txBody>
      </p:sp>
      <p:pic>
        <p:nvPicPr>
          <p:cNvPr id="108546" name="Picture 2" descr="http://www.mindtree.com/japan/images/internet.jpg"/>
          <p:cNvPicPr>
            <a:picLocks noChangeAspect="1" noChangeArrowheads="1"/>
          </p:cNvPicPr>
          <p:nvPr/>
        </p:nvPicPr>
        <p:blipFill>
          <a:blip r:embed="rId3" cstate="print"/>
          <a:srcRect/>
          <a:stretch>
            <a:fillRect/>
          </a:stretch>
        </p:blipFill>
        <p:spPr bwMode="auto">
          <a:xfrm>
            <a:off x="1669368" y="801330"/>
            <a:ext cx="5683539" cy="3927390"/>
          </a:xfrm>
          <a:prstGeom prst="rect">
            <a:avLst/>
          </a:prstGeom>
          <a:noFill/>
        </p:spPr>
      </p:pic>
    </p:spTree>
    <p:extLst>
      <p:ext uri="{BB962C8B-B14F-4D97-AF65-F5344CB8AC3E}">
        <p14:creationId xmlns:p14="http://schemas.microsoft.com/office/powerpoint/2010/main" val="16287585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a:xfrm>
            <a:off x="538316" y="276554"/>
            <a:ext cx="4482498" cy="571500"/>
          </a:xfrm>
        </p:spPr>
        <p:txBody>
          <a:bodyPr/>
          <a:lstStyle/>
          <a:p>
            <a:r>
              <a:rPr lang="en-US" altLang="zh-CN" dirty="0">
                <a:latin typeface="微软雅黑" panose="020B0503020204020204" pitchFamily="34" charset="-122"/>
                <a:ea typeface="微软雅黑" panose="020B0503020204020204" pitchFamily="34" charset="-122"/>
              </a:rPr>
              <a:t>2.4</a:t>
            </a:r>
            <a:r>
              <a:rPr lang="zh-CN" altLang="en-US" dirty="0">
                <a:latin typeface="微软雅黑" panose="020B0503020204020204" pitchFamily="34" charset="-122"/>
                <a:ea typeface="微软雅黑" panose="020B0503020204020204" pitchFamily="34" charset="-122"/>
              </a:rPr>
              <a:t> </a:t>
            </a:r>
            <a:r>
              <a:rPr lang="zh-CN" altLang="zh-CN" dirty="0">
                <a:latin typeface="微软雅黑" panose="020B0503020204020204" pitchFamily="34" charset="-122"/>
                <a:ea typeface="微软雅黑" panose="020B0503020204020204" pitchFamily="34" charset="-122"/>
              </a:rPr>
              <a:t>主动测试</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vs.</a:t>
            </a:r>
            <a:r>
              <a:rPr lang="zh-CN" altLang="en-US" dirty="0">
                <a:latin typeface="微软雅黑" panose="020B0503020204020204" pitchFamily="34" charset="-122"/>
                <a:ea typeface="微软雅黑" panose="020B0503020204020204" pitchFamily="34" charset="-122"/>
              </a:rPr>
              <a:t> </a:t>
            </a:r>
            <a:r>
              <a:rPr lang="zh-CN" altLang="zh-CN" dirty="0">
                <a:latin typeface="微软雅黑" panose="020B0503020204020204" pitchFamily="34" charset="-122"/>
                <a:ea typeface="微软雅黑" panose="020B0503020204020204" pitchFamily="34" charset="-122"/>
              </a:rPr>
              <a:t>被动测试</a:t>
            </a:r>
            <a:endParaRPr lang="zh-CN" altLang="en-US" dirty="0">
              <a:latin typeface="微软雅黑" panose="020B0503020204020204" pitchFamily="34" charset="-122"/>
              <a:ea typeface="微软雅黑" panose="020B0503020204020204" pitchFamily="34" charset="-122"/>
            </a:endParaRPr>
          </a:p>
        </p:txBody>
      </p:sp>
      <p:sp>
        <p:nvSpPr>
          <p:cNvPr id="70659" name="Rectangle 3"/>
          <p:cNvSpPr>
            <a:spLocks noGrp="1" noChangeArrowheads="1"/>
          </p:cNvSpPr>
          <p:nvPr>
            <p:ph type="body" idx="1"/>
          </p:nvPr>
        </p:nvSpPr>
        <p:spPr>
          <a:xfrm>
            <a:off x="101928" y="1044575"/>
            <a:ext cx="3991101" cy="1771991"/>
          </a:xfrm>
        </p:spPr>
        <p:txBody>
          <a:bodyPr>
            <a:noAutofit/>
          </a:bodyPr>
          <a:lstStyle/>
          <a:p>
            <a:pPr marL="266700" indent="-266700" eaLnBrk="0" hangingPunct="0">
              <a:lnSpc>
                <a:spcPct val="150000"/>
              </a:lnSpc>
              <a:spcBef>
                <a:spcPct val="0"/>
              </a:spcBef>
              <a:buClr>
                <a:srgbClr val="91AC4E"/>
              </a:buClr>
              <a:buSzPct val="80000"/>
              <a:buFont typeface="Wingdings" pitchFamily="2" charset="2"/>
              <a:buChar char="p"/>
              <a:defRPr/>
            </a:pPr>
            <a:r>
              <a:rPr lang="zh-CN" altLang="en-US" sz="1800" b="1" u="sng" dirty="0">
                <a:effectLst>
                  <a:outerShdw blurRad="38100" dist="38100" dir="2700000" algn="tl">
                    <a:srgbClr val="FFFFFF"/>
                  </a:outerShdw>
                </a:effectLst>
                <a:latin typeface="宋体"/>
                <a:ea typeface="宋体"/>
                <a:cs typeface="宋体"/>
              </a:rPr>
              <a:t>主动测试</a:t>
            </a:r>
            <a:r>
              <a:rPr lang="zh-CN" altLang="en-US" sz="1800" dirty="0">
                <a:effectLst>
                  <a:outerShdw blurRad="38100" dist="38100" dir="2700000" algn="tl">
                    <a:srgbClr val="FFFFFF"/>
                  </a:outerShdw>
                </a:effectLst>
                <a:latin typeface="宋体"/>
                <a:ea typeface="宋体"/>
                <a:cs typeface="宋体"/>
              </a:rPr>
              <a:t>：测试人员主动操作被测对象，如输入数据、发送请求等来驱动被测对象，从而验证被测对象的响应或输出结果</a:t>
            </a:r>
            <a:endParaRPr lang="en-US" altLang="zh-CN" sz="1800" dirty="0">
              <a:effectLst>
                <a:outerShdw blurRad="38100" dist="38100" dir="2700000" algn="tl">
                  <a:srgbClr val="FFFFFF"/>
                </a:outerShdw>
              </a:effectLst>
              <a:latin typeface="宋体"/>
              <a:ea typeface="宋体"/>
              <a:cs typeface="宋体"/>
            </a:endParaRPr>
          </a:p>
        </p:txBody>
      </p:sp>
      <p:pic>
        <p:nvPicPr>
          <p:cNvPr id="5" name="Picture 4" descr="3-11.gif"/>
          <p:cNvPicPr>
            <a:picLocks noChangeAspect="1"/>
          </p:cNvPicPr>
          <p:nvPr/>
        </p:nvPicPr>
        <p:blipFill rotWithShape="1">
          <a:blip r:embed="rId3" cstate="print"/>
          <a:srcRect r="60627" b="32017"/>
          <a:stretch/>
        </p:blipFill>
        <p:spPr bwMode="auto">
          <a:xfrm>
            <a:off x="1010121" y="2816566"/>
            <a:ext cx="2581492" cy="2042105"/>
          </a:xfrm>
          <a:prstGeom prst="rect">
            <a:avLst/>
          </a:prstGeom>
          <a:noFill/>
          <a:ln w="9525">
            <a:noFill/>
            <a:miter lim="800000"/>
            <a:headEnd/>
            <a:tailEnd/>
          </a:ln>
        </p:spPr>
      </p:pic>
      <p:pic>
        <p:nvPicPr>
          <p:cNvPr id="2" name="Picture 6" descr="查看源图像">
            <a:extLst>
              <a:ext uri="{FF2B5EF4-FFF2-40B4-BE49-F238E27FC236}">
                <a16:creationId xmlns:a16="http://schemas.microsoft.com/office/drawing/2014/main" id="{6680F67E-F55E-8CB8-6D3C-DF845171199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92119" y="1653250"/>
            <a:ext cx="1646570" cy="208055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3">
            <a:extLst>
              <a:ext uri="{FF2B5EF4-FFF2-40B4-BE49-F238E27FC236}">
                <a16:creationId xmlns:a16="http://schemas.microsoft.com/office/drawing/2014/main" id="{F4A29B0B-DE06-8EAA-2DDC-B414CF151315}"/>
              </a:ext>
            </a:extLst>
          </p:cNvPr>
          <p:cNvSpPr txBox="1">
            <a:spLocks noChangeArrowheads="1"/>
          </p:cNvSpPr>
          <p:nvPr/>
        </p:nvSpPr>
        <p:spPr>
          <a:xfrm>
            <a:off x="5270297" y="722559"/>
            <a:ext cx="3722436" cy="1601559"/>
          </a:xfrm>
          <a:prstGeom prst="rect">
            <a:avLst/>
          </a:prstGeom>
        </p:spPr>
        <p:txBody>
          <a:bodyPr vert="horz" lIns="91440" tIns="45720" rIns="91440" bIns="45720" rtlCol="0">
            <a:noAutofit/>
          </a:bodyPr>
          <a:lstStyle>
            <a:lvl1pPr marL="171450" indent="-171450" algn="l" defTabSz="685800" rtl="0" eaLnBrk="1" latinLnBrk="0" hangingPunct="1">
              <a:lnSpc>
                <a:spcPct val="150000"/>
              </a:lnSpc>
              <a:spcBef>
                <a:spcPts val="750"/>
              </a:spcBef>
              <a:buFont typeface="Arial" panose="020B0604020202020204" pitchFamily="34" charset="0"/>
              <a:buChar char="•"/>
              <a:defRPr sz="2100" kern="1200">
                <a:solidFill>
                  <a:schemeClr val="tx1"/>
                </a:solidFill>
                <a:latin typeface="Microsoft YaHei" panose="020B0503020204020204" pitchFamily="34" charset="-122"/>
                <a:ea typeface="Microsoft YaHei" panose="020B0503020204020204" pitchFamily="34" charset="-122"/>
                <a:cs typeface="思源黑体" panose="020F0502020204030204" charset="-122"/>
              </a:defRPr>
            </a:lvl1pPr>
            <a:lvl2pPr marL="514350" indent="-171450" algn="l" defTabSz="685800" rtl="0" eaLnBrk="1" latinLnBrk="0" hangingPunct="1">
              <a:lnSpc>
                <a:spcPct val="150000"/>
              </a:lnSpc>
              <a:spcBef>
                <a:spcPts val="375"/>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思源黑体" panose="020F0502020204030204" charset="-122"/>
              </a:defRPr>
            </a:lvl2pPr>
            <a:lvl3pPr marL="857250" indent="-171450" algn="l" defTabSz="685800" rtl="0" eaLnBrk="1" latinLnBrk="0" hangingPunct="1">
              <a:lnSpc>
                <a:spcPct val="150000"/>
              </a:lnSpc>
              <a:spcBef>
                <a:spcPts val="375"/>
              </a:spcBef>
              <a:buFont typeface="Arial" panose="020B0604020202020204" pitchFamily="34" charset="0"/>
              <a:buChar char="•"/>
              <a:defRPr sz="1500" kern="1200">
                <a:solidFill>
                  <a:schemeClr val="tx1"/>
                </a:solidFill>
                <a:latin typeface="Microsoft YaHei" panose="020B0503020204020204" pitchFamily="34" charset="-122"/>
                <a:ea typeface="Microsoft YaHei" panose="020B0503020204020204" pitchFamily="34" charset="-122"/>
                <a:cs typeface="思源黑体" panose="020F0502020204030204" charset="-122"/>
              </a:defRPr>
            </a:lvl3pPr>
            <a:lvl4pPr marL="1200150" indent="-171450" algn="l" defTabSz="685800" rtl="0" eaLnBrk="1" latinLnBrk="0" hangingPunct="1">
              <a:lnSpc>
                <a:spcPct val="150000"/>
              </a:lnSpc>
              <a:spcBef>
                <a:spcPts val="375"/>
              </a:spcBef>
              <a:buFont typeface="Arial" panose="020B0604020202020204" pitchFamily="34" charset="0"/>
              <a:buChar char="•"/>
              <a:defRPr sz="1350" kern="1200">
                <a:solidFill>
                  <a:schemeClr val="tx1"/>
                </a:solidFill>
                <a:latin typeface="Microsoft YaHei" panose="020B0503020204020204" pitchFamily="34" charset="-122"/>
                <a:ea typeface="Microsoft YaHei" panose="020B0503020204020204" pitchFamily="34" charset="-122"/>
                <a:cs typeface="思源黑体" panose="020F0502020204030204" charset="-122"/>
              </a:defRPr>
            </a:lvl4pPr>
            <a:lvl5pPr marL="1543050" indent="-171450" algn="l" defTabSz="685800" rtl="0" eaLnBrk="1" latinLnBrk="0" hangingPunct="1">
              <a:lnSpc>
                <a:spcPct val="150000"/>
              </a:lnSpc>
              <a:spcBef>
                <a:spcPts val="375"/>
              </a:spcBef>
              <a:buFont typeface="Arial" panose="020B0604020202020204" pitchFamily="34" charset="0"/>
              <a:buChar char="•"/>
              <a:defRPr sz="1350" kern="1200">
                <a:solidFill>
                  <a:schemeClr val="tx1"/>
                </a:solidFill>
                <a:latin typeface="Microsoft YaHei" panose="020B0503020204020204" pitchFamily="34" charset="-122"/>
                <a:ea typeface="Microsoft YaHei" panose="020B0503020204020204" pitchFamily="34" charset="-122"/>
                <a:cs typeface="思源黑体" panose="020F0502020204030204" charset="-122"/>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266700" indent="-266700" eaLnBrk="0" hangingPunct="0">
              <a:spcBef>
                <a:spcPct val="0"/>
              </a:spcBef>
              <a:buClr>
                <a:srgbClr val="91AC4E"/>
              </a:buClr>
              <a:buSzPct val="80000"/>
              <a:buFont typeface="Wingdings" pitchFamily="2" charset="2"/>
              <a:buChar char="p"/>
              <a:defRPr/>
            </a:pPr>
            <a:r>
              <a:rPr lang="zh-CN" altLang="en-US" sz="1800" b="1" u="sng" dirty="0">
                <a:effectLst>
                  <a:outerShdw blurRad="38100" dist="38100" dir="2700000" algn="tl">
                    <a:srgbClr val="FFFFFF"/>
                  </a:outerShdw>
                </a:effectLst>
                <a:latin typeface="宋体"/>
                <a:ea typeface="宋体"/>
                <a:cs typeface="宋体"/>
              </a:rPr>
              <a:t>被动测试</a:t>
            </a:r>
            <a:r>
              <a:rPr lang="zh-CN" altLang="en-US" sz="1800" dirty="0">
                <a:effectLst>
                  <a:outerShdw blurRad="38100" dist="38100" dir="2700000" algn="tl">
                    <a:srgbClr val="FFFFFF"/>
                  </a:outerShdw>
                </a:effectLst>
                <a:latin typeface="宋体"/>
                <a:ea typeface="宋体"/>
                <a:cs typeface="宋体"/>
              </a:rPr>
              <a:t>：测试人员不干预产品的运行，而是被动地监控产品在实际环境中运行而获得系统运行的数据，然后进行分析</a:t>
            </a:r>
          </a:p>
        </p:txBody>
      </p:sp>
      <p:pic>
        <p:nvPicPr>
          <p:cNvPr id="4" name="Picture 4" descr="3-11.gif">
            <a:extLst>
              <a:ext uri="{FF2B5EF4-FFF2-40B4-BE49-F238E27FC236}">
                <a16:creationId xmlns:a16="http://schemas.microsoft.com/office/drawing/2014/main" id="{FC4C4889-2318-0633-73F8-736DF1FED774}"/>
              </a:ext>
            </a:extLst>
          </p:cNvPr>
          <p:cNvPicPr>
            <a:picLocks noChangeAspect="1"/>
          </p:cNvPicPr>
          <p:nvPr/>
        </p:nvPicPr>
        <p:blipFill rotWithShape="1">
          <a:blip r:embed="rId3" cstate="print"/>
          <a:srcRect l="62304" b="12647"/>
          <a:stretch/>
        </p:blipFill>
        <p:spPr bwMode="auto">
          <a:xfrm>
            <a:off x="6033431" y="2405243"/>
            <a:ext cx="2196169" cy="2331584"/>
          </a:xfrm>
          <a:prstGeom prst="rect">
            <a:avLst/>
          </a:prstGeom>
          <a:noFill/>
          <a:ln w="9525">
            <a:noFill/>
            <a:miter lim="800000"/>
            <a:headEnd/>
            <a:tailEnd/>
          </a:ln>
        </p:spPr>
      </p:pic>
    </p:spTree>
    <p:extLst>
      <p:ext uri="{BB962C8B-B14F-4D97-AF65-F5344CB8AC3E}">
        <p14:creationId xmlns:p14="http://schemas.microsoft.com/office/powerpoint/2010/main" val="1598505349"/>
      </p:ext>
    </p:extLst>
  </p:cSld>
  <p:clrMapOvr>
    <a:masterClrMapping/>
  </p:clrMapOvr>
  <p:transition spd="slow">
    <p:wipe dir="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a:xfrm>
            <a:off x="344254" y="275890"/>
            <a:ext cx="6126213" cy="571500"/>
          </a:xfrm>
        </p:spPr>
        <p:txBody>
          <a:bodyPr>
            <a:normAutofit/>
          </a:bodyPr>
          <a:lstStyle/>
          <a:p>
            <a:pPr algn="ctr"/>
            <a:r>
              <a:rPr lang="zh-CN" altLang="en-US" sz="3100" dirty="0">
                <a:latin typeface="微软雅黑" panose="020B0503020204020204" pitchFamily="34" charset="-122"/>
                <a:ea typeface="微软雅黑" panose="020B0503020204020204" pitchFamily="34" charset="-122"/>
              </a:rPr>
              <a:t>实例：在线测试</a:t>
            </a:r>
            <a:r>
              <a:rPr lang="en-US" altLang="zh-CN" b="0" dirty="0">
                <a:latin typeface="微软雅黑" panose="020B0503020204020204" pitchFamily="34" charset="-122"/>
                <a:ea typeface="微软雅黑" panose="020B0503020204020204" pitchFamily="34" charset="-122"/>
              </a:rPr>
              <a:t>(</a:t>
            </a:r>
            <a:r>
              <a:rPr lang="en-US" altLang="zh-CN" b="0" dirty="0">
                <a:latin typeface="+mn-lt"/>
              </a:rPr>
              <a:t>Product-in Testing)</a:t>
            </a:r>
            <a:endParaRPr lang="zh-CN" altLang="en-US" b="0" dirty="0">
              <a:latin typeface="+mn-lt"/>
            </a:endParaRPr>
          </a:p>
        </p:txBody>
      </p:sp>
      <p:pic>
        <p:nvPicPr>
          <p:cNvPr id="3" name="图片 2" descr="屏幕快照 2014-03-13 下午4.58.58.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98776" y="1186887"/>
            <a:ext cx="5766615" cy="3554077"/>
          </a:xfrm>
          <a:prstGeom prst="rect">
            <a:avLst/>
          </a:prstGeom>
        </p:spPr>
      </p:pic>
    </p:spTree>
    <p:extLst>
      <p:ext uri="{BB962C8B-B14F-4D97-AF65-F5344CB8AC3E}">
        <p14:creationId xmlns:p14="http://schemas.microsoft.com/office/powerpoint/2010/main" val="43990940"/>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p:tgtEl>
                                          <p:spTgt spid="3"/>
                                        </p:tgtEl>
                                        <p:attrNameLst>
                                          <p:attrName>ppt_y</p:attrName>
                                        </p:attrNameLst>
                                      </p:cBhvr>
                                      <p:tavLst>
                                        <p:tav tm="0">
                                          <p:val>
                                            <p:strVal val="#ppt_y+#ppt_h*1.125000"/>
                                          </p:val>
                                        </p:tav>
                                        <p:tav tm="100000">
                                          <p:val>
                                            <p:strVal val="#ppt_y"/>
                                          </p:val>
                                        </p:tav>
                                      </p:tavLst>
                                    </p:anim>
                                    <p:animEffect transition="in" filter="wipe(up)">
                                      <p:cBhvr>
                                        <p:cTn id="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3"/>
          <p:cNvSpPr>
            <a:spLocks noGrp="1" noChangeArrowheads="1"/>
          </p:cNvSpPr>
          <p:nvPr>
            <p:ph type="title"/>
          </p:nvPr>
        </p:nvSpPr>
        <p:spPr>
          <a:xfrm>
            <a:off x="502518" y="295551"/>
            <a:ext cx="4914546" cy="513160"/>
          </a:xfrm>
        </p:spPr>
        <p:txBody>
          <a:bodyPr/>
          <a:lstStyle/>
          <a:p>
            <a:r>
              <a:rPr lang="en-US" altLang="zh-CN" dirty="0">
                <a:latin typeface="微软雅黑" panose="020B0503020204020204" pitchFamily="34" charset="-122"/>
                <a:ea typeface="微软雅黑" panose="020B0503020204020204" pitchFamily="34" charset="-122"/>
              </a:rPr>
              <a:t>2.5</a:t>
            </a:r>
            <a:r>
              <a:rPr lang="zh-CN" altLang="en-US" dirty="0">
                <a:latin typeface="微软雅黑" panose="020B0503020204020204" pitchFamily="34" charset="-122"/>
                <a:ea typeface="微软雅黑" panose="020B0503020204020204" pitchFamily="34" charset="-122"/>
              </a:rPr>
              <a:t> 黑盒测试方法和白盒测试</a:t>
            </a:r>
          </a:p>
        </p:txBody>
      </p:sp>
      <p:grpSp>
        <p:nvGrpSpPr>
          <p:cNvPr id="8195" name="Group 34"/>
          <p:cNvGrpSpPr>
            <a:grpSpLocks/>
          </p:cNvGrpSpPr>
          <p:nvPr/>
        </p:nvGrpSpPr>
        <p:grpSpPr bwMode="auto">
          <a:xfrm>
            <a:off x="5801995" y="1127610"/>
            <a:ext cx="2885149" cy="2674950"/>
            <a:chOff x="3216" y="2109"/>
            <a:chExt cx="2027" cy="2019"/>
          </a:xfrm>
        </p:grpSpPr>
        <p:grpSp>
          <p:nvGrpSpPr>
            <p:cNvPr id="8231" name="Group 35"/>
            <p:cNvGrpSpPr>
              <a:grpSpLocks/>
            </p:cNvGrpSpPr>
            <p:nvPr/>
          </p:nvGrpSpPr>
          <p:grpSpPr bwMode="auto">
            <a:xfrm>
              <a:off x="4218" y="2445"/>
              <a:ext cx="1025" cy="1683"/>
              <a:chOff x="4218" y="2445"/>
              <a:chExt cx="1025" cy="1683"/>
            </a:xfrm>
          </p:grpSpPr>
          <p:sp>
            <p:nvSpPr>
              <p:cNvPr id="8233" name="Oval 36"/>
              <p:cNvSpPr>
                <a:spLocks noChangeArrowheads="1"/>
              </p:cNvSpPr>
              <p:nvPr/>
            </p:nvSpPr>
            <p:spPr bwMode="auto">
              <a:xfrm>
                <a:off x="4666" y="2454"/>
                <a:ext cx="40" cy="72"/>
              </a:xfrm>
              <a:prstGeom prst="ellipse">
                <a:avLst/>
              </a:prstGeom>
              <a:solidFill>
                <a:srgbClr val="FFFFFF"/>
              </a:solidFill>
              <a:ln w="25400">
                <a:solidFill>
                  <a:schemeClr val="tx1"/>
                </a:solidFill>
                <a:round/>
                <a:headEnd/>
                <a:tailEnd/>
              </a:ln>
            </p:spPr>
            <p:txBody>
              <a:bodyPr wrap="none" anchor="ctr"/>
              <a:lstStyle/>
              <a:p>
                <a:endParaRPr lang="zh-CN" altLang="en-US" sz="1350"/>
              </a:p>
            </p:txBody>
          </p:sp>
          <p:sp>
            <p:nvSpPr>
              <p:cNvPr id="8234" name="Oval 37"/>
              <p:cNvSpPr>
                <a:spLocks noChangeArrowheads="1"/>
              </p:cNvSpPr>
              <p:nvPr/>
            </p:nvSpPr>
            <p:spPr bwMode="auto">
              <a:xfrm>
                <a:off x="4658" y="2445"/>
                <a:ext cx="56" cy="90"/>
              </a:xfrm>
              <a:prstGeom prst="ellipse">
                <a:avLst/>
              </a:prstGeom>
              <a:noFill/>
              <a:ln w="25400">
                <a:solidFill>
                  <a:schemeClr val="tx1"/>
                </a:solidFill>
                <a:round/>
                <a:headEnd/>
                <a:tailEnd/>
              </a:ln>
            </p:spPr>
            <p:txBody>
              <a:bodyPr wrap="none" anchor="ctr"/>
              <a:lstStyle/>
              <a:p>
                <a:endParaRPr lang="zh-CN" altLang="en-US" sz="1350"/>
              </a:p>
            </p:txBody>
          </p:sp>
          <p:sp>
            <p:nvSpPr>
              <p:cNvPr id="8235" name="Line 38"/>
              <p:cNvSpPr>
                <a:spLocks noChangeShapeType="1"/>
              </p:cNvSpPr>
              <p:nvPr/>
            </p:nvSpPr>
            <p:spPr bwMode="auto">
              <a:xfrm>
                <a:off x="4690" y="2544"/>
                <a:ext cx="1" cy="54"/>
              </a:xfrm>
              <a:prstGeom prst="line">
                <a:avLst/>
              </a:prstGeom>
              <a:noFill/>
              <a:ln w="25400">
                <a:solidFill>
                  <a:schemeClr val="tx1"/>
                </a:solidFill>
                <a:round/>
                <a:headEnd/>
                <a:tailEnd/>
              </a:ln>
            </p:spPr>
            <p:txBody>
              <a:bodyPr wrap="none" anchor="ctr"/>
              <a:lstStyle/>
              <a:p>
                <a:endParaRPr lang="zh-CN" altLang="en-US" sz="1350"/>
              </a:p>
            </p:txBody>
          </p:sp>
          <p:sp>
            <p:nvSpPr>
              <p:cNvPr id="8236" name="Rectangle 39"/>
              <p:cNvSpPr>
                <a:spLocks noChangeArrowheads="1"/>
              </p:cNvSpPr>
              <p:nvPr/>
            </p:nvSpPr>
            <p:spPr bwMode="auto">
              <a:xfrm>
                <a:off x="4578" y="2634"/>
                <a:ext cx="224" cy="126"/>
              </a:xfrm>
              <a:prstGeom prst="rect">
                <a:avLst/>
              </a:prstGeom>
              <a:solidFill>
                <a:schemeClr val="folHlink"/>
              </a:solidFill>
              <a:ln w="25400">
                <a:solidFill>
                  <a:schemeClr val="tx1"/>
                </a:solidFill>
                <a:miter lim="800000"/>
                <a:headEnd/>
                <a:tailEnd/>
              </a:ln>
            </p:spPr>
            <p:txBody>
              <a:bodyPr wrap="none" anchor="ctr"/>
              <a:lstStyle/>
              <a:p>
                <a:endParaRPr lang="zh-CN" altLang="en-US" sz="1350"/>
              </a:p>
            </p:txBody>
          </p:sp>
          <p:sp>
            <p:nvSpPr>
              <p:cNvPr id="8237" name="Rectangle 40"/>
              <p:cNvSpPr>
                <a:spLocks noChangeArrowheads="1"/>
              </p:cNvSpPr>
              <p:nvPr/>
            </p:nvSpPr>
            <p:spPr bwMode="auto">
              <a:xfrm>
                <a:off x="4570" y="2625"/>
                <a:ext cx="240" cy="144"/>
              </a:xfrm>
              <a:prstGeom prst="rect">
                <a:avLst/>
              </a:prstGeom>
              <a:solidFill>
                <a:schemeClr val="accent1"/>
              </a:solidFill>
              <a:ln w="25400">
                <a:solidFill>
                  <a:schemeClr val="tx1"/>
                </a:solidFill>
                <a:miter lim="800000"/>
                <a:headEnd/>
                <a:tailEnd/>
              </a:ln>
            </p:spPr>
            <p:txBody>
              <a:bodyPr wrap="none" anchor="ctr"/>
              <a:lstStyle/>
              <a:p>
                <a:endParaRPr lang="zh-CN" altLang="en-US" sz="1350"/>
              </a:p>
            </p:txBody>
          </p:sp>
          <p:sp>
            <p:nvSpPr>
              <p:cNvPr id="8238" name="Line 41"/>
              <p:cNvSpPr>
                <a:spLocks noChangeShapeType="1"/>
              </p:cNvSpPr>
              <p:nvPr/>
            </p:nvSpPr>
            <p:spPr bwMode="auto">
              <a:xfrm>
                <a:off x="4690" y="2778"/>
                <a:ext cx="1" cy="45"/>
              </a:xfrm>
              <a:prstGeom prst="line">
                <a:avLst/>
              </a:prstGeom>
              <a:noFill/>
              <a:ln w="25400">
                <a:solidFill>
                  <a:schemeClr val="tx1"/>
                </a:solidFill>
                <a:round/>
                <a:headEnd/>
                <a:tailEnd/>
              </a:ln>
            </p:spPr>
            <p:txBody>
              <a:bodyPr wrap="none" anchor="ctr"/>
              <a:lstStyle/>
              <a:p>
                <a:endParaRPr lang="zh-CN" altLang="en-US" sz="1350"/>
              </a:p>
            </p:txBody>
          </p:sp>
          <p:sp>
            <p:nvSpPr>
              <p:cNvPr id="8239" name="Line 42"/>
              <p:cNvSpPr>
                <a:spLocks noChangeShapeType="1"/>
              </p:cNvSpPr>
              <p:nvPr/>
            </p:nvSpPr>
            <p:spPr bwMode="auto">
              <a:xfrm flipH="1">
                <a:off x="4330" y="2895"/>
                <a:ext cx="224" cy="1"/>
              </a:xfrm>
              <a:prstGeom prst="line">
                <a:avLst/>
              </a:prstGeom>
              <a:noFill/>
              <a:ln w="25400">
                <a:solidFill>
                  <a:schemeClr val="tx1"/>
                </a:solidFill>
                <a:round/>
                <a:headEnd/>
                <a:tailEnd/>
              </a:ln>
            </p:spPr>
            <p:txBody>
              <a:bodyPr wrap="none" anchor="ctr"/>
              <a:lstStyle/>
              <a:p>
                <a:endParaRPr lang="zh-CN" altLang="en-US" sz="1350"/>
              </a:p>
            </p:txBody>
          </p:sp>
          <p:sp>
            <p:nvSpPr>
              <p:cNvPr id="8240" name="Rectangle 43"/>
              <p:cNvSpPr>
                <a:spLocks noChangeArrowheads="1"/>
              </p:cNvSpPr>
              <p:nvPr/>
            </p:nvSpPr>
            <p:spPr bwMode="auto">
              <a:xfrm>
                <a:off x="4226" y="3021"/>
                <a:ext cx="224" cy="126"/>
              </a:xfrm>
              <a:prstGeom prst="rect">
                <a:avLst/>
              </a:prstGeom>
              <a:solidFill>
                <a:schemeClr val="accent2"/>
              </a:solidFill>
              <a:ln w="25400">
                <a:solidFill>
                  <a:schemeClr val="tx1"/>
                </a:solidFill>
                <a:miter lim="800000"/>
                <a:headEnd/>
                <a:tailEnd/>
              </a:ln>
            </p:spPr>
            <p:txBody>
              <a:bodyPr wrap="none" anchor="ctr"/>
              <a:lstStyle/>
              <a:p>
                <a:endParaRPr lang="zh-CN" altLang="en-US" sz="1350"/>
              </a:p>
            </p:txBody>
          </p:sp>
          <p:sp>
            <p:nvSpPr>
              <p:cNvPr id="8241" name="Rectangle 44"/>
              <p:cNvSpPr>
                <a:spLocks noChangeArrowheads="1"/>
              </p:cNvSpPr>
              <p:nvPr/>
            </p:nvSpPr>
            <p:spPr bwMode="auto">
              <a:xfrm>
                <a:off x="4218" y="3012"/>
                <a:ext cx="240" cy="144"/>
              </a:xfrm>
              <a:prstGeom prst="rect">
                <a:avLst/>
              </a:prstGeom>
              <a:solidFill>
                <a:schemeClr val="accent1"/>
              </a:solidFill>
              <a:ln w="25400">
                <a:solidFill>
                  <a:schemeClr val="tx1"/>
                </a:solidFill>
                <a:miter lim="800000"/>
                <a:headEnd/>
                <a:tailEnd/>
              </a:ln>
            </p:spPr>
            <p:txBody>
              <a:bodyPr wrap="none" anchor="ctr"/>
              <a:lstStyle/>
              <a:p>
                <a:endParaRPr lang="zh-CN" altLang="en-US" sz="1350"/>
              </a:p>
            </p:txBody>
          </p:sp>
          <p:sp>
            <p:nvSpPr>
              <p:cNvPr id="8242" name="Rectangle 45"/>
              <p:cNvSpPr>
                <a:spLocks noChangeArrowheads="1"/>
              </p:cNvSpPr>
              <p:nvPr/>
            </p:nvSpPr>
            <p:spPr bwMode="auto">
              <a:xfrm>
                <a:off x="4930" y="3039"/>
                <a:ext cx="224" cy="126"/>
              </a:xfrm>
              <a:prstGeom prst="rect">
                <a:avLst/>
              </a:prstGeom>
              <a:solidFill>
                <a:schemeClr val="accent2"/>
              </a:solidFill>
              <a:ln w="25400">
                <a:solidFill>
                  <a:schemeClr val="tx1"/>
                </a:solidFill>
                <a:miter lim="800000"/>
                <a:headEnd/>
                <a:tailEnd/>
              </a:ln>
            </p:spPr>
            <p:txBody>
              <a:bodyPr wrap="none" anchor="ctr"/>
              <a:lstStyle/>
              <a:p>
                <a:endParaRPr lang="zh-CN" altLang="en-US" sz="1350"/>
              </a:p>
            </p:txBody>
          </p:sp>
          <p:sp>
            <p:nvSpPr>
              <p:cNvPr id="8243" name="Rectangle 46"/>
              <p:cNvSpPr>
                <a:spLocks noChangeArrowheads="1"/>
              </p:cNvSpPr>
              <p:nvPr/>
            </p:nvSpPr>
            <p:spPr bwMode="auto">
              <a:xfrm>
                <a:off x="4922" y="3030"/>
                <a:ext cx="240" cy="144"/>
              </a:xfrm>
              <a:prstGeom prst="rect">
                <a:avLst/>
              </a:prstGeom>
              <a:solidFill>
                <a:schemeClr val="accent1"/>
              </a:solidFill>
              <a:ln w="25400">
                <a:solidFill>
                  <a:schemeClr val="tx1"/>
                </a:solidFill>
                <a:miter lim="800000"/>
                <a:headEnd/>
                <a:tailEnd/>
              </a:ln>
            </p:spPr>
            <p:txBody>
              <a:bodyPr wrap="none" anchor="ctr"/>
              <a:lstStyle/>
              <a:p>
                <a:endParaRPr lang="zh-CN" altLang="en-US" sz="1350"/>
              </a:p>
            </p:txBody>
          </p:sp>
          <p:sp>
            <p:nvSpPr>
              <p:cNvPr id="8244" name="Line 47"/>
              <p:cNvSpPr>
                <a:spLocks noChangeShapeType="1"/>
              </p:cNvSpPr>
              <p:nvPr/>
            </p:nvSpPr>
            <p:spPr bwMode="auto">
              <a:xfrm>
                <a:off x="4338" y="2895"/>
                <a:ext cx="1" cy="108"/>
              </a:xfrm>
              <a:prstGeom prst="line">
                <a:avLst/>
              </a:prstGeom>
              <a:noFill/>
              <a:ln w="25400">
                <a:solidFill>
                  <a:schemeClr val="tx1"/>
                </a:solidFill>
                <a:round/>
                <a:headEnd/>
                <a:tailEnd/>
              </a:ln>
            </p:spPr>
            <p:txBody>
              <a:bodyPr wrap="none" anchor="ctr"/>
              <a:lstStyle/>
              <a:p>
                <a:endParaRPr lang="zh-CN" altLang="en-US" sz="1350"/>
              </a:p>
            </p:txBody>
          </p:sp>
          <p:sp>
            <p:nvSpPr>
              <p:cNvPr id="8245" name="Line 48"/>
              <p:cNvSpPr>
                <a:spLocks noChangeShapeType="1"/>
              </p:cNvSpPr>
              <p:nvPr/>
            </p:nvSpPr>
            <p:spPr bwMode="auto">
              <a:xfrm flipH="1">
                <a:off x="4818" y="2895"/>
                <a:ext cx="224" cy="1"/>
              </a:xfrm>
              <a:prstGeom prst="line">
                <a:avLst/>
              </a:prstGeom>
              <a:noFill/>
              <a:ln w="25400">
                <a:solidFill>
                  <a:schemeClr val="tx1"/>
                </a:solidFill>
                <a:round/>
                <a:headEnd/>
                <a:tailEnd/>
              </a:ln>
            </p:spPr>
            <p:txBody>
              <a:bodyPr wrap="none" anchor="ctr"/>
              <a:lstStyle/>
              <a:p>
                <a:endParaRPr lang="zh-CN" altLang="en-US" sz="1350"/>
              </a:p>
            </p:txBody>
          </p:sp>
          <p:sp>
            <p:nvSpPr>
              <p:cNvPr id="8246" name="Line 49"/>
              <p:cNvSpPr>
                <a:spLocks noChangeShapeType="1"/>
              </p:cNvSpPr>
              <p:nvPr/>
            </p:nvSpPr>
            <p:spPr bwMode="auto">
              <a:xfrm>
                <a:off x="5042" y="2895"/>
                <a:ext cx="1" cy="108"/>
              </a:xfrm>
              <a:prstGeom prst="line">
                <a:avLst/>
              </a:prstGeom>
              <a:noFill/>
              <a:ln w="25400">
                <a:solidFill>
                  <a:schemeClr val="tx1"/>
                </a:solidFill>
                <a:round/>
                <a:headEnd/>
                <a:tailEnd/>
              </a:ln>
            </p:spPr>
            <p:txBody>
              <a:bodyPr wrap="none" anchor="ctr"/>
              <a:lstStyle/>
              <a:p>
                <a:endParaRPr lang="zh-CN" altLang="en-US" sz="1350"/>
              </a:p>
            </p:txBody>
          </p:sp>
          <p:sp>
            <p:nvSpPr>
              <p:cNvPr id="8247" name="Line 50"/>
              <p:cNvSpPr>
                <a:spLocks noChangeShapeType="1"/>
              </p:cNvSpPr>
              <p:nvPr/>
            </p:nvSpPr>
            <p:spPr bwMode="auto">
              <a:xfrm>
                <a:off x="4338" y="3165"/>
                <a:ext cx="1" cy="72"/>
              </a:xfrm>
              <a:prstGeom prst="line">
                <a:avLst/>
              </a:prstGeom>
              <a:noFill/>
              <a:ln w="25400">
                <a:solidFill>
                  <a:schemeClr val="tx1"/>
                </a:solidFill>
                <a:round/>
                <a:headEnd/>
                <a:tailEnd/>
              </a:ln>
            </p:spPr>
            <p:txBody>
              <a:bodyPr wrap="none" anchor="ctr"/>
              <a:lstStyle/>
              <a:p>
                <a:endParaRPr lang="zh-CN" altLang="en-US" sz="1350"/>
              </a:p>
            </p:txBody>
          </p:sp>
          <p:sp>
            <p:nvSpPr>
              <p:cNvPr id="8248" name="Line 51"/>
              <p:cNvSpPr>
                <a:spLocks noChangeShapeType="1"/>
              </p:cNvSpPr>
              <p:nvPr/>
            </p:nvSpPr>
            <p:spPr bwMode="auto">
              <a:xfrm>
                <a:off x="5042" y="3183"/>
                <a:ext cx="1" cy="72"/>
              </a:xfrm>
              <a:prstGeom prst="line">
                <a:avLst/>
              </a:prstGeom>
              <a:noFill/>
              <a:ln w="25400">
                <a:solidFill>
                  <a:schemeClr val="tx1"/>
                </a:solidFill>
                <a:round/>
                <a:headEnd/>
                <a:tailEnd/>
              </a:ln>
            </p:spPr>
            <p:txBody>
              <a:bodyPr wrap="none" anchor="ctr"/>
              <a:lstStyle/>
              <a:p>
                <a:endParaRPr lang="zh-CN" altLang="en-US" sz="1350"/>
              </a:p>
            </p:txBody>
          </p:sp>
          <p:sp>
            <p:nvSpPr>
              <p:cNvPr id="8249" name="Line 52"/>
              <p:cNvSpPr>
                <a:spLocks noChangeShapeType="1"/>
              </p:cNvSpPr>
              <p:nvPr/>
            </p:nvSpPr>
            <p:spPr bwMode="auto">
              <a:xfrm>
                <a:off x="4338" y="3264"/>
                <a:ext cx="696" cy="1"/>
              </a:xfrm>
              <a:prstGeom prst="line">
                <a:avLst/>
              </a:prstGeom>
              <a:noFill/>
              <a:ln w="25400">
                <a:solidFill>
                  <a:schemeClr val="tx1"/>
                </a:solidFill>
                <a:round/>
                <a:headEnd/>
                <a:tailEnd/>
              </a:ln>
            </p:spPr>
            <p:txBody>
              <a:bodyPr wrap="none" anchor="ctr"/>
              <a:lstStyle/>
              <a:p>
                <a:endParaRPr lang="zh-CN" altLang="en-US" sz="1350"/>
              </a:p>
            </p:txBody>
          </p:sp>
          <p:sp>
            <p:nvSpPr>
              <p:cNvPr id="8250" name="Line 53"/>
              <p:cNvSpPr>
                <a:spLocks noChangeShapeType="1"/>
              </p:cNvSpPr>
              <p:nvPr/>
            </p:nvSpPr>
            <p:spPr bwMode="auto">
              <a:xfrm>
                <a:off x="4690" y="3264"/>
                <a:ext cx="1" cy="108"/>
              </a:xfrm>
              <a:prstGeom prst="line">
                <a:avLst/>
              </a:prstGeom>
              <a:noFill/>
              <a:ln w="25400">
                <a:solidFill>
                  <a:schemeClr val="tx1"/>
                </a:solidFill>
                <a:round/>
                <a:headEnd/>
                <a:tailEnd/>
              </a:ln>
            </p:spPr>
            <p:txBody>
              <a:bodyPr wrap="none" anchor="ctr"/>
              <a:lstStyle/>
              <a:p>
                <a:endParaRPr lang="zh-CN" altLang="en-US" sz="1350"/>
              </a:p>
            </p:txBody>
          </p:sp>
          <p:sp>
            <p:nvSpPr>
              <p:cNvPr id="8251" name="Rectangle 54"/>
              <p:cNvSpPr>
                <a:spLocks noChangeArrowheads="1"/>
              </p:cNvSpPr>
              <p:nvPr/>
            </p:nvSpPr>
            <p:spPr bwMode="auto">
              <a:xfrm>
                <a:off x="4578" y="3408"/>
                <a:ext cx="224" cy="126"/>
              </a:xfrm>
              <a:prstGeom prst="rect">
                <a:avLst/>
              </a:prstGeom>
              <a:solidFill>
                <a:schemeClr val="accent1"/>
              </a:solidFill>
              <a:ln w="25400">
                <a:solidFill>
                  <a:schemeClr val="tx1"/>
                </a:solidFill>
                <a:miter lim="800000"/>
                <a:headEnd/>
                <a:tailEnd/>
              </a:ln>
            </p:spPr>
            <p:txBody>
              <a:bodyPr wrap="none" anchor="ctr"/>
              <a:lstStyle/>
              <a:p>
                <a:endParaRPr lang="zh-CN" altLang="en-US" sz="1350"/>
              </a:p>
            </p:txBody>
          </p:sp>
          <p:sp>
            <p:nvSpPr>
              <p:cNvPr id="8252" name="Rectangle 55"/>
              <p:cNvSpPr>
                <a:spLocks noChangeArrowheads="1"/>
              </p:cNvSpPr>
              <p:nvPr/>
            </p:nvSpPr>
            <p:spPr bwMode="auto">
              <a:xfrm>
                <a:off x="4570" y="3399"/>
                <a:ext cx="240" cy="144"/>
              </a:xfrm>
              <a:prstGeom prst="rect">
                <a:avLst/>
              </a:prstGeom>
              <a:noFill/>
              <a:ln w="25400">
                <a:solidFill>
                  <a:schemeClr val="tx1"/>
                </a:solidFill>
                <a:miter lim="800000"/>
                <a:headEnd/>
                <a:tailEnd/>
              </a:ln>
            </p:spPr>
            <p:txBody>
              <a:bodyPr wrap="none" anchor="ctr"/>
              <a:lstStyle/>
              <a:p>
                <a:endParaRPr lang="zh-CN" altLang="en-US" sz="1350"/>
              </a:p>
            </p:txBody>
          </p:sp>
          <p:sp>
            <p:nvSpPr>
              <p:cNvPr id="8253" name="Line 56"/>
              <p:cNvSpPr>
                <a:spLocks noChangeShapeType="1"/>
              </p:cNvSpPr>
              <p:nvPr/>
            </p:nvSpPr>
            <p:spPr bwMode="auto">
              <a:xfrm>
                <a:off x="4690" y="3552"/>
                <a:ext cx="1" cy="135"/>
              </a:xfrm>
              <a:prstGeom prst="line">
                <a:avLst/>
              </a:prstGeom>
              <a:noFill/>
              <a:ln w="25400">
                <a:solidFill>
                  <a:schemeClr val="tx1"/>
                </a:solidFill>
                <a:round/>
                <a:headEnd/>
                <a:tailEnd/>
              </a:ln>
            </p:spPr>
            <p:txBody>
              <a:bodyPr wrap="none" anchor="ctr"/>
              <a:lstStyle/>
              <a:p>
                <a:endParaRPr lang="zh-CN" altLang="en-US" sz="1350"/>
              </a:p>
            </p:txBody>
          </p:sp>
          <p:sp>
            <p:nvSpPr>
              <p:cNvPr id="8254" name="Line 57"/>
              <p:cNvSpPr>
                <a:spLocks noChangeShapeType="1"/>
              </p:cNvSpPr>
              <p:nvPr/>
            </p:nvSpPr>
            <p:spPr bwMode="auto">
              <a:xfrm>
                <a:off x="4690" y="3768"/>
                <a:ext cx="1" cy="45"/>
              </a:xfrm>
              <a:prstGeom prst="line">
                <a:avLst/>
              </a:prstGeom>
              <a:noFill/>
              <a:ln w="25400">
                <a:solidFill>
                  <a:schemeClr val="tx1"/>
                </a:solidFill>
                <a:round/>
                <a:headEnd/>
                <a:tailEnd/>
              </a:ln>
            </p:spPr>
            <p:txBody>
              <a:bodyPr wrap="none" anchor="ctr"/>
              <a:lstStyle/>
              <a:p>
                <a:endParaRPr lang="zh-CN" altLang="en-US" sz="1350"/>
              </a:p>
            </p:txBody>
          </p:sp>
          <p:sp>
            <p:nvSpPr>
              <p:cNvPr id="8255" name="Line 58"/>
              <p:cNvSpPr>
                <a:spLocks noChangeShapeType="1"/>
              </p:cNvSpPr>
              <p:nvPr/>
            </p:nvSpPr>
            <p:spPr bwMode="auto">
              <a:xfrm>
                <a:off x="4690" y="2580"/>
                <a:ext cx="544" cy="1"/>
              </a:xfrm>
              <a:prstGeom prst="line">
                <a:avLst/>
              </a:prstGeom>
              <a:noFill/>
              <a:ln w="25400">
                <a:solidFill>
                  <a:schemeClr val="tx1"/>
                </a:solidFill>
                <a:round/>
                <a:headEnd/>
                <a:tailEnd/>
              </a:ln>
            </p:spPr>
            <p:txBody>
              <a:bodyPr wrap="none" anchor="ctr"/>
              <a:lstStyle/>
              <a:p>
                <a:endParaRPr lang="zh-CN" altLang="en-US" sz="1350"/>
              </a:p>
            </p:txBody>
          </p:sp>
          <p:sp>
            <p:nvSpPr>
              <p:cNvPr id="8256" name="Line 59"/>
              <p:cNvSpPr>
                <a:spLocks noChangeShapeType="1"/>
              </p:cNvSpPr>
              <p:nvPr/>
            </p:nvSpPr>
            <p:spPr bwMode="auto">
              <a:xfrm>
                <a:off x="4690" y="3804"/>
                <a:ext cx="544" cy="1"/>
              </a:xfrm>
              <a:prstGeom prst="line">
                <a:avLst/>
              </a:prstGeom>
              <a:noFill/>
              <a:ln w="25400">
                <a:solidFill>
                  <a:schemeClr val="tx1"/>
                </a:solidFill>
                <a:round/>
                <a:headEnd/>
                <a:tailEnd/>
              </a:ln>
            </p:spPr>
            <p:txBody>
              <a:bodyPr wrap="none" anchor="ctr"/>
              <a:lstStyle/>
              <a:p>
                <a:endParaRPr lang="zh-CN" altLang="en-US" sz="1350"/>
              </a:p>
            </p:txBody>
          </p:sp>
          <p:sp>
            <p:nvSpPr>
              <p:cNvPr id="8257" name="Line 60"/>
              <p:cNvSpPr>
                <a:spLocks noChangeShapeType="1"/>
              </p:cNvSpPr>
              <p:nvPr/>
            </p:nvSpPr>
            <p:spPr bwMode="auto">
              <a:xfrm>
                <a:off x="5242" y="2580"/>
                <a:ext cx="1" cy="1215"/>
              </a:xfrm>
              <a:prstGeom prst="line">
                <a:avLst/>
              </a:prstGeom>
              <a:noFill/>
              <a:ln w="25400">
                <a:solidFill>
                  <a:schemeClr val="tx1"/>
                </a:solidFill>
                <a:round/>
                <a:headEnd/>
                <a:tailEnd/>
              </a:ln>
            </p:spPr>
            <p:txBody>
              <a:bodyPr wrap="none" anchor="ctr"/>
              <a:lstStyle/>
              <a:p>
                <a:endParaRPr lang="zh-CN" altLang="en-US" sz="1350"/>
              </a:p>
            </p:txBody>
          </p:sp>
          <p:sp>
            <p:nvSpPr>
              <p:cNvPr id="8258" name="AutoShape 61"/>
              <p:cNvSpPr>
                <a:spLocks noChangeArrowheads="1"/>
              </p:cNvSpPr>
              <p:nvPr/>
            </p:nvSpPr>
            <p:spPr bwMode="auto">
              <a:xfrm>
                <a:off x="4546" y="2814"/>
                <a:ext cx="280" cy="171"/>
              </a:xfrm>
              <a:prstGeom prst="diamond">
                <a:avLst/>
              </a:prstGeom>
              <a:solidFill>
                <a:srgbClr val="FFCC00"/>
              </a:solidFill>
              <a:ln w="25400">
                <a:solidFill>
                  <a:schemeClr val="tx1"/>
                </a:solidFill>
                <a:miter lim="800000"/>
                <a:headEnd/>
                <a:tailEnd/>
              </a:ln>
            </p:spPr>
            <p:txBody>
              <a:bodyPr wrap="none" anchor="ctr"/>
              <a:lstStyle/>
              <a:p>
                <a:endParaRPr lang="zh-CN" altLang="en-US" sz="1350"/>
              </a:p>
            </p:txBody>
          </p:sp>
          <p:sp>
            <p:nvSpPr>
              <p:cNvPr id="8259" name="AutoShape 62"/>
              <p:cNvSpPr>
                <a:spLocks noChangeArrowheads="1"/>
              </p:cNvSpPr>
              <p:nvPr/>
            </p:nvSpPr>
            <p:spPr bwMode="auto">
              <a:xfrm>
                <a:off x="4546" y="3705"/>
                <a:ext cx="280" cy="171"/>
              </a:xfrm>
              <a:prstGeom prst="diamond">
                <a:avLst/>
              </a:prstGeom>
              <a:solidFill>
                <a:srgbClr val="FFCC00"/>
              </a:solidFill>
              <a:ln w="25400">
                <a:solidFill>
                  <a:schemeClr val="tx1"/>
                </a:solidFill>
                <a:miter lim="800000"/>
                <a:headEnd/>
                <a:tailEnd/>
              </a:ln>
            </p:spPr>
            <p:txBody>
              <a:bodyPr wrap="none" anchor="ctr"/>
              <a:lstStyle/>
              <a:p>
                <a:endParaRPr lang="zh-CN" altLang="en-US" sz="1350"/>
              </a:p>
            </p:txBody>
          </p:sp>
          <p:sp>
            <p:nvSpPr>
              <p:cNvPr id="8260" name="Line 63"/>
              <p:cNvSpPr>
                <a:spLocks noChangeShapeType="1"/>
              </p:cNvSpPr>
              <p:nvPr/>
            </p:nvSpPr>
            <p:spPr bwMode="auto">
              <a:xfrm>
                <a:off x="4690" y="3903"/>
                <a:ext cx="1" cy="225"/>
              </a:xfrm>
              <a:prstGeom prst="line">
                <a:avLst/>
              </a:prstGeom>
              <a:noFill/>
              <a:ln w="25400">
                <a:solidFill>
                  <a:schemeClr val="tx1"/>
                </a:solidFill>
                <a:round/>
                <a:headEnd/>
                <a:tailEnd type="triangle" w="med" len="med"/>
              </a:ln>
            </p:spPr>
            <p:txBody>
              <a:bodyPr wrap="none" anchor="ctr"/>
              <a:lstStyle/>
              <a:p>
                <a:endParaRPr lang="zh-CN" altLang="en-US" sz="1350"/>
              </a:p>
            </p:txBody>
          </p:sp>
        </p:grpSp>
        <p:pic>
          <p:nvPicPr>
            <p:cNvPr id="8232" name="Picture 64"/>
            <p:cNvPicPr>
              <a:picLocks noChangeArrowheads="1"/>
            </p:cNvPicPr>
            <p:nvPr/>
          </p:nvPicPr>
          <p:blipFill>
            <a:blip r:embed="rId3" cstate="print"/>
            <a:srcRect/>
            <a:stretch>
              <a:fillRect/>
            </a:stretch>
          </p:blipFill>
          <p:spPr bwMode="auto">
            <a:xfrm>
              <a:off x="3216" y="2109"/>
              <a:ext cx="1226" cy="1536"/>
            </a:xfrm>
            <a:prstGeom prst="rect">
              <a:avLst/>
            </a:prstGeom>
            <a:noFill/>
            <a:ln w="12700">
              <a:noFill/>
              <a:miter lim="800000"/>
              <a:headEnd/>
              <a:tailEnd/>
            </a:ln>
          </p:spPr>
        </p:pic>
      </p:grpSp>
      <p:sp>
        <p:nvSpPr>
          <p:cNvPr id="8196" name="Text Box 65"/>
          <p:cNvSpPr txBox="1">
            <a:spLocks noChangeArrowheads="1"/>
          </p:cNvSpPr>
          <p:nvPr/>
        </p:nvSpPr>
        <p:spPr bwMode="auto">
          <a:xfrm>
            <a:off x="1187909" y="3975603"/>
            <a:ext cx="2484834" cy="784830"/>
          </a:xfrm>
          <a:prstGeom prst="rect">
            <a:avLst/>
          </a:prstGeom>
          <a:noFill/>
          <a:ln w="9525" algn="ctr">
            <a:noFill/>
            <a:miter lim="800000"/>
            <a:headEnd/>
            <a:tailEnd/>
          </a:ln>
        </p:spPr>
        <p:txBody>
          <a:bodyPr>
            <a:spAutoFit/>
          </a:bodyPr>
          <a:lstStyle/>
          <a:p>
            <a:pPr marL="85725" indent="-85725" algn="ctr">
              <a:spcBef>
                <a:spcPct val="50000"/>
              </a:spcBef>
              <a:buClr>
                <a:schemeClr val="accent1"/>
              </a:buClr>
              <a:buSzPct val="75000"/>
            </a:pPr>
            <a:r>
              <a:rPr lang="zh-CN" altLang="en-US" b="1" dirty="0">
                <a:solidFill>
                  <a:schemeClr val="tx1">
                    <a:lumMod val="50000"/>
                    <a:lumOff val="50000"/>
                  </a:schemeClr>
                </a:solidFill>
                <a:latin typeface="Arial Black" pitchFamily="34" charset="0"/>
                <a:ea typeface="楷体_GB2312" pitchFamily="49" charset="-122"/>
              </a:rPr>
              <a:t>基于需求的测试</a:t>
            </a:r>
          </a:p>
          <a:p>
            <a:pPr marL="85725" indent="-85725" algn="ctr">
              <a:spcBef>
                <a:spcPct val="50000"/>
              </a:spcBef>
              <a:buClr>
                <a:schemeClr val="accent1"/>
              </a:buClr>
              <a:buSzPct val="75000"/>
            </a:pPr>
            <a:r>
              <a:rPr lang="zh-CN" altLang="en-US" b="1" dirty="0">
                <a:solidFill>
                  <a:schemeClr val="tx1">
                    <a:lumMod val="50000"/>
                    <a:lumOff val="50000"/>
                  </a:schemeClr>
                </a:solidFill>
                <a:latin typeface="Arial Black" pitchFamily="34" charset="0"/>
                <a:ea typeface="楷体_GB2312" pitchFamily="49" charset="-122"/>
              </a:rPr>
              <a:t>数据驱动测试 </a:t>
            </a:r>
          </a:p>
        </p:txBody>
      </p:sp>
      <p:sp>
        <p:nvSpPr>
          <p:cNvPr id="8197" name="Text Box 66"/>
          <p:cNvSpPr txBox="1">
            <a:spLocks noChangeArrowheads="1"/>
          </p:cNvSpPr>
          <p:nvPr/>
        </p:nvSpPr>
        <p:spPr bwMode="auto">
          <a:xfrm>
            <a:off x="5756797" y="3747592"/>
            <a:ext cx="2484835" cy="900246"/>
          </a:xfrm>
          <a:prstGeom prst="rect">
            <a:avLst/>
          </a:prstGeom>
          <a:noFill/>
          <a:ln w="9525" algn="ctr">
            <a:noFill/>
            <a:miter lim="800000"/>
            <a:headEnd/>
            <a:tailEnd/>
          </a:ln>
        </p:spPr>
        <p:txBody>
          <a:bodyPr>
            <a:spAutoFit/>
          </a:bodyPr>
          <a:lstStyle/>
          <a:p>
            <a:pPr marL="85725" indent="-85725" algn="ctr">
              <a:spcBef>
                <a:spcPct val="50000"/>
              </a:spcBef>
              <a:buClr>
                <a:schemeClr val="accent1"/>
              </a:buClr>
              <a:buSzPct val="75000"/>
            </a:pPr>
            <a:r>
              <a:rPr lang="zh-CN" altLang="en-US" sz="2100" b="1" dirty="0">
                <a:solidFill>
                  <a:srgbClr val="7F7F7F"/>
                </a:solidFill>
                <a:latin typeface="Arial Black" pitchFamily="34" charset="0"/>
                <a:ea typeface="楷体_GB2312" pitchFamily="49" charset="-122"/>
              </a:rPr>
              <a:t>结构化测试</a:t>
            </a:r>
          </a:p>
          <a:p>
            <a:pPr marL="85725" indent="-85725" algn="ctr">
              <a:spcBef>
                <a:spcPct val="50000"/>
              </a:spcBef>
              <a:buClr>
                <a:schemeClr val="accent1"/>
              </a:buClr>
              <a:buSzPct val="75000"/>
            </a:pPr>
            <a:r>
              <a:rPr lang="zh-CN" altLang="en-US" sz="2100" b="1" dirty="0">
                <a:solidFill>
                  <a:srgbClr val="7F7F7F"/>
                </a:solidFill>
                <a:latin typeface="Arial Black" pitchFamily="34" charset="0"/>
                <a:ea typeface="楷体_GB2312" pitchFamily="49" charset="-122"/>
              </a:rPr>
              <a:t>逻辑驱动测试 </a:t>
            </a:r>
          </a:p>
        </p:txBody>
      </p:sp>
      <p:grpSp>
        <p:nvGrpSpPr>
          <p:cNvPr id="8198" name="Group 71"/>
          <p:cNvGrpSpPr>
            <a:grpSpLocks noChangeAspect="1"/>
          </p:cNvGrpSpPr>
          <p:nvPr/>
        </p:nvGrpSpPr>
        <p:grpSpPr bwMode="auto">
          <a:xfrm>
            <a:off x="643438" y="1127610"/>
            <a:ext cx="3682103" cy="2598339"/>
            <a:chOff x="3130" y="245"/>
            <a:chExt cx="4588" cy="3308"/>
          </a:xfrm>
        </p:grpSpPr>
        <p:sp>
          <p:nvSpPr>
            <p:cNvPr id="8201" name="AutoShape 72"/>
            <p:cNvSpPr>
              <a:spLocks noChangeAspect="1" noChangeArrowheads="1"/>
            </p:cNvSpPr>
            <p:nvPr/>
          </p:nvSpPr>
          <p:spPr bwMode="auto">
            <a:xfrm>
              <a:off x="3130" y="513"/>
              <a:ext cx="4588" cy="3040"/>
            </a:xfrm>
            <a:prstGeom prst="rect">
              <a:avLst/>
            </a:prstGeom>
            <a:noFill/>
            <a:ln w="9525">
              <a:noFill/>
              <a:miter lim="800000"/>
              <a:headEnd/>
              <a:tailEnd/>
            </a:ln>
          </p:spPr>
          <p:txBody>
            <a:bodyPr/>
            <a:lstStyle/>
            <a:p>
              <a:endParaRPr lang="zh-CN" altLang="en-US" sz="1350"/>
            </a:p>
          </p:txBody>
        </p:sp>
        <p:grpSp>
          <p:nvGrpSpPr>
            <p:cNvPr id="8202" name="Group 73"/>
            <p:cNvGrpSpPr>
              <a:grpSpLocks/>
            </p:cNvGrpSpPr>
            <p:nvPr/>
          </p:nvGrpSpPr>
          <p:grpSpPr bwMode="auto">
            <a:xfrm>
              <a:off x="6574" y="833"/>
              <a:ext cx="1054" cy="893"/>
              <a:chOff x="3808" y="1163"/>
              <a:chExt cx="760" cy="730"/>
            </a:xfrm>
          </p:grpSpPr>
          <p:sp>
            <p:nvSpPr>
              <p:cNvPr id="8226" name="Freeform 74"/>
              <p:cNvSpPr>
                <a:spLocks/>
              </p:cNvSpPr>
              <p:nvPr/>
            </p:nvSpPr>
            <p:spPr bwMode="auto">
              <a:xfrm>
                <a:off x="4340" y="1598"/>
                <a:ext cx="94" cy="228"/>
              </a:xfrm>
              <a:custGeom>
                <a:avLst/>
                <a:gdLst>
                  <a:gd name="T0" fmla="*/ 93 w 94"/>
                  <a:gd name="T1" fmla="*/ 227 h 228"/>
                  <a:gd name="T2" fmla="*/ 93 w 94"/>
                  <a:gd name="T3" fmla="*/ 65 h 228"/>
                  <a:gd name="T4" fmla="*/ 0 w 94"/>
                  <a:gd name="T5" fmla="*/ 0 h 228"/>
                  <a:gd name="T6" fmla="*/ 0 w 94"/>
                  <a:gd name="T7" fmla="*/ 162 h 228"/>
                  <a:gd name="T8" fmla="*/ 93 w 94"/>
                  <a:gd name="T9" fmla="*/ 227 h 228"/>
                  <a:gd name="T10" fmla="*/ 0 60000 65536"/>
                  <a:gd name="T11" fmla="*/ 0 60000 65536"/>
                  <a:gd name="T12" fmla="*/ 0 60000 65536"/>
                  <a:gd name="T13" fmla="*/ 0 60000 65536"/>
                  <a:gd name="T14" fmla="*/ 0 60000 65536"/>
                  <a:gd name="T15" fmla="*/ 0 w 94"/>
                  <a:gd name="T16" fmla="*/ 0 h 228"/>
                  <a:gd name="T17" fmla="*/ 94 w 94"/>
                  <a:gd name="T18" fmla="*/ 228 h 228"/>
                </a:gdLst>
                <a:ahLst/>
                <a:cxnLst>
                  <a:cxn ang="T10">
                    <a:pos x="T0" y="T1"/>
                  </a:cxn>
                  <a:cxn ang="T11">
                    <a:pos x="T2" y="T3"/>
                  </a:cxn>
                  <a:cxn ang="T12">
                    <a:pos x="T4" y="T5"/>
                  </a:cxn>
                  <a:cxn ang="T13">
                    <a:pos x="T6" y="T7"/>
                  </a:cxn>
                  <a:cxn ang="T14">
                    <a:pos x="T8" y="T9"/>
                  </a:cxn>
                </a:cxnLst>
                <a:rect l="T15" t="T16" r="T17" b="T18"/>
                <a:pathLst>
                  <a:path w="94" h="228">
                    <a:moveTo>
                      <a:pt x="93" y="227"/>
                    </a:moveTo>
                    <a:lnTo>
                      <a:pt x="93" y="65"/>
                    </a:lnTo>
                    <a:lnTo>
                      <a:pt x="0" y="0"/>
                    </a:lnTo>
                    <a:lnTo>
                      <a:pt x="0" y="162"/>
                    </a:lnTo>
                    <a:lnTo>
                      <a:pt x="93" y="227"/>
                    </a:lnTo>
                  </a:path>
                </a:pathLst>
              </a:custGeom>
              <a:solidFill>
                <a:srgbClr val="333333"/>
              </a:solidFill>
              <a:ln w="12700" cap="rnd">
                <a:noFill/>
                <a:round/>
                <a:headEnd/>
                <a:tailEnd/>
              </a:ln>
            </p:spPr>
            <p:txBody>
              <a:bodyPr/>
              <a:lstStyle/>
              <a:p>
                <a:endParaRPr lang="zh-CN" altLang="en-US" sz="1350"/>
              </a:p>
            </p:txBody>
          </p:sp>
          <p:sp>
            <p:nvSpPr>
              <p:cNvPr id="8227" name="Freeform 75"/>
              <p:cNvSpPr>
                <a:spLocks/>
              </p:cNvSpPr>
              <p:nvPr/>
            </p:nvSpPr>
            <p:spPr bwMode="auto">
              <a:xfrm>
                <a:off x="3907" y="1230"/>
                <a:ext cx="661" cy="663"/>
              </a:xfrm>
              <a:custGeom>
                <a:avLst/>
                <a:gdLst>
                  <a:gd name="T0" fmla="*/ 528 w 661"/>
                  <a:gd name="T1" fmla="*/ 165 h 663"/>
                  <a:gd name="T2" fmla="*/ 0 w 661"/>
                  <a:gd name="T3" fmla="*/ 364 h 663"/>
                  <a:gd name="T4" fmla="*/ 0 w 661"/>
                  <a:gd name="T5" fmla="*/ 662 h 663"/>
                  <a:gd name="T6" fmla="*/ 528 w 661"/>
                  <a:gd name="T7" fmla="*/ 430 h 663"/>
                  <a:gd name="T8" fmla="*/ 528 w 661"/>
                  <a:gd name="T9" fmla="*/ 596 h 663"/>
                  <a:gd name="T10" fmla="*/ 660 w 661"/>
                  <a:gd name="T11" fmla="*/ 265 h 663"/>
                  <a:gd name="T12" fmla="*/ 528 w 661"/>
                  <a:gd name="T13" fmla="*/ 0 h 663"/>
                  <a:gd name="T14" fmla="*/ 528 w 661"/>
                  <a:gd name="T15" fmla="*/ 165 h 663"/>
                  <a:gd name="T16" fmla="*/ 0 60000 65536"/>
                  <a:gd name="T17" fmla="*/ 0 60000 65536"/>
                  <a:gd name="T18" fmla="*/ 0 60000 65536"/>
                  <a:gd name="T19" fmla="*/ 0 60000 65536"/>
                  <a:gd name="T20" fmla="*/ 0 60000 65536"/>
                  <a:gd name="T21" fmla="*/ 0 60000 65536"/>
                  <a:gd name="T22" fmla="*/ 0 60000 65536"/>
                  <a:gd name="T23" fmla="*/ 0 60000 65536"/>
                  <a:gd name="T24" fmla="*/ 0 w 661"/>
                  <a:gd name="T25" fmla="*/ 0 h 663"/>
                  <a:gd name="T26" fmla="*/ 661 w 661"/>
                  <a:gd name="T27" fmla="*/ 663 h 66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661" h="663">
                    <a:moveTo>
                      <a:pt x="528" y="165"/>
                    </a:moveTo>
                    <a:lnTo>
                      <a:pt x="0" y="364"/>
                    </a:lnTo>
                    <a:lnTo>
                      <a:pt x="0" y="662"/>
                    </a:lnTo>
                    <a:lnTo>
                      <a:pt x="528" y="430"/>
                    </a:lnTo>
                    <a:lnTo>
                      <a:pt x="528" y="596"/>
                    </a:lnTo>
                    <a:lnTo>
                      <a:pt x="660" y="265"/>
                    </a:lnTo>
                    <a:lnTo>
                      <a:pt x="528" y="0"/>
                    </a:lnTo>
                    <a:lnTo>
                      <a:pt x="528" y="165"/>
                    </a:lnTo>
                  </a:path>
                </a:pathLst>
              </a:custGeom>
              <a:solidFill>
                <a:srgbClr val="333333"/>
              </a:solidFill>
              <a:ln w="12700" cap="rnd">
                <a:noFill/>
                <a:round/>
                <a:headEnd/>
                <a:tailEnd/>
              </a:ln>
            </p:spPr>
            <p:txBody>
              <a:bodyPr/>
              <a:lstStyle/>
              <a:p>
                <a:endParaRPr lang="zh-CN" altLang="en-US" sz="1350"/>
              </a:p>
            </p:txBody>
          </p:sp>
          <p:sp>
            <p:nvSpPr>
              <p:cNvPr id="8228" name="Freeform 76"/>
              <p:cNvSpPr>
                <a:spLocks/>
              </p:cNvSpPr>
              <p:nvPr/>
            </p:nvSpPr>
            <p:spPr bwMode="auto">
              <a:xfrm>
                <a:off x="3808" y="1531"/>
                <a:ext cx="92" cy="362"/>
              </a:xfrm>
              <a:custGeom>
                <a:avLst/>
                <a:gdLst>
                  <a:gd name="T0" fmla="*/ 91 w 92"/>
                  <a:gd name="T1" fmla="*/ 66 h 362"/>
                  <a:gd name="T2" fmla="*/ 91 w 92"/>
                  <a:gd name="T3" fmla="*/ 361 h 362"/>
                  <a:gd name="T4" fmla="*/ 0 w 92"/>
                  <a:gd name="T5" fmla="*/ 295 h 362"/>
                  <a:gd name="T6" fmla="*/ 0 w 92"/>
                  <a:gd name="T7" fmla="*/ 0 h 362"/>
                  <a:gd name="T8" fmla="*/ 91 w 92"/>
                  <a:gd name="T9" fmla="*/ 66 h 362"/>
                  <a:gd name="T10" fmla="*/ 0 60000 65536"/>
                  <a:gd name="T11" fmla="*/ 0 60000 65536"/>
                  <a:gd name="T12" fmla="*/ 0 60000 65536"/>
                  <a:gd name="T13" fmla="*/ 0 60000 65536"/>
                  <a:gd name="T14" fmla="*/ 0 60000 65536"/>
                  <a:gd name="T15" fmla="*/ 0 w 92"/>
                  <a:gd name="T16" fmla="*/ 0 h 362"/>
                  <a:gd name="T17" fmla="*/ 92 w 92"/>
                  <a:gd name="T18" fmla="*/ 362 h 362"/>
                </a:gdLst>
                <a:ahLst/>
                <a:cxnLst>
                  <a:cxn ang="T10">
                    <a:pos x="T0" y="T1"/>
                  </a:cxn>
                  <a:cxn ang="T11">
                    <a:pos x="T2" y="T3"/>
                  </a:cxn>
                  <a:cxn ang="T12">
                    <a:pos x="T4" y="T5"/>
                  </a:cxn>
                  <a:cxn ang="T13">
                    <a:pos x="T6" y="T7"/>
                  </a:cxn>
                  <a:cxn ang="T14">
                    <a:pos x="T8" y="T9"/>
                  </a:cxn>
                </a:cxnLst>
                <a:rect l="T15" t="T16" r="T17" b="T18"/>
                <a:pathLst>
                  <a:path w="92" h="362">
                    <a:moveTo>
                      <a:pt x="91" y="66"/>
                    </a:moveTo>
                    <a:lnTo>
                      <a:pt x="91" y="361"/>
                    </a:lnTo>
                    <a:lnTo>
                      <a:pt x="0" y="295"/>
                    </a:lnTo>
                    <a:lnTo>
                      <a:pt x="0" y="0"/>
                    </a:lnTo>
                    <a:lnTo>
                      <a:pt x="91" y="66"/>
                    </a:lnTo>
                  </a:path>
                </a:pathLst>
              </a:custGeom>
              <a:solidFill>
                <a:srgbClr val="333333"/>
              </a:solidFill>
              <a:ln w="12700" cap="rnd">
                <a:noFill/>
                <a:round/>
                <a:headEnd/>
                <a:tailEnd/>
              </a:ln>
            </p:spPr>
            <p:txBody>
              <a:bodyPr/>
              <a:lstStyle/>
              <a:p>
                <a:endParaRPr lang="zh-CN" altLang="en-US" sz="1350"/>
              </a:p>
            </p:txBody>
          </p:sp>
          <p:sp>
            <p:nvSpPr>
              <p:cNvPr id="8229" name="Freeform 77"/>
              <p:cNvSpPr>
                <a:spLocks/>
              </p:cNvSpPr>
              <p:nvPr/>
            </p:nvSpPr>
            <p:spPr bwMode="auto">
              <a:xfrm>
                <a:off x="3808" y="1330"/>
                <a:ext cx="626" cy="261"/>
              </a:xfrm>
              <a:custGeom>
                <a:avLst/>
                <a:gdLst>
                  <a:gd name="T0" fmla="*/ 0 w 626"/>
                  <a:gd name="T1" fmla="*/ 195 h 261"/>
                  <a:gd name="T2" fmla="*/ 98 w 626"/>
                  <a:gd name="T3" fmla="*/ 260 h 261"/>
                  <a:gd name="T4" fmla="*/ 625 w 626"/>
                  <a:gd name="T5" fmla="*/ 65 h 261"/>
                  <a:gd name="T6" fmla="*/ 525 w 626"/>
                  <a:gd name="T7" fmla="*/ 0 h 261"/>
                  <a:gd name="T8" fmla="*/ 0 w 626"/>
                  <a:gd name="T9" fmla="*/ 195 h 261"/>
                  <a:gd name="T10" fmla="*/ 0 60000 65536"/>
                  <a:gd name="T11" fmla="*/ 0 60000 65536"/>
                  <a:gd name="T12" fmla="*/ 0 60000 65536"/>
                  <a:gd name="T13" fmla="*/ 0 60000 65536"/>
                  <a:gd name="T14" fmla="*/ 0 60000 65536"/>
                  <a:gd name="T15" fmla="*/ 0 w 626"/>
                  <a:gd name="T16" fmla="*/ 0 h 261"/>
                  <a:gd name="T17" fmla="*/ 626 w 626"/>
                  <a:gd name="T18" fmla="*/ 261 h 261"/>
                </a:gdLst>
                <a:ahLst/>
                <a:cxnLst>
                  <a:cxn ang="T10">
                    <a:pos x="T0" y="T1"/>
                  </a:cxn>
                  <a:cxn ang="T11">
                    <a:pos x="T2" y="T3"/>
                  </a:cxn>
                  <a:cxn ang="T12">
                    <a:pos x="T4" y="T5"/>
                  </a:cxn>
                  <a:cxn ang="T13">
                    <a:pos x="T6" y="T7"/>
                  </a:cxn>
                  <a:cxn ang="T14">
                    <a:pos x="T8" y="T9"/>
                  </a:cxn>
                </a:cxnLst>
                <a:rect l="T15" t="T16" r="T17" b="T18"/>
                <a:pathLst>
                  <a:path w="626" h="261">
                    <a:moveTo>
                      <a:pt x="0" y="195"/>
                    </a:moveTo>
                    <a:lnTo>
                      <a:pt x="98" y="260"/>
                    </a:lnTo>
                    <a:lnTo>
                      <a:pt x="625" y="65"/>
                    </a:lnTo>
                    <a:lnTo>
                      <a:pt x="525" y="0"/>
                    </a:lnTo>
                    <a:lnTo>
                      <a:pt x="0" y="195"/>
                    </a:lnTo>
                  </a:path>
                </a:pathLst>
              </a:custGeom>
              <a:solidFill>
                <a:srgbClr val="333333"/>
              </a:solidFill>
              <a:ln w="12700" cap="rnd">
                <a:noFill/>
                <a:round/>
                <a:headEnd/>
                <a:tailEnd/>
              </a:ln>
            </p:spPr>
            <p:txBody>
              <a:bodyPr/>
              <a:lstStyle/>
              <a:p>
                <a:endParaRPr lang="zh-CN" altLang="en-US" sz="1350"/>
              </a:p>
            </p:txBody>
          </p:sp>
          <p:sp>
            <p:nvSpPr>
              <p:cNvPr id="8230" name="Freeform 78"/>
              <p:cNvSpPr>
                <a:spLocks/>
              </p:cNvSpPr>
              <p:nvPr/>
            </p:nvSpPr>
            <p:spPr bwMode="auto">
              <a:xfrm>
                <a:off x="4340" y="1163"/>
                <a:ext cx="94" cy="227"/>
              </a:xfrm>
              <a:custGeom>
                <a:avLst/>
                <a:gdLst>
                  <a:gd name="T0" fmla="*/ 93 w 94"/>
                  <a:gd name="T1" fmla="*/ 65 h 227"/>
                  <a:gd name="T2" fmla="*/ 0 w 94"/>
                  <a:gd name="T3" fmla="*/ 0 h 227"/>
                  <a:gd name="T4" fmla="*/ 0 w 94"/>
                  <a:gd name="T5" fmla="*/ 161 h 227"/>
                  <a:gd name="T6" fmla="*/ 93 w 94"/>
                  <a:gd name="T7" fmla="*/ 226 h 227"/>
                  <a:gd name="T8" fmla="*/ 93 w 94"/>
                  <a:gd name="T9" fmla="*/ 65 h 227"/>
                  <a:gd name="T10" fmla="*/ 0 60000 65536"/>
                  <a:gd name="T11" fmla="*/ 0 60000 65536"/>
                  <a:gd name="T12" fmla="*/ 0 60000 65536"/>
                  <a:gd name="T13" fmla="*/ 0 60000 65536"/>
                  <a:gd name="T14" fmla="*/ 0 60000 65536"/>
                  <a:gd name="T15" fmla="*/ 0 w 94"/>
                  <a:gd name="T16" fmla="*/ 0 h 227"/>
                  <a:gd name="T17" fmla="*/ 94 w 94"/>
                  <a:gd name="T18" fmla="*/ 227 h 227"/>
                </a:gdLst>
                <a:ahLst/>
                <a:cxnLst>
                  <a:cxn ang="T10">
                    <a:pos x="T0" y="T1"/>
                  </a:cxn>
                  <a:cxn ang="T11">
                    <a:pos x="T2" y="T3"/>
                  </a:cxn>
                  <a:cxn ang="T12">
                    <a:pos x="T4" y="T5"/>
                  </a:cxn>
                  <a:cxn ang="T13">
                    <a:pos x="T6" y="T7"/>
                  </a:cxn>
                  <a:cxn ang="T14">
                    <a:pos x="T8" y="T9"/>
                  </a:cxn>
                </a:cxnLst>
                <a:rect l="T15" t="T16" r="T17" b="T18"/>
                <a:pathLst>
                  <a:path w="94" h="227">
                    <a:moveTo>
                      <a:pt x="93" y="65"/>
                    </a:moveTo>
                    <a:lnTo>
                      <a:pt x="0" y="0"/>
                    </a:lnTo>
                    <a:lnTo>
                      <a:pt x="0" y="161"/>
                    </a:lnTo>
                    <a:lnTo>
                      <a:pt x="93" y="226"/>
                    </a:lnTo>
                    <a:lnTo>
                      <a:pt x="93" y="65"/>
                    </a:lnTo>
                  </a:path>
                </a:pathLst>
              </a:custGeom>
              <a:solidFill>
                <a:srgbClr val="333333"/>
              </a:solidFill>
              <a:ln w="12700" cap="rnd">
                <a:noFill/>
                <a:round/>
                <a:headEnd/>
                <a:tailEnd/>
              </a:ln>
            </p:spPr>
            <p:txBody>
              <a:bodyPr/>
              <a:lstStyle/>
              <a:p>
                <a:endParaRPr lang="zh-CN" altLang="en-US" sz="1350"/>
              </a:p>
            </p:txBody>
          </p:sp>
        </p:grpSp>
        <p:grpSp>
          <p:nvGrpSpPr>
            <p:cNvPr id="8203" name="Group 79"/>
            <p:cNvGrpSpPr>
              <a:grpSpLocks/>
            </p:cNvGrpSpPr>
            <p:nvPr/>
          </p:nvGrpSpPr>
          <p:grpSpPr bwMode="auto">
            <a:xfrm>
              <a:off x="5228" y="2433"/>
              <a:ext cx="658" cy="1081"/>
              <a:chOff x="2876" y="2432"/>
              <a:chExt cx="560" cy="798"/>
            </a:xfrm>
          </p:grpSpPr>
          <p:sp>
            <p:nvSpPr>
              <p:cNvPr id="8223" name="Freeform 80"/>
              <p:cNvSpPr>
                <a:spLocks/>
              </p:cNvSpPr>
              <p:nvPr/>
            </p:nvSpPr>
            <p:spPr bwMode="auto">
              <a:xfrm>
                <a:off x="3010" y="2734"/>
                <a:ext cx="60" cy="496"/>
              </a:xfrm>
              <a:custGeom>
                <a:avLst/>
                <a:gdLst>
                  <a:gd name="T0" fmla="*/ 59 w 60"/>
                  <a:gd name="T1" fmla="*/ 495 h 496"/>
                  <a:gd name="T2" fmla="*/ 59 w 60"/>
                  <a:gd name="T3" fmla="*/ 33 h 496"/>
                  <a:gd name="T4" fmla="*/ 0 w 60"/>
                  <a:gd name="T5" fmla="*/ 0 h 496"/>
                  <a:gd name="T6" fmla="*/ 0 w 60"/>
                  <a:gd name="T7" fmla="*/ 429 h 496"/>
                  <a:gd name="T8" fmla="*/ 59 w 60"/>
                  <a:gd name="T9" fmla="*/ 495 h 496"/>
                  <a:gd name="T10" fmla="*/ 0 60000 65536"/>
                  <a:gd name="T11" fmla="*/ 0 60000 65536"/>
                  <a:gd name="T12" fmla="*/ 0 60000 65536"/>
                  <a:gd name="T13" fmla="*/ 0 60000 65536"/>
                  <a:gd name="T14" fmla="*/ 0 60000 65536"/>
                  <a:gd name="T15" fmla="*/ 0 w 60"/>
                  <a:gd name="T16" fmla="*/ 0 h 496"/>
                  <a:gd name="T17" fmla="*/ 60 w 60"/>
                  <a:gd name="T18" fmla="*/ 496 h 496"/>
                </a:gdLst>
                <a:ahLst/>
                <a:cxnLst>
                  <a:cxn ang="T10">
                    <a:pos x="T0" y="T1"/>
                  </a:cxn>
                  <a:cxn ang="T11">
                    <a:pos x="T2" y="T3"/>
                  </a:cxn>
                  <a:cxn ang="T12">
                    <a:pos x="T4" y="T5"/>
                  </a:cxn>
                  <a:cxn ang="T13">
                    <a:pos x="T6" y="T7"/>
                  </a:cxn>
                  <a:cxn ang="T14">
                    <a:pos x="T8" y="T9"/>
                  </a:cxn>
                </a:cxnLst>
                <a:rect l="T15" t="T16" r="T17" b="T18"/>
                <a:pathLst>
                  <a:path w="60" h="496">
                    <a:moveTo>
                      <a:pt x="59" y="495"/>
                    </a:moveTo>
                    <a:lnTo>
                      <a:pt x="59" y="33"/>
                    </a:lnTo>
                    <a:lnTo>
                      <a:pt x="0" y="0"/>
                    </a:lnTo>
                    <a:lnTo>
                      <a:pt x="0" y="429"/>
                    </a:lnTo>
                    <a:lnTo>
                      <a:pt x="59" y="495"/>
                    </a:lnTo>
                  </a:path>
                </a:pathLst>
              </a:custGeom>
              <a:solidFill>
                <a:srgbClr val="333333"/>
              </a:solidFill>
              <a:ln w="12700" cap="rnd">
                <a:noFill/>
                <a:round/>
                <a:headEnd/>
                <a:tailEnd/>
              </a:ln>
            </p:spPr>
            <p:txBody>
              <a:bodyPr/>
              <a:lstStyle/>
              <a:p>
                <a:endParaRPr lang="zh-CN" altLang="en-US" sz="1350"/>
              </a:p>
            </p:txBody>
          </p:sp>
          <p:sp>
            <p:nvSpPr>
              <p:cNvPr id="8224" name="Freeform 81"/>
              <p:cNvSpPr>
                <a:spLocks/>
              </p:cNvSpPr>
              <p:nvPr/>
            </p:nvSpPr>
            <p:spPr bwMode="auto">
              <a:xfrm>
                <a:off x="2943" y="2466"/>
                <a:ext cx="493" cy="764"/>
              </a:xfrm>
              <a:custGeom>
                <a:avLst/>
                <a:gdLst>
                  <a:gd name="T0" fmla="*/ 230 w 493"/>
                  <a:gd name="T1" fmla="*/ 0 h 764"/>
                  <a:gd name="T2" fmla="*/ 492 w 493"/>
                  <a:gd name="T3" fmla="*/ 133 h 764"/>
                  <a:gd name="T4" fmla="*/ 362 w 493"/>
                  <a:gd name="T5" fmla="*/ 198 h 764"/>
                  <a:gd name="T6" fmla="*/ 362 w 493"/>
                  <a:gd name="T7" fmla="*/ 663 h 764"/>
                  <a:gd name="T8" fmla="*/ 132 w 493"/>
                  <a:gd name="T9" fmla="*/ 763 h 764"/>
                  <a:gd name="T10" fmla="*/ 132 w 493"/>
                  <a:gd name="T11" fmla="*/ 299 h 764"/>
                  <a:gd name="T12" fmla="*/ 0 w 493"/>
                  <a:gd name="T13" fmla="*/ 365 h 764"/>
                  <a:gd name="T14" fmla="*/ 230 w 493"/>
                  <a:gd name="T15" fmla="*/ 0 h 764"/>
                  <a:gd name="T16" fmla="*/ 0 60000 65536"/>
                  <a:gd name="T17" fmla="*/ 0 60000 65536"/>
                  <a:gd name="T18" fmla="*/ 0 60000 65536"/>
                  <a:gd name="T19" fmla="*/ 0 60000 65536"/>
                  <a:gd name="T20" fmla="*/ 0 60000 65536"/>
                  <a:gd name="T21" fmla="*/ 0 60000 65536"/>
                  <a:gd name="T22" fmla="*/ 0 60000 65536"/>
                  <a:gd name="T23" fmla="*/ 0 60000 65536"/>
                  <a:gd name="T24" fmla="*/ 0 w 493"/>
                  <a:gd name="T25" fmla="*/ 0 h 764"/>
                  <a:gd name="T26" fmla="*/ 493 w 493"/>
                  <a:gd name="T27" fmla="*/ 764 h 76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93" h="764">
                    <a:moveTo>
                      <a:pt x="230" y="0"/>
                    </a:moveTo>
                    <a:lnTo>
                      <a:pt x="492" y="133"/>
                    </a:lnTo>
                    <a:lnTo>
                      <a:pt x="362" y="198"/>
                    </a:lnTo>
                    <a:lnTo>
                      <a:pt x="362" y="663"/>
                    </a:lnTo>
                    <a:lnTo>
                      <a:pt x="132" y="763"/>
                    </a:lnTo>
                    <a:lnTo>
                      <a:pt x="132" y="299"/>
                    </a:lnTo>
                    <a:lnTo>
                      <a:pt x="0" y="365"/>
                    </a:lnTo>
                    <a:lnTo>
                      <a:pt x="230" y="0"/>
                    </a:lnTo>
                  </a:path>
                </a:pathLst>
              </a:custGeom>
              <a:solidFill>
                <a:srgbClr val="333333"/>
              </a:solidFill>
              <a:ln w="12700" cap="rnd">
                <a:noFill/>
                <a:round/>
                <a:headEnd/>
                <a:tailEnd/>
              </a:ln>
            </p:spPr>
            <p:txBody>
              <a:bodyPr/>
              <a:lstStyle/>
              <a:p>
                <a:endParaRPr lang="zh-CN" altLang="en-US" sz="1350"/>
              </a:p>
            </p:txBody>
          </p:sp>
          <p:sp>
            <p:nvSpPr>
              <p:cNvPr id="8225" name="Freeform 82"/>
              <p:cNvSpPr>
                <a:spLocks/>
              </p:cNvSpPr>
              <p:nvPr/>
            </p:nvSpPr>
            <p:spPr bwMode="auto">
              <a:xfrm>
                <a:off x="2876" y="2432"/>
                <a:ext cx="294" cy="396"/>
              </a:xfrm>
              <a:custGeom>
                <a:avLst/>
                <a:gdLst>
                  <a:gd name="T0" fmla="*/ 65 w 294"/>
                  <a:gd name="T1" fmla="*/ 395 h 396"/>
                  <a:gd name="T2" fmla="*/ 0 w 294"/>
                  <a:gd name="T3" fmla="*/ 362 h 396"/>
                  <a:gd name="T4" fmla="*/ 228 w 294"/>
                  <a:gd name="T5" fmla="*/ 0 h 396"/>
                  <a:gd name="T6" fmla="*/ 293 w 294"/>
                  <a:gd name="T7" fmla="*/ 33 h 396"/>
                  <a:gd name="T8" fmla="*/ 65 w 294"/>
                  <a:gd name="T9" fmla="*/ 395 h 396"/>
                  <a:gd name="T10" fmla="*/ 0 60000 65536"/>
                  <a:gd name="T11" fmla="*/ 0 60000 65536"/>
                  <a:gd name="T12" fmla="*/ 0 60000 65536"/>
                  <a:gd name="T13" fmla="*/ 0 60000 65536"/>
                  <a:gd name="T14" fmla="*/ 0 60000 65536"/>
                  <a:gd name="T15" fmla="*/ 0 w 294"/>
                  <a:gd name="T16" fmla="*/ 0 h 396"/>
                  <a:gd name="T17" fmla="*/ 294 w 294"/>
                  <a:gd name="T18" fmla="*/ 396 h 396"/>
                </a:gdLst>
                <a:ahLst/>
                <a:cxnLst>
                  <a:cxn ang="T10">
                    <a:pos x="T0" y="T1"/>
                  </a:cxn>
                  <a:cxn ang="T11">
                    <a:pos x="T2" y="T3"/>
                  </a:cxn>
                  <a:cxn ang="T12">
                    <a:pos x="T4" y="T5"/>
                  </a:cxn>
                  <a:cxn ang="T13">
                    <a:pos x="T6" y="T7"/>
                  </a:cxn>
                  <a:cxn ang="T14">
                    <a:pos x="T8" y="T9"/>
                  </a:cxn>
                </a:cxnLst>
                <a:rect l="T15" t="T16" r="T17" b="T18"/>
                <a:pathLst>
                  <a:path w="294" h="396">
                    <a:moveTo>
                      <a:pt x="65" y="395"/>
                    </a:moveTo>
                    <a:lnTo>
                      <a:pt x="0" y="362"/>
                    </a:lnTo>
                    <a:lnTo>
                      <a:pt x="228" y="0"/>
                    </a:lnTo>
                    <a:lnTo>
                      <a:pt x="293" y="33"/>
                    </a:lnTo>
                    <a:lnTo>
                      <a:pt x="65" y="395"/>
                    </a:lnTo>
                  </a:path>
                </a:pathLst>
              </a:custGeom>
              <a:solidFill>
                <a:srgbClr val="333333"/>
              </a:solidFill>
              <a:ln w="12700" cap="rnd">
                <a:noFill/>
                <a:round/>
                <a:headEnd/>
                <a:tailEnd/>
              </a:ln>
            </p:spPr>
            <p:txBody>
              <a:bodyPr/>
              <a:lstStyle/>
              <a:p>
                <a:endParaRPr lang="zh-CN" altLang="en-US" sz="1350"/>
              </a:p>
            </p:txBody>
          </p:sp>
        </p:grpSp>
        <p:grpSp>
          <p:nvGrpSpPr>
            <p:cNvPr id="8204" name="Group 83"/>
            <p:cNvGrpSpPr>
              <a:grpSpLocks/>
            </p:cNvGrpSpPr>
            <p:nvPr/>
          </p:nvGrpSpPr>
          <p:grpSpPr bwMode="auto">
            <a:xfrm>
              <a:off x="4133" y="1027"/>
              <a:ext cx="2514" cy="2046"/>
              <a:chOff x="1994" y="1288"/>
              <a:chExt cx="1929" cy="1468"/>
            </a:xfrm>
          </p:grpSpPr>
          <p:sp>
            <p:nvSpPr>
              <p:cNvPr id="8220" name="Freeform 84"/>
              <p:cNvSpPr>
                <a:spLocks/>
              </p:cNvSpPr>
              <p:nvPr/>
            </p:nvSpPr>
            <p:spPr bwMode="auto">
              <a:xfrm>
                <a:off x="1994" y="1858"/>
                <a:ext cx="394" cy="898"/>
              </a:xfrm>
              <a:custGeom>
                <a:avLst/>
                <a:gdLst>
                  <a:gd name="T0" fmla="*/ 0 w 394"/>
                  <a:gd name="T1" fmla="*/ 0 h 898"/>
                  <a:gd name="T2" fmla="*/ 393 w 394"/>
                  <a:gd name="T3" fmla="*/ 232 h 898"/>
                  <a:gd name="T4" fmla="*/ 393 w 394"/>
                  <a:gd name="T5" fmla="*/ 897 h 898"/>
                  <a:gd name="T6" fmla="*/ 0 w 394"/>
                  <a:gd name="T7" fmla="*/ 664 h 898"/>
                  <a:gd name="T8" fmla="*/ 0 w 394"/>
                  <a:gd name="T9" fmla="*/ 0 h 898"/>
                  <a:gd name="T10" fmla="*/ 0 60000 65536"/>
                  <a:gd name="T11" fmla="*/ 0 60000 65536"/>
                  <a:gd name="T12" fmla="*/ 0 60000 65536"/>
                  <a:gd name="T13" fmla="*/ 0 60000 65536"/>
                  <a:gd name="T14" fmla="*/ 0 60000 65536"/>
                  <a:gd name="T15" fmla="*/ 0 w 394"/>
                  <a:gd name="T16" fmla="*/ 0 h 898"/>
                  <a:gd name="T17" fmla="*/ 394 w 394"/>
                  <a:gd name="T18" fmla="*/ 898 h 898"/>
                </a:gdLst>
                <a:ahLst/>
                <a:cxnLst>
                  <a:cxn ang="T10">
                    <a:pos x="T0" y="T1"/>
                  </a:cxn>
                  <a:cxn ang="T11">
                    <a:pos x="T2" y="T3"/>
                  </a:cxn>
                  <a:cxn ang="T12">
                    <a:pos x="T4" y="T5"/>
                  </a:cxn>
                  <a:cxn ang="T13">
                    <a:pos x="T6" y="T7"/>
                  </a:cxn>
                  <a:cxn ang="T14">
                    <a:pos x="T8" y="T9"/>
                  </a:cxn>
                </a:cxnLst>
                <a:rect l="T15" t="T16" r="T17" b="T18"/>
                <a:pathLst>
                  <a:path w="394" h="898">
                    <a:moveTo>
                      <a:pt x="0" y="0"/>
                    </a:moveTo>
                    <a:lnTo>
                      <a:pt x="393" y="232"/>
                    </a:lnTo>
                    <a:lnTo>
                      <a:pt x="393" y="897"/>
                    </a:lnTo>
                    <a:lnTo>
                      <a:pt x="0" y="664"/>
                    </a:lnTo>
                    <a:lnTo>
                      <a:pt x="0" y="0"/>
                    </a:lnTo>
                  </a:path>
                </a:pathLst>
              </a:custGeom>
              <a:solidFill>
                <a:srgbClr val="808080"/>
              </a:solidFill>
              <a:ln w="12700" cap="rnd">
                <a:noFill/>
                <a:round/>
                <a:headEnd/>
                <a:tailEnd/>
              </a:ln>
            </p:spPr>
            <p:txBody>
              <a:bodyPr/>
              <a:lstStyle/>
              <a:p>
                <a:endParaRPr lang="zh-CN" altLang="en-US" sz="1350"/>
              </a:p>
            </p:txBody>
          </p:sp>
          <p:sp>
            <p:nvSpPr>
              <p:cNvPr id="8221" name="Freeform 85"/>
              <p:cNvSpPr>
                <a:spLocks/>
              </p:cNvSpPr>
              <p:nvPr/>
            </p:nvSpPr>
            <p:spPr bwMode="auto">
              <a:xfrm>
                <a:off x="1994" y="1288"/>
                <a:ext cx="1929" cy="797"/>
              </a:xfrm>
              <a:custGeom>
                <a:avLst/>
                <a:gdLst>
                  <a:gd name="T0" fmla="*/ 0 w 1929"/>
                  <a:gd name="T1" fmla="*/ 564 h 797"/>
                  <a:gd name="T2" fmla="*/ 399 w 1929"/>
                  <a:gd name="T3" fmla="*/ 796 h 797"/>
                  <a:gd name="T4" fmla="*/ 1928 w 1929"/>
                  <a:gd name="T5" fmla="*/ 200 h 797"/>
                  <a:gd name="T6" fmla="*/ 1594 w 1929"/>
                  <a:gd name="T7" fmla="*/ 0 h 797"/>
                  <a:gd name="T8" fmla="*/ 0 w 1929"/>
                  <a:gd name="T9" fmla="*/ 564 h 797"/>
                  <a:gd name="T10" fmla="*/ 0 60000 65536"/>
                  <a:gd name="T11" fmla="*/ 0 60000 65536"/>
                  <a:gd name="T12" fmla="*/ 0 60000 65536"/>
                  <a:gd name="T13" fmla="*/ 0 60000 65536"/>
                  <a:gd name="T14" fmla="*/ 0 60000 65536"/>
                  <a:gd name="T15" fmla="*/ 0 w 1929"/>
                  <a:gd name="T16" fmla="*/ 0 h 797"/>
                  <a:gd name="T17" fmla="*/ 1929 w 1929"/>
                  <a:gd name="T18" fmla="*/ 797 h 797"/>
                </a:gdLst>
                <a:ahLst/>
                <a:cxnLst>
                  <a:cxn ang="T10">
                    <a:pos x="T0" y="T1"/>
                  </a:cxn>
                  <a:cxn ang="T11">
                    <a:pos x="T2" y="T3"/>
                  </a:cxn>
                  <a:cxn ang="T12">
                    <a:pos x="T4" y="T5"/>
                  </a:cxn>
                  <a:cxn ang="T13">
                    <a:pos x="T6" y="T7"/>
                  </a:cxn>
                  <a:cxn ang="T14">
                    <a:pos x="T8" y="T9"/>
                  </a:cxn>
                </a:cxnLst>
                <a:rect l="T15" t="T16" r="T17" b="T18"/>
                <a:pathLst>
                  <a:path w="1929" h="797">
                    <a:moveTo>
                      <a:pt x="0" y="564"/>
                    </a:moveTo>
                    <a:lnTo>
                      <a:pt x="399" y="796"/>
                    </a:lnTo>
                    <a:lnTo>
                      <a:pt x="1928" y="200"/>
                    </a:lnTo>
                    <a:lnTo>
                      <a:pt x="1594" y="0"/>
                    </a:lnTo>
                    <a:lnTo>
                      <a:pt x="0" y="564"/>
                    </a:lnTo>
                  </a:path>
                </a:pathLst>
              </a:custGeom>
              <a:solidFill>
                <a:srgbClr val="808080"/>
              </a:solidFill>
              <a:ln w="12700" cap="rnd">
                <a:noFill/>
                <a:round/>
                <a:headEnd/>
                <a:tailEnd/>
              </a:ln>
            </p:spPr>
            <p:txBody>
              <a:bodyPr/>
              <a:lstStyle/>
              <a:p>
                <a:endParaRPr lang="zh-CN" altLang="en-US" sz="1350"/>
              </a:p>
            </p:txBody>
          </p:sp>
          <p:sp>
            <p:nvSpPr>
              <p:cNvPr id="8222" name="Freeform 86"/>
              <p:cNvSpPr>
                <a:spLocks/>
              </p:cNvSpPr>
              <p:nvPr/>
            </p:nvSpPr>
            <p:spPr bwMode="auto">
              <a:xfrm>
                <a:off x="2395" y="1490"/>
                <a:ext cx="1528" cy="1266"/>
              </a:xfrm>
              <a:custGeom>
                <a:avLst/>
                <a:gdLst>
                  <a:gd name="T0" fmla="*/ 0 w 1528"/>
                  <a:gd name="T1" fmla="*/ 598 h 1266"/>
                  <a:gd name="T2" fmla="*/ 0 w 1528"/>
                  <a:gd name="T3" fmla="*/ 1265 h 1266"/>
                  <a:gd name="T4" fmla="*/ 1527 w 1528"/>
                  <a:gd name="T5" fmla="*/ 565 h 1266"/>
                  <a:gd name="T6" fmla="*/ 1527 w 1528"/>
                  <a:gd name="T7" fmla="*/ 0 h 1266"/>
                  <a:gd name="T8" fmla="*/ 0 w 1528"/>
                  <a:gd name="T9" fmla="*/ 598 h 1266"/>
                  <a:gd name="T10" fmla="*/ 0 60000 65536"/>
                  <a:gd name="T11" fmla="*/ 0 60000 65536"/>
                  <a:gd name="T12" fmla="*/ 0 60000 65536"/>
                  <a:gd name="T13" fmla="*/ 0 60000 65536"/>
                  <a:gd name="T14" fmla="*/ 0 60000 65536"/>
                  <a:gd name="T15" fmla="*/ 0 w 1528"/>
                  <a:gd name="T16" fmla="*/ 0 h 1266"/>
                  <a:gd name="T17" fmla="*/ 1528 w 1528"/>
                  <a:gd name="T18" fmla="*/ 1266 h 1266"/>
                </a:gdLst>
                <a:ahLst/>
                <a:cxnLst>
                  <a:cxn ang="T10">
                    <a:pos x="T0" y="T1"/>
                  </a:cxn>
                  <a:cxn ang="T11">
                    <a:pos x="T2" y="T3"/>
                  </a:cxn>
                  <a:cxn ang="T12">
                    <a:pos x="T4" y="T5"/>
                  </a:cxn>
                  <a:cxn ang="T13">
                    <a:pos x="T6" y="T7"/>
                  </a:cxn>
                  <a:cxn ang="T14">
                    <a:pos x="T8" y="T9"/>
                  </a:cxn>
                </a:cxnLst>
                <a:rect l="T15" t="T16" r="T17" b="T18"/>
                <a:pathLst>
                  <a:path w="1528" h="1266">
                    <a:moveTo>
                      <a:pt x="0" y="598"/>
                    </a:moveTo>
                    <a:lnTo>
                      <a:pt x="0" y="1265"/>
                    </a:lnTo>
                    <a:lnTo>
                      <a:pt x="1527" y="565"/>
                    </a:lnTo>
                    <a:lnTo>
                      <a:pt x="1527" y="0"/>
                    </a:lnTo>
                    <a:lnTo>
                      <a:pt x="0" y="598"/>
                    </a:lnTo>
                  </a:path>
                </a:pathLst>
              </a:custGeom>
              <a:solidFill>
                <a:srgbClr val="808080"/>
              </a:solidFill>
              <a:ln w="12700" cap="rnd">
                <a:noFill/>
                <a:round/>
                <a:headEnd/>
                <a:tailEnd/>
              </a:ln>
            </p:spPr>
            <p:txBody>
              <a:bodyPr/>
              <a:lstStyle/>
              <a:p>
                <a:endParaRPr lang="zh-CN" altLang="en-US" sz="1350"/>
              </a:p>
            </p:txBody>
          </p:sp>
        </p:grpSp>
        <p:grpSp>
          <p:nvGrpSpPr>
            <p:cNvPr id="8205" name="Group 87"/>
            <p:cNvGrpSpPr>
              <a:grpSpLocks/>
            </p:cNvGrpSpPr>
            <p:nvPr/>
          </p:nvGrpSpPr>
          <p:grpSpPr bwMode="auto">
            <a:xfrm>
              <a:off x="4946" y="673"/>
              <a:ext cx="845" cy="851"/>
              <a:chOff x="2645" y="920"/>
              <a:chExt cx="649" cy="663"/>
            </a:xfrm>
          </p:grpSpPr>
          <p:sp>
            <p:nvSpPr>
              <p:cNvPr id="8216" name="Freeform 88"/>
              <p:cNvSpPr>
                <a:spLocks/>
              </p:cNvSpPr>
              <p:nvPr/>
            </p:nvSpPr>
            <p:spPr bwMode="auto">
              <a:xfrm>
                <a:off x="3066" y="1246"/>
                <a:ext cx="228" cy="86"/>
              </a:xfrm>
              <a:custGeom>
                <a:avLst/>
                <a:gdLst>
                  <a:gd name="T0" fmla="*/ 64 w 228"/>
                  <a:gd name="T1" fmla="*/ 85 h 86"/>
                  <a:gd name="T2" fmla="*/ 227 w 228"/>
                  <a:gd name="T3" fmla="*/ 27 h 86"/>
                  <a:gd name="T4" fmla="*/ 156 w 228"/>
                  <a:gd name="T5" fmla="*/ 0 h 86"/>
                  <a:gd name="T6" fmla="*/ 0 w 228"/>
                  <a:gd name="T7" fmla="*/ 58 h 86"/>
                  <a:gd name="T8" fmla="*/ 64 w 228"/>
                  <a:gd name="T9" fmla="*/ 85 h 86"/>
                  <a:gd name="T10" fmla="*/ 0 60000 65536"/>
                  <a:gd name="T11" fmla="*/ 0 60000 65536"/>
                  <a:gd name="T12" fmla="*/ 0 60000 65536"/>
                  <a:gd name="T13" fmla="*/ 0 60000 65536"/>
                  <a:gd name="T14" fmla="*/ 0 60000 65536"/>
                  <a:gd name="T15" fmla="*/ 0 w 228"/>
                  <a:gd name="T16" fmla="*/ 0 h 86"/>
                  <a:gd name="T17" fmla="*/ 228 w 228"/>
                  <a:gd name="T18" fmla="*/ 86 h 86"/>
                </a:gdLst>
                <a:ahLst/>
                <a:cxnLst>
                  <a:cxn ang="T10">
                    <a:pos x="T0" y="T1"/>
                  </a:cxn>
                  <a:cxn ang="T11">
                    <a:pos x="T2" y="T3"/>
                  </a:cxn>
                  <a:cxn ang="T12">
                    <a:pos x="T4" y="T5"/>
                  </a:cxn>
                  <a:cxn ang="T13">
                    <a:pos x="T6" y="T7"/>
                  </a:cxn>
                  <a:cxn ang="T14">
                    <a:pos x="T8" y="T9"/>
                  </a:cxn>
                </a:cxnLst>
                <a:rect l="T15" t="T16" r="T17" b="T18"/>
                <a:pathLst>
                  <a:path w="228" h="86">
                    <a:moveTo>
                      <a:pt x="64" y="85"/>
                    </a:moveTo>
                    <a:lnTo>
                      <a:pt x="227" y="27"/>
                    </a:lnTo>
                    <a:lnTo>
                      <a:pt x="156" y="0"/>
                    </a:lnTo>
                    <a:lnTo>
                      <a:pt x="0" y="58"/>
                    </a:lnTo>
                    <a:lnTo>
                      <a:pt x="64" y="85"/>
                    </a:lnTo>
                  </a:path>
                </a:pathLst>
              </a:custGeom>
              <a:solidFill>
                <a:srgbClr val="333333"/>
              </a:solidFill>
              <a:ln w="12700" cap="rnd">
                <a:noFill/>
                <a:round/>
                <a:headEnd/>
                <a:tailEnd/>
              </a:ln>
            </p:spPr>
            <p:txBody>
              <a:bodyPr/>
              <a:lstStyle/>
              <a:p>
                <a:endParaRPr lang="zh-CN" altLang="en-US" sz="1350"/>
              </a:p>
            </p:txBody>
          </p:sp>
          <p:sp>
            <p:nvSpPr>
              <p:cNvPr id="8217" name="Freeform 89"/>
              <p:cNvSpPr>
                <a:spLocks/>
              </p:cNvSpPr>
              <p:nvPr/>
            </p:nvSpPr>
            <p:spPr bwMode="auto">
              <a:xfrm>
                <a:off x="2717" y="920"/>
                <a:ext cx="577" cy="663"/>
              </a:xfrm>
              <a:custGeom>
                <a:avLst/>
                <a:gdLst>
                  <a:gd name="T0" fmla="*/ 183 w 577"/>
                  <a:gd name="T1" fmla="*/ 66 h 663"/>
                  <a:gd name="T2" fmla="*/ 414 w 577"/>
                  <a:gd name="T3" fmla="*/ 0 h 663"/>
                  <a:gd name="T4" fmla="*/ 414 w 577"/>
                  <a:gd name="T5" fmla="*/ 411 h 663"/>
                  <a:gd name="T6" fmla="*/ 576 w 577"/>
                  <a:gd name="T7" fmla="*/ 351 h 663"/>
                  <a:gd name="T8" fmla="*/ 316 w 577"/>
                  <a:gd name="T9" fmla="*/ 662 h 663"/>
                  <a:gd name="T10" fmla="*/ 0 w 577"/>
                  <a:gd name="T11" fmla="*/ 562 h 663"/>
                  <a:gd name="T12" fmla="*/ 183 w 577"/>
                  <a:gd name="T13" fmla="*/ 496 h 663"/>
                  <a:gd name="T14" fmla="*/ 183 w 577"/>
                  <a:gd name="T15" fmla="*/ 66 h 663"/>
                  <a:gd name="T16" fmla="*/ 0 60000 65536"/>
                  <a:gd name="T17" fmla="*/ 0 60000 65536"/>
                  <a:gd name="T18" fmla="*/ 0 60000 65536"/>
                  <a:gd name="T19" fmla="*/ 0 60000 65536"/>
                  <a:gd name="T20" fmla="*/ 0 60000 65536"/>
                  <a:gd name="T21" fmla="*/ 0 60000 65536"/>
                  <a:gd name="T22" fmla="*/ 0 60000 65536"/>
                  <a:gd name="T23" fmla="*/ 0 60000 65536"/>
                  <a:gd name="T24" fmla="*/ 0 w 577"/>
                  <a:gd name="T25" fmla="*/ 0 h 663"/>
                  <a:gd name="T26" fmla="*/ 577 w 577"/>
                  <a:gd name="T27" fmla="*/ 663 h 66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77" h="663">
                    <a:moveTo>
                      <a:pt x="183" y="66"/>
                    </a:moveTo>
                    <a:lnTo>
                      <a:pt x="414" y="0"/>
                    </a:lnTo>
                    <a:lnTo>
                      <a:pt x="414" y="411"/>
                    </a:lnTo>
                    <a:lnTo>
                      <a:pt x="576" y="351"/>
                    </a:lnTo>
                    <a:lnTo>
                      <a:pt x="316" y="662"/>
                    </a:lnTo>
                    <a:lnTo>
                      <a:pt x="0" y="562"/>
                    </a:lnTo>
                    <a:lnTo>
                      <a:pt x="183" y="496"/>
                    </a:lnTo>
                    <a:lnTo>
                      <a:pt x="183" y="66"/>
                    </a:lnTo>
                  </a:path>
                </a:pathLst>
              </a:custGeom>
              <a:solidFill>
                <a:srgbClr val="333333"/>
              </a:solidFill>
              <a:ln w="12700" cap="rnd">
                <a:noFill/>
                <a:round/>
                <a:headEnd/>
                <a:tailEnd/>
              </a:ln>
            </p:spPr>
            <p:txBody>
              <a:bodyPr/>
              <a:lstStyle/>
              <a:p>
                <a:endParaRPr lang="zh-CN" altLang="en-US" sz="1350"/>
              </a:p>
            </p:txBody>
          </p:sp>
          <p:sp>
            <p:nvSpPr>
              <p:cNvPr id="8218" name="Freeform 90"/>
              <p:cNvSpPr>
                <a:spLocks/>
              </p:cNvSpPr>
              <p:nvPr/>
            </p:nvSpPr>
            <p:spPr bwMode="auto">
              <a:xfrm>
                <a:off x="2645" y="1389"/>
                <a:ext cx="251" cy="93"/>
              </a:xfrm>
              <a:custGeom>
                <a:avLst/>
                <a:gdLst>
                  <a:gd name="T0" fmla="*/ 70 w 251"/>
                  <a:gd name="T1" fmla="*/ 92 h 93"/>
                  <a:gd name="T2" fmla="*/ 0 w 251"/>
                  <a:gd name="T3" fmla="*/ 59 h 93"/>
                  <a:gd name="T4" fmla="*/ 185 w 251"/>
                  <a:gd name="T5" fmla="*/ 0 h 93"/>
                  <a:gd name="T6" fmla="*/ 250 w 251"/>
                  <a:gd name="T7" fmla="*/ 30 h 93"/>
                  <a:gd name="T8" fmla="*/ 70 w 251"/>
                  <a:gd name="T9" fmla="*/ 92 h 93"/>
                  <a:gd name="T10" fmla="*/ 0 60000 65536"/>
                  <a:gd name="T11" fmla="*/ 0 60000 65536"/>
                  <a:gd name="T12" fmla="*/ 0 60000 65536"/>
                  <a:gd name="T13" fmla="*/ 0 60000 65536"/>
                  <a:gd name="T14" fmla="*/ 0 60000 65536"/>
                  <a:gd name="T15" fmla="*/ 0 w 251"/>
                  <a:gd name="T16" fmla="*/ 0 h 93"/>
                  <a:gd name="T17" fmla="*/ 251 w 251"/>
                  <a:gd name="T18" fmla="*/ 93 h 93"/>
                </a:gdLst>
                <a:ahLst/>
                <a:cxnLst>
                  <a:cxn ang="T10">
                    <a:pos x="T0" y="T1"/>
                  </a:cxn>
                  <a:cxn ang="T11">
                    <a:pos x="T2" y="T3"/>
                  </a:cxn>
                  <a:cxn ang="T12">
                    <a:pos x="T4" y="T5"/>
                  </a:cxn>
                  <a:cxn ang="T13">
                    <a:pos x="T6" y="T7"/>
                  </a:cxn>
                  <a:cxn ang="T14">
                    <a:pos x="T8" y="T9"/>
                  </a:cxn>
                </a:cxnLst>
                <a:rect l="T15" t="T16" r="T17" b="T18"/>
                <a:pathLst>
                  <a:path w="251" h="93">
                    <a:moveTo>
                      <a:pt x="70" y="92"/>
                    </a:moveTo>
                    <a:lnTo>
                      <a:pt x="0" y="59"/>
                    </a:lnTo>
                    <a:lnTo>
                      <a:pt x="185" y="0"/>
                    </a:lnTo>
                    <a:lnTo>
                      <a:pt x="250" y="30"/>
                    </a:lnTo>
                    <a:lnTo>
                      <a:pt x="70" y="92"/>
                    </a:lnTo>
                  </a:path>
                </a:pathLst>
              </a:custGeom>
              <a:solidFill>
                <a:srgbClr val="333333"/>
              </a:solidFill>
              <a:ln w="12700" cap="rnd">
                <a:noFill/>
                <a:round/>
                <a:headEnd/>
                <a:tailEnd/>
              </a:ln>
            </p:spPr>
            <p:txBody>
              <a:bodyPr/>
              <a:lstStyle/>
              <a:p>
                <a:endParaRPr lang="zh-CN" altLang="en-US" sz="1350"/>
              </a:p>
            </p:txBody>
          </p:sp>
          <p:sp>
            <p:nvSpPr>
              <p:cNvPr id="8219" name="Freeform 91"/>
              <p:cNvSpPr>
                <a:spLocks/>
              </p:cNvSpPr>
              <p:nvPr/>
            </p:nvSpPr>
            <p:spPr bwMode="auto">
              <a:xfrm>
                <a:off x="2836" y="953"/>
                <a:ext cx="60" cy="462"/>
              </a:xfrm>
              <a:custGeom>
                <a:avLst/>
                <a:gdLst>
                  <a:gd name="T0" fmla="*/ 0 w 60"/>
                  <a:gd name="T1" fmla="*/ 429 h 462"/>
                  <a:gd name="T2" fmla="*/ 59 w 60"/>
                  <a:gd name="T3" fmla="*/ 461 h 462"/>
                  <a:gd name="T4" fmla="*/ 59 w 60"/>
                  <a:gd name="T5" fmla="*/ 33 h 462"/>
                  <a:gd name="T6" fmla="*/ 0 w 60"/>
                  <a:gd name="T7" fmla="*/ 0 h 462"/>
                  <a:gd name="T8" fmla="*/ 0 w 60"/>
                  <a:gd name="T9" fmla="*/ 429 h 462"/>
                  <a:gd name="T10" fmla="*/ 0 60000 65536"/>
                  <a:gd name="T11" fmla="*/ 0 60000 65536"/>
                  <a:gd name="T12" fmla="*/ 0 60000 65536"/>
                  <a:gd name="T13" fmla="*/ 0 60000 65536"/>
                  <a:gd name="T14" fmla="*/ 0 60000 65536"/>
                  <a:gd name="T15" fmla="*/ 0 w 60"/>
                  <a:gd name="T16" fmla="*/ 0 h 462"/>
                  <a:gd name="T17" fmla="*/ 60 w 60"/>
                  <a:gd name="T18" fmla="*/ 462 h 462"/>
                </a:gdLst>
                <a:ahLst/>
                <a:cxnLst>
                  <a:cxn ang="T10">
                    <a:pos x="T0" y="T1"/>
                  </a:cxn>
                  <a:cxn ang="T11">
                    <a:pos x="T2" y="T3"/>
                  </a:cxn>
                  <a:cxn ang="T12">
                    <a:pos x="T4" y="T5"/>
                  </a:cxn>
                  <a:cxn ang="T13">
                    <a:pos x="T6" y="T7"/>
                  </a:cxn>
                  <a:cxn ang="T14">
                    <a:pos x="T8" y="T9"/>
                  </a:cxn>
                </a:cxnLst>
                <a:rect l="T15" t="T16" r="T17" b="T18"/>
                <a:pathLst>
                  <a:path w="60" h="462">
                    <a:moveTo>
                      <a:pt x="0" y="429"/>
                    </a:moveTo>
                    <a:lnTo>
                      <a:pt x="59" y="461"/>
                    </a:lnTo>
                    <a:lnTo>
                      <a:pt x="59" y="33"/>
                    </a:lnTo>
                    <a:lnTo>
                      <a:pt x="0" y="0"/>
                    </a:lnTo>
                    <a:lnTo>
                      <a:pt x="0" y="429"/>
                    </a:lnTo>
                  </a:path>
                </a:pathLst>
              </a:custGeom>
              <a:solidFill>
                <a:srgbClr val="333333"/>
              </a:solidFill>
              <a:ln w="12700" cap="rnd">
                <a:noFill/>
                <a:round/>
                <a:headEnd/>
                <a:tailEnd/>
              </a:ln>
            </p:spPr>
            <p:txBody>
              <a:bodyPr/>
              <a:lstStyle/>
              <a:p>
                <a:endParaRPr lang="zh-CN" altLang="en-US" sz="1350"/>
              </a:p>
            </p:txBody>
          </p:sp>
        </p:grpSp>
        <p:grpSp>
          <p:nvGrpSpPr>
            <p:cNvPr id="8206" name="Group 92"/>
            <p:cNvGrpSpPr>
              <a:grpSpLocks/>
            </p:cNvGrpSpPr>
            <p:nvPr/>
          </p:nvGrpSpPr>
          <p:grpSpPr bwMode="auto">
            <a:xfrm>
              <a:off x="3507" y="2113"/>
              <a:ext cx="891" cy="908"/>
              <a:chOff x="1528" y="2059"/>
              <a:chExt cx="760" cy="730"/>
            </a:xfrm>
          </p:grpSpPr>
          <p:sp>
            <p:nvSpPr>
              <p:cNvPr id="8211" name="Freeform 93"/>
              <p:cNvSpPr>
                <a:spLocks/>
              </p:cNvSpPr>
              <p:nvPr/>
            </p:nvSpPr>
            <p:spPr bwMode="auto">
              <a:xfrm>
                <a:off x="2060" y="2494"/>
                <a:ext cx="94" cy="228"/>
              </a:xfrm>
              <a:custGeom>
                <a:avLst/>
                <a:gdLst>
                  <a:gd name="T0" fmla="*/ 93 w 94"/>
                  <a:gd name="T1" fmla="*/ 227 h 228"/>
                  <a:gd name="T2" fmla="*/ 93 w 94"/>
                  <a:gd name="T3" fmla="*/ 65 h 228"/>
                  <a:gd name="T4" fmla="*/ 0 w 94"/>
                  <a:gd name="T5" fmla="*/ 0 h 228"/>
                  <a:gd name="T6" fmla="*/ 0 w 94"/>
                  <a:gd name="T7" fmla="*/ 162 h 228"/>
                  <a:gd name="T8" fmla="*/ 93 w 94"/>
                  <a:gd name="T9" fmla="*/ 227 h 228"/>
                  <a:gd name="T10" fmla="*/ 0 60000 65536"/>
                  <a:gd name="T11" fmla="*/ 0 60000 65536"/>
                  <a:gd name="T12" fmla="*/ 0 60000 65536"/>
                  <a:gd name="T13" fmla="*/ 0 60000 65536"/>
                  <a:gd name="T14" fmla="*/ 0 60000 65536"/>
                  <a:gd name="T15" fmla="*/ 0 w 94"/>
                  <a:gd name="T16" fmla="*/ 0 h 228"/>
                  <a:gd name="T17" fmla="*/ 94 w 94"/>
                  <a:gd name="T18" fmla="*/ 228 h 228"/>
                </a:gdLst>
                <a:ahLst/>
                <a:cxnLst>
                  <a:cxn ang="T10">
                    <a:pos x="T0" y="T1"/>
                  </a:cxn>
                  <a:cxn ang="T11">
                    <a:pos x="T2" y="T3"/>
                  </a:cxn>
                  <a:cxn ang="T12">
                    <a:pos x="T4" y="T5"/>
                  </a:cxn>
                  <a:cxn ang="T13">
                    <a:pos x="T6" y="T7"/>
                  </a:cxn>
                  <a:cxn ang="T14">
                    <a:pos x="T8" y="T9"/>
                  </a:cxn>
                </a:cxnLst>
                <a:rect l="T15" t="T16" r="T17" b="T18"/>
                <a:pathLst>
                  <a:path w="94" h="228">
                    <a:moveTo>
                      <a:pt x="93" y="227"/>
                    </a:moveTo>
                    <a:lnTo>
                      <a:pt x="93" y="65"/>
                    </a:lnTo>
                    <a:lnTo>
                      <a:pt x="0" y="0"/>
                    </a:lnTo>
                    <a:lnTo>
                      <a:pt x="0" y="162"/>
                    </a:lnTo>
                    <a:lnTo>
                      <a:pt x="93" y="227"/>
                    </a:lnTo>
                  </a:path>
                </a:pathLst>
              </a:custGeom>
              <a:solidFill>
                <a:srgbClr val="333333"/>
              </a:solidFill>
              <a:ln w="12700" cap="rnd">
                <a:noFill/>
                <a:round/>
                <a:headEnd/>
                <a:tailEnd/>
              </a:ln>
            </p:spPr>
            <p:txBody>
              <a:bodyPr/>
              <a:lstStyle/>
              <a:p>
                <a:endParaRPr lang="zh-CN" altLang="en-US" sz="1350"/>
              </a:p>
            </p:txBody>
          </p:sp>
          <p:sp>
            <p:nvSpPr>
              <p:cNvPr id="8212" name="Freeform 94"/>
              <p:cNvSpPr>
                <a:spLocks/>
              </p:cNvSpPr>
              <p:nvPr/>
            </p:nvSpPr>
            <p:spPr bwMode="auto">
              <a:xfrm>
                <a:off x="1627" y="2126"/>
                <a:ext cx="661" cy="663"/>
              </a:xfrm>
              <a:custGeom>
                <a:avLst/>
                <a:gdLst>
                  <a:gd name="T0" fmla="*/ 528 w 661"/>
                  <a:gd name="T1" fmla="*/ 165 h 663"/>
                  <a:gd name="T2" fmla="*/ 0 w 661"/>
                  <a:gd name="T3" fmla="*/ 364 h 663"/>
                  <a:gd name="T4" fmla="*/ 0 w 661"/>
                  <a:gd name="T5" fmla="*/ 662 h 663"/>
                  <a:gd name="T6" fmla="*/ 528 w 661"/>
                  <a:gd name="T7" fmla="*/ 430 h 663"/>
                  <a:gd name="T8" fmla="*/ 528 w 661"/>
                  <a:gd name="T9" fmla="*/ 596 h 663"/>
                  <a:gd name="T10" fmla="*/ 660 w 661"/>
                  <a:gd name="T11" fmla="*/ 265 h 663"/>
                  <a:gd name="T12" fmla="*/ 528 w 661"/>
                  <a:gd name="T13" fmla="*/ 0 h 663"/>
                  <a:gd name="T14" fmla="*/ 528 w 661"/>
                  <a:gd name="T15" fmla="*/ 165 h 663"/>
                  <a:gd name="T16" fmla="*/ 0 60000 65536"/>
                  <a:gd name="T17" fmla="*/ 0 60000 65536"/>
                  <a:gd name="T18" fmla="*/ 0 60000 65536"/>
                  <a:gd name="T19" fmla="*/ 0 60000 65536"/>
                  <a:gd name="T20" fmla="*/ 0 60000 65536"/>
                  <a:gd name="T21" fmla="*/ 0 60000 65536"/>
                  <a:gd name="T22" fmla="*/ 0 60000 65536"/>
                  <a:gd name="T23" fmla="*/ 0 60000 65536"/>
                  <a:gd name="T24" fmla="*/ 0 w 661"/>
                  <a:gd name="T25" fmla="*/ 0 h 663"/>
                  <a:gd name="T26" fmla="*/ 661 w 661"/>
                  <a:gd name="T27" fmla="*/ 663 h 66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661" h="663">
                    <a:moveTo>
                      <a:pt x="528" y="165"/>
                    </a:moveTo>
                    <a:lnTo>
                      <a:pt x="0" y="364"/>
                    </a:lnTo>
                    <a:lnTo>
                      <a:pt x="0" y="662"/>
                    </a:lnTo>
                    <a:lnTo>
                      <a:pt x="528" y="430"/>
                    </a:lnTo>
                    <a:lnTo>
                      <a:pt x="528" y="596"/>
                    </a:lnTo>
                    <a:lnTo>
                      <a:pt x="660" y="265"/>
                    </a:lnTo>
                    <a:lnTo>
                      <a:pt x="528" y="0"/>
                    </a:lnTo>
                    <a:lnTo>
                      <a:pt x="528" y="165"/>
                    </a:lnTo>
                  </a:path>
                </a:pathLst>
              </a:custGeom>
              <a:solidFill>
                <a:srgbClr val="333333"/>
              </a:solidFill>
              <a:ln w="12700" cap="rnd">
                <a:noFill/>
                <a:round/>
                <a:headEnd/>
                <a:tailEnd/>
              </a:ln>
            </p:spPr>
            <p:txBody>
              <a:bodyPr/>
              <a:lstStyle/>
              <a:p>
                <a:endParaRPr lang="zh-CN" altLang="en-US" sz="1350"/>
              </a:p>
            </p:txBody>
          </p:sp>
          <p:sp>
            <p:nvSpPr>
              <p:cNvPr id="8213" name="Freeform 95"/>
              <p:cNvSpPr>
                <a:spLocks/>
              </p:cNvSpPr>
              <p:nvPr/>
            </p:nvSpPr>
            <p:spPr bwMode="auto">
              <a:xfrm>
                <a:off x="1528" y="2427"/>
                <a:ext cx="92" cy="362"/>
              </a:xfrm>
              <a:custGeom>
                <a:avLst/>
                <a:gdLst>
                  <a:gd name="T0" fmla="*/ 91 w 92"/>
                  <a:gd name="T1" fmla="*/ 66 h 362"/>
                  <a:gd name="T2" fmla="*/ 91 w 92"/>
                  <a:gd name="T3" fmla="*/ 361 h 362"/>
                  <a:gd name="T4" fmla="*/ 0 w 92"/>
                  <a:gd name="T5" fmla="*/ 295 h 362"/>
                  <a:gd name="T6" fmla="*/ 0 w 92"/>
                  <a:gd name="T7" fmla="*/ 0 h 362"/>
                  <a:gd name="T8" fmla="*/ 91 w 92"/>
                  <a:gd name="T9" fmla="*/ 66 h 362"/>
                  <a:gd name="T10" fmla="*/ 0 60000 65536"/>
                  <a:gd name="T11" fmla="*/ 0 60000 65536"/>
                  <a:gd name="T12" fmla="*/ 0 60000 65536"/>
                  <a:gd name="T13" fmla="*/ 0 60000 65536"/>
                  <a:gd name="T14" fmla="*/ 0 60000 65536"/>
                  <a:gd name="T15" fmla="*/ 0 w 92"/>
                  <a:gd name="T16" fmla="*/ 0 h 362"/>
                  <a:gd name="T17" fmla="*/ 92 w 92"/>
                  <a:gd name="T18" fmla="*/ 362 h 362"/>
                </a:gdLst>
                <a:ahLst/>
                <a:cxnLst>
                  <a:cxn ang="T10">
                    <a:pos x="T0" y="T1"/>
                  </a:cxn>
                  <a:cxn ang="T11">
                    <a:pos x="T2" y="T3"/>
                  </a:cxn>
                  <a:cxn ang="T12">
                    <a:pos x="T4" y="T5"/>
                  </a:cxn>
                  <a:cxn ang="T13">
                    <a:pos x="T6" y="T7"/>
                  </a:cxn>
                  <a:cxn ang="T14">
                    <a:pos x="T8" y="T9"/>
                  </a:cxn>
                </a:cxnLst>
                <a:rect l="T15" t="T16" r="T17" b="T18"/>
                <a:pathLst>
                  <a:path w="92" h="362">
                    <a:moveTo>
                      <a:pt x="91" y="66"/>
                    </a:moveTo>
                    <a:lnTo>
                      <a:pt x="91" y="361"/>
                    </a:lnTo>
                    <a:lnTo>
                      <a:pt x="0" y="295"/>
                    </a:lnTo>
                    <a:lnTo>
                      <a:pt x="0" y="0"/>
                    </a:lnTo>
                    <a:lnTo>
                      <a:pt x="91" y="66"/>
                    </a:lnTo>
                  </a:path>
                </a:pathLst>
              </a:custGeom>
              <a:solidFill>
                <a:srgbClr val="333333"/>
              </a:solidFill>
              <a:ln w="12700" cap="rnd">
                <a:noFill/>
                <a:round/>
                <a:headEnd/>
                <a:tailEnd/>
              </a:ln>
            </p:spPr>
            <p:txBody>
              <a:bodyPr/>
              <a:lstStyle/>
              <a:p>
                <a:endParaRPr lang="zh-CN" altLang="en-US" sz="1350"/>
              </a:p>
            </p:txBody>
          </p:sp>
          <p:sp>
            <p:nvSpPr>
              <p:cNvPr id="8214" name="Freeform 96"/>
              <p:cNvSpPr>
                <a:spLocks/>
              </p:cNvSpPr>
              <p:nvPr/>
            </p:nvSpPr>
            <p:spPr bwMode="auto">
              <a:xfrm>
                <a:off x="1528" y="2226"/>
                <a:ext cx="626" cy="261"/>
              </a:xfrm>
              <a:custGeom>
                <a:avLst/>
                <a:gdLst>
                  <a:gd name="T0" fmla="*/ 0 w 626"/>
                  <a:gd name="T1" fmla="*/ 195 h 261"/>
                  <a:gd name="T2" fmla="*/ 98 w 626"/>
                  <a:gd name="T3" fmla="*/ 260 h 261"/>
                  <a:gd name="T4" fmla="*/ 625 w 626"/>
                  <a:gd name="T5" fmla="*/ 65 h 261"/>
                  <a:gd name="T6" fmla="*/ 525 w 626"/>
                  <a:gd name="T7" fmla="*/ 0 h 261"/>
                  <a:gd name="T8" fmla="*/ 0 w 626"/>
                  <a:gd name="T9" fmla="*/ 195 h 261"/>
                  <a:gd name="T10" fmla="*/ 0 60000 65536"/>
                  <a:gd name="T11" fmla="*/ 0 60000 65536"/>
                  <a:gd name="T12" fmla="*/ 0 60000 65536"/>
                  <a:gd name="T13" fmla="*/ 0 60000 65536"/>
                  <a:gd name="T14" fmla="*/ 0 60000 65536"/>
                  <a:gd name="T15" fmla="*/ 0 w 626"/>
                  <a:gd name="T16" fmla="*/ 0 h 261"/>
                  <a:gd name="T17" fmla="*/ 626 w 626"/>
                  <a:gd name="T18" fmla="*/ 261 h 261"/>
                </a:gdLst>
                <a:ahLst/>
                <a:cxnLst>
                  <a:cxn ang="T10">
                    <a:pos x="T0" y="T1"/>
                  </a:cxn>
                  <a:cxn ang="T11">
                    <a:pos x="T2" y="T3"/>
                  </a:cxn>
                  <a:cxn ang="T12">
                    <a:pos x="T4" y="T5"/>
                  </a:cxn>
                  <a:cxn ang="T13">
                    <a:pos x="T6" y="T7"/>
                  </a:cxn>
                  <a:cxn ang="T14">
                    <a:pos x="T8" y="T9"/>
                  </a:cxn>
                </a:cxnLst>
                <a:rect l="T15" t="T16" r="T17" b="T18"/>
                <a:pathLst>
                  <a:path w="626" h="261">
                    <a:moveTo>
                      <a:pt x="0" y="195"/>
                    </a:moveTo>
                    <a:lnTo>
                      <a:pt x="98" y="260"/>
                    </a:lnTo>
                    <a:lnTo>
                      <a:pt x="625" y="65"/>
                    </a:lnTo>
                    <a:lnTo>
                      <a:pt x="525" y="0"/>
                    </a:lnTo>
                    <a:lnTo>
                      <a:pt x="0" y="195"/>
                    </a:lnTo>
                  </a:path>
                </a:pathLst>
              </a:custGeom>
              <a:solidFill>
                <a:srgbClr val="333333"/>
              </a:solidFill>
              <a:ln w="12700" cap="rnd">
                <a:noFill/>
                <a:round/>
                <a:headEnd/>
                <a:tailEnd/>
              </a:ln>
            </p:spPr>
            <p:txBody>
              <a:bodyPr/>
              <a:lstStyle/>
              <a:p>
                <a:endParaRPr lang="zh-CN" altLang="en-US" sz="1350"/>
              </a:p>
            </p:txBody>
          </p:sp>
          <p:sp>
            <p:nvSpPr>
              <p:cNvPr id="8215" name="Freeform 97"/>
              <p:cNvSpPr>
                <a:spLocks/>
              </p:cNvSpPr>
              <p:nvPr/>
            </p:nvSpPr>
            <p:spPr bwMode="auto">
              <a:xfrm>
                <a:off x="2060" y="2059"/>
                <a:ext cx="94" cy="227"/>
              </a:xfrm>
              <a:custGeom>
                <a:avLst/>
                <a:gdLst>
                  <a:gd name="T0" fmla="*/ 93 w 94"/>
                  <a:gd name="T1" fmla="*/ 65 h 227"/>
                  <a:gd name="T2" fmla="*/ 0 w 94"/>
                  <a:gd name="T3" fmla="*/ 0 h 227"/>
                  <a:gd name="T4" fmla="*/ 0 w 94"/>
                  <a:gd name="T5" fmla="*/ 161 h 227"/>
                  <a:gd name="T6" fmla="*/ 93 w 94"/>
                  <a:gd name="T7" fmla="*/ 226 h 227"/>
                  <a:gd name="T8" fmla="*/ 93 w 94"/>
                  <a:gd name="T9" fmla="*/ 65 h 227"/>
                  <a:gd name="T10" fmla="*/ 0 60000 65536"/>
                  <a:gd name="T11" fmla="*/ 0 60000 65536"/>
                  <a:gd name="T12" fmla="*/ 0 60000 65536"/>
                  <a:gd name="T13" fmla="*/ 0 60000 65536"/>
                  <a:gd name="T14" fmla="*/ 0 60000 65536"/>
                  <a:gd name="T15" fmla="*/ 0 w 94"/>
                  <a:gd name="T16" fmla="*/ 0 h 227"/>
                  <a:gd name="T17" fmla="*/ 94 w 94"/>
                  <a:gd name="T18" fmla="*/ 227 h 227"/>
                </a:gdLst>
                <a:ahLst/>
                <a:cxnLst>
                  <a:cxn ang="T10">
                    <a:pos x="T0" y="T1"/>
                  </a:cxn>
                  <a:cxn ang="T11">
                    <a:pos x="T2" y="T3"/>
                  </a:cxn>
                  <a:cxn ang="T12">
                    <a:pos x="T4" y="T5"/>
                  </a:cxn>
                  <a:cxn ang="T13">
                    <a:pos x="T6" y="T7"/>
                  </a:cxn>
                  <a:cxn ang="T14">
                    <a:pos x="T8" y="T9"/>
                  </a:cxn>
                </a:cxnLst>
                <a:rect l="T15" t="T16" r="T17" b="T18"/>
                <a:pathLst>
                  <a:path w="94" h="227">
                    <a:moveTo>
                      <a:pt x="93" y="65"/>
                    </a:moveTo>
                    <a:lnTo>
                      <a:pt x="0" y="0"/>
                    </a:lnTo>
                    <a:lnTo>
                      <a:pt x="0" y="161"/>
                    </a:lnTo>
                    <a:lnTo>
                      <a:pt x="93" y="226"/>
                    </a:lnTo>
                    <a:lnTo>
                      <a:pt x="93" y="65"/>
                    </a:lnTo>
                  </a:path>
                </a:pathLst>
              </a:custGeom>
              <a:solidFill>
                <a:srgbClr val="333333"/>
              </a:solidFill>
              <a:ln w="12700" cap="rnd">
                <a:noFill/>
                <a:round/>
                <a:headEnd/>
                <a:tailEnd/>
              </a:ln>
            </p:spPr>
            <p:txBody>
              <a:bodyPr/>
              <a:lstStyle/>
              <a:p>
                <a:endParaRPr lang="zh-CN" altLang="en-US" sz="1350"/>
              </a:p>
            </p:txBody>
          </p:sp>
        </p:grpSp>
        <p:sp>
          <p:nvSpPr>
            <p:cNvPr id="8207" name="Rectangle 98"/>
            <p:cNvSpPr>
              <a:spLocks noChangeArrowheads="1"/>
            </p:cNvSpPr>
            <p:nvPr/>
          </p:nvSpPr>
          <p:spPr bwMode="auto">
            <a:xfrm>
              <a:off x="4695" y="245"/>
              <a:ext cx="1376" cy="369"/>
            </a:xfrm>
            <a:prstGeom prst="rect">
              <a:avLst/>
            </a:prstGeom>
            <a:noFill/>
            <a:ln w="12700">
              <a:noFill/>
              <a:miter lim="800000"/>
              <a:headEnd/>
              <a:tailEnd/>
            </a:ln>
          </p:spPr>
          <p:txBody>
            <a:bodyPr lIns="67865" tIns="33338" rIns="67865" bIns="33338"/>
            <a:lstStyle/>
            <a:p>
              <a:pPr marL="85725" indent="-85725" algn="just">
                <a:lnSpc>
                  <a:spcPts val="1650"/>
                </a:lnSpc>
                <a:buClr>
                  <a:schemeClr val="accent1"/>
                </a:buClr>
                <a:buSzPct val="75000"/>
              </a:pPr>
              <a:r>
                <a:rPr lang="zh-CN" altLang="en-US" sz="1350" dirty="0">
                  <a:solidFill>
                    <a:srgbClr val="000099"/>
                  </a:solidFill>
                  <a:cs typeface="Angsana New" pitchFamily="18" charset="-34"/>
                </a:rPr>
                <a:t>客户需求</a:t>
              </a:r>
              <a:endParaRPr lang="zh-CN" altLang="en-US" sz="1350" dirty="0">
                <a:solidFill>
                  <a:schemeClr val="bg1"/>
                </a:solidFill>
                <a:latin typeface="Arial Black" pitchFamily="34" charset="0"/>
                <a:ea typeface="楷体_GB2312" pitchFamily="49" charset="-122"/>
                <a:cs typeface="Angsana New" pitchFamily="18" charset="-34"/>
              </a:endParaRPr>
            </a:p>
          </p:txBody>
        </p:sp>
        <p:sp>
          <p:nvSpPr>
            <p:cNvPr id="8208" name="Rectangle 99"/>
            <p:cNvSpPr>
              <a:spLocks noChangeArrowheads="1"/>
            </p:cNvSpPr>
            <p:nvPr/>
          </p:nvSpPr>
          <p:spPr bwMode="auto">
            <a:xfrm>
              <a:off x="5698" y="2753"/>
              <a:ext cx="1253" cy="480"/>
            </a:xfrm>
            <a:prstGeom prst="rect">
              <a:avLst/>
            </a:prstGeom>
            <a:noFill/>
            <a:ln w="12700">
              <a:noFill/>
              <a:miter lim="800000"/>
              <a:headEnd/>
              <a:tailEnd/>
            </a:ln>
          </p:spPr>
          <p:txBody>
            <a:bodyPr lIns="67865" tIns="33338" rIns="67865" bIns="33338"/>
            <a:lstStyle/>
            <a:p>
              <a:pPr marL="85725" indent="-85725" algn="just">
                <a:lnSpc>
                  <a:spcPts val="1650"/>
                </a:lnSpc>
                <a:buClr>
                  <a:schemeClr val="accent1"/>
                </a:buClr>
                <a:buSzPct val="75000"/>
              </a:pPr>
              <a:r>
                <a:rPr lang="zh-CN" altLang="en-US" sz="1200">
                  <a:solidFill>
                    <a:srgbClr val="000099"/>
                  </a:solidFill>
                  <a:cs typeface="Angsana New" pitchFamily="18" charset="-34"/>
                </a:rPr>
                <a:t>事件驱动</a:t>
              </a:r>
              <a:endParaRPr lang="zh-CN" altLang="en-US" sz="1200">
                <a:solidFill>
                  <a:schemeClr val="bg1"/>
                </a:solidFill>
                <a:latin typeface="Arial Black" pitchFamily="34" charset="0"/>
                <a:ea typeface="楷体_GB2312" pitchFamily="49" charset="-122"/>
                <a:cs typeface="Angsana New" pitchFamily="18" charset="-34"/>
              </a:endParaRPr>
            </a:p>
          </p:txBody>
        </p:sp>
        <p:sp>
          <p:nvSpPr>
            <p:cNvPr id="8209" name="Rectangle 100"/>
            <p:cNvSpPr>
              <a:spLocks noChangeArrowheads="1"/>
            </p:cNvSpPr>
            <p:nvPr/>
          </p:nvSpPr>
          <p:spPr bwMode="auto">
            <a:xfrm>
              <a:off x="3287" y="2113"/>
              <a:ext cx="764" cy="344"/>
            </a:xfrm>
            <a:prstGeom prst="rect">
              <a:avLst/>
            </a:prstGeom>
            <a:noFill/>
            <a:ln w="12700">
              <a:noFill/>
              <a:miter lim="800000"/>
              <a:headEnd/>
              <a:tailEnd/>
            </a:ln>
          </p:spPr>
          <p:txBody>
            <a:bodyPr lIns="67865" tIns="33338" rIns="67865" bIns="33338"/>
            <a:lstStyle/>
            <a:p>
              <a:pPr marL="85725" indent="-85725" algn="just">
                <a:lnSpc>
                  <a:spcPts val="1650"/>
                </a:lnSpc>
                <a:buClr>
                  <a:schemeClr val="accent1"/>
                </a:buClr>
                <a:buSzPct val="75000"/>
              </a:pPr>
              <a:r>
                <a:rPr lang="zh-CN" altLang="en-US" sz="1350">
                  <a:solidFill>
                    <a:srgbClr val="000099"/>
                  </a:solidFill>
                  <a:cs typeface="Angsana New" pitchFamily="18" charset="-34"/>
                </a:rPr>
                <a:t>输入</a:t>
              </a:r>
              <a:endParaRPr lang="zh-CN" altLang="en-US" sz="1350">
                <a:solidFill>
                  <a:schemeClr val="bg1"/>
                </a:solidFill>
                <a:latin typeface="Arial Black" pitchFamily="34" charset="0"/>
                <a:ea typeface="楷体_GB2312" pitchFamily="49" charset="-122"/>
                <a:cs typeface="Angsana New" pitchFamily="18" charset="-34"/>
              </a:endParaRPr>
            </a:p>
          </p:txBody>
        </p:sp>
        <p:sp>
          <p:nvSpPr>
            <p:cNvPr id="8210" name="Rectangle 101"/>
            <p:cNvSpPr>
              <a:spLocks noChangeArrowheads="1"/>
            </p:cNvSpPr>
            <p:nvPr/>
          </p:nvSpPr>
          <p:spPr bwMode="auto">
            <a:xfrm>
              <a:off x="7012" y="1633"/>
              <a:ext cx="706" cy="410"/>
            </a:xfrm>
            <a:prstGeom prst="rect">
              <a:avLst/>
            </a:prstGeom>
            <a:noFill/>
            <a:ln w="12700">
              <a:noFill/>
              <a:miter lim="800000"/>
              <a:headEnd/>
              <a:tailEnd/>
            </a:ln>
          </p:spPr>
          <p:txBody>
            <a:bodyPr lIns="67865" tIns="33338" rIns="67865" bIns="33338"/>
            <a:lstStyle/>
            <a:p>
              <a:pPr marL="85725" indent="-85725" algn="just">
                <a:lnSpc>
                  <a:spcPts val="1650"/>
                </a:lnSpc>
                <a:buClr>
                  <a:schemeClr val="accent1"/>
                </a:buClr>
                <a:buSzPct val="75000"/>
              </a:pPr>
              <a:r>
                <a:rPr lang="zh-CN" altLang="en-US" sz="1200">
                  <a:solidFill>
                    <a:srgbClr val="000099"/>
                  </a:solidFill>
                  <a:cs typeface="Angsana New" pitchFamily="18" charset="-34"/>
                </a:rPr>
                <a:t>输出</a:t>
              </a:r>
              <a:endParaRPr lang="zh-CN" altLang="en-US" sz="1200">
                <a:solidFill>
                  <a:schemeClr val="bg1"/>
                </a:solidFill>
                <a:latin typeface="Arial Black" pitchFamily="34" charset="0"/>
                <a:ea typeface="楷体_GB2312" pitchFamily="49" charset="-122"/>
                <a:cs typeface="Angsana New" pitchFamily="18" charset="-34"/>
              </a:endParaRPr>
            </a:p>
          </p:txBody>
        </p:sp>
      </p:grpSp>
      <p:sp>
        <p:nvSpPr>
          <p:cNvPr id="8199" name="Line 102"/>
          <p:cNvSpPr>
            <a:spLocks noChangeShapeType="1"/>
          </p:cNvSpPr>
          <p:nvPr/>
        </p:nvSpPr>
        <p:spPr bwMode="auto">
          <a:xfrm>
            <a:off x="4733925" y="1140619"/>
            <a:ext cx="0" cy="4002881"/>
          </a:xfrm>
          <a:prstGeom prst="line">
            <a:avLst/>
          </a:prstGeom>
          <a:noFill/>
          <a:ln w="38100" cmpd="dbl">
            <a:solidFill>
              <a:srgbClr val="91AC4E"/>
            </a:solidFill>
            <a:round/>
            <a:headEnd/>
            <a:tailEnd/>
          </a:ln>
        </p:spPr>
        <p:txBody>
          <a:bodyPr lIns="0" tIns="0" rIns="0" bIns="0" anchor="ctr"/>
          <a:lstStyle/>
          <a:p>
            <a:endParaRPr lang="zh-CN" altLang="en-US" sz="1350"/>
          </a:p>
        </p:txBody>
      </p:sp>
    </p:spTree>
    <p:extLst>
      <p:ext uri="{BB962C8B-B14F-4D97-AF65-F5344CB8AC3E}">
        <p14:creationId xmlns:p14="http://schemas.microsoft.com/office/powerpoint/2010/main" val="204671535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a:xfrm>
            <a:off x="578465" y="242621"/>
            <a:ext cx="5416153" cy="708422"/>
          </a:xfrm>
        </p:spPr>
        <p:txBody>
          <a:bodyPr>
            <a:normAutofit/>
          </a:bodyPr>
          <a:lstStyle/>
          <a:p>
            <a:r>
              <a:rPr lang="zh-CN" altLang="en-US" dirty="0">
                <a:latin typeface="微软雅黑" panose="020B0503020204020204" pitchFamily="34" charset="-122"/>
                <a:ea typeface="微软雅黑" panose="020B0503020204020204" pitchFamily="34" charset="-122"/>
              </a:rPr>
              <a:t>小结</a:t>
            </a:r>
          </a:p>
        </p:txBody>
      </p:sp>
      <p:pic>
        <p:nvPicPr>
          <p:cNvPr id="2" name="图片 1" descr="屏幕快照 2015-01-21 下午1.22.27.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4093" y="1076851"/>
            <a:ext cx="7737841" cy="3259480"/>
          </a:xfrm>
          <a:prstGeom prst="rect">
            <a:avLst/>
          </a:prstGeom>
        </p:spPr>
      </p:pic>
    </p:spTree>
    <p:extLst>
      <p:ext uri="{BB962C8B-B14F-4D97-AF65-F5344CB8AC3E}">
        <p14:creationId xmlns:p14="http://schemas.microsoft.com/office/powerpoint/2010/main" val="198370538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D2DAB903-112D-32B5-A8C7-017A1E0A0CCC}"/>
              </a:ext>
            </a:extLst>
          </p:cNvPr>
          <p:cNvPicPr>
            <a:picLocks noChangeAspect="1"/>
          </p:cNvPicPr>
          <p:nvPr/>
        </p:nvPicPr>
        <p:blipFill>
          <a:blip r:embed="rId3">
            <a:duotone>
              <a:schemeClr val="accent1">
                <a:shade val="45000"/>
                <a:satMod val="135000"/>
              </a:schemeClr>
              <a:prstClr val="white"/>
            </a:duotone>
          </a:blip>
          <a:stretch>
            <a:fillRect/>
          </a:stretch>
        </p:blipFill>
        <p:spPr>
          <a:xfrm>
            <a:off x="-1" y="-29046"/>
            <a:ext cx="9144001" cy="4267806"/>
          </a:xfrm>
          <a:prstGeom prst="rect">
            <a:avLst/>
          </a:prstGeom>
        </p:spPr>
      </p:pic>
      <p:sp>
        <p:nvSpPr>
          <p:cNvPr id="2" name="标题 1"/>
          <p:cNvSpPr>
            <a:spLocks noGrp="1"/>
          </p:cNvSpPr>
          <p:nvPr>
            <p:ph type="title"/>
          </p:nvPr>
        </p:nvSpPr>
        <p:spPr>
          <a:xfrm>
            <a:off x="1007982" y="937094"/>
            <a:ext cx="7128035" cy="895350"/>
          </a:xfrm>
        </p:spPr>
        <p:txBody>
          <a:bodyPr>
            <a:normAutofit/>
          </a:bodyPr>
          <a:lstStyle/>
          <a:p>
            <a:r>
              <a:rPr lang="en-US" altLang="zh-CN" sz="4800" b="1" dirty="0">
                <a:solidFill>
                  <a:schemeClr val="accent2">
                    <a:lumMod val="75000"/>
                  </a:schemeClr>
                </a:solidFill>
              </a:rPr>
              <a:t>2.6</a:t>
            </a:r>
            <a:r>
              <a:rPr lang="zh-CN" altLang="en-US" sz="4800" b="1" dirty="0">
                <a:solidFill>
                  <a:schemeClr val="accent2">
                    <a:lumMod val="75000"/>
                  </a:schemeClr>
                </a:solidFill>
              </a:rPr>
              <a:t> 软件测试层次</a:t>
            </a:r>
          </a:p>
        </p:txBody>
      </p:sp>
    </p:spTree>
    <p:extLst>
      <p:ext uri="{BB962C8B-B14F-4D97-AF65-F5344CB8AC3E}">
        <p14:creationId xmlns:p14="http://schemas.microsoft.com/office/powerpoint/2010/main" val="3596234197"/>
      </p:ext>
    </p:extLst>
  </p:cSld>
  <p:clrMapOvr>
    <a:masterClrMapping/>
  </p:clrMapOvr>
  <p:transition spd="slow">
    <p:wipe dir="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2"/>
          <p:cNvSpPr>
            <a:spLocks noGrp="1" noChangeArrowheads="1"/>
          </p:cNvSpPr>
          <p:nvPr>
            <p:ph type="title"/>
          </p:nvPr>
        </p:nvSpPr>
        <p:spPr>
          <a:xfrm>
            <a:off x="501466" y="419677"/>
            <a:ext cx="4476564" cy="365522"/>
          </a:xfrm>
        </p:spPr>
        <p:txBody>
          <a:bodyPr>
            <a:normAutofit fontScale="90000"/>
          </a:bodyPr>
          <a:lstStyle/>
          <a:p>
            <a:r>
              <a:rPr lang="zh-CN" altLang="en-US" dirty="0">
                <a:latin typeface="微软雅黑" panose="020B0503020204020204" pitchFamily="34" charset="-122"/>
                <a:ea typeface="微软雅黑" panose="020B0503020204020204" pitchFamily="34" charset="-122"/>
              </a:rPr>
              <a:t>软件测试</a:t>
            </a:r>
            <a:r>
              <a:rPr lang="en-US" altLang="zh-CN" dirty="0">
                <a:latin typeface="微软雅黑" panose="020B0503020204020204" pitchFamily="34" charset="-122"/>
                <a:ea typeface="微软雅黑" panose="020B0503020204020204" pitchFamily="34" charset="-122"/>
              </a:rPr>
              <a:t>4</a:t>
            </a:r>
            <a:r>
              <a:rPr lang="zh-CN" altLang="en-US" dirty="0">
                <a:latin typeface="微软雅黑" panose="020B0503020204020204" pitchFamily="34" charset="-122"/>
                <a:ea typeface="微软雅黑" panose="020B0503020204020204" pitchFamily="34" charset="-122"/>
              </a:rPr>
              <a:t>个层次</a:t>
            </a:r>
            <a:endParaRPr lang="en-US" altLang="zh-CN" dirty="0">
              <a:latin typeface="微软雅黑" panose="020B0503020204020204" pitchFamily="34" charset="-122"/>
              <a:ea typeface="微软雅黑" panose="020B0503020204020204" pitchFamily="34" charset="-122"/>
            </a:endParaRPr>
          </a:p>
        </p:txBody>
      </p:sp>
      <p:grpSp>
        <p:nvGrpSpPr>
          <p:cNvPr id="3" name="组合 2">
            <a:extLst>
              <a:ext uri="{FF2B5EF4-FFF2-40B4-BE49-F238E27FC236}">
                <a16:creationId xmlns:a16="http://schemas.microsoft.com/office/drawing/2014/main" id="{A778F12E-2BC8-7BCC-616C-9AB7B52F35F8}"/>
              </a:ext>
            </a:extLst>
          </p:cNvPr>
          <p:cNvGrpSpPr/>
          <p:nvPr/>
        </p:nvGrpSpPr>
        <p:grpSpPr>
          <a:xfrm>
            <a:off x="182567" y="1236879"/>
            <a:ext cx="4057472" cy="3259543"/>
            <a:chOff x="250058" y="1140619"/>
            <a:chExt cx="4727972" cy="3409950"/>
          </a:xfrm>
        </p:grpSpPr>
        <p:pic>
          <p:nvPicPr>
            <p:cNvPr id="61" name="Picture 13" descr="图1-3%20改进的RAD模型及其解释"/>
            <p:cNvPicPr>
              <a:picLocks noChangeAspect="1" noChangeArrowheads="1"/>
            </p:cNvPicPr>
            <p:nvPr/>
          </p:nvPicPr>
          <p:blipFill>
            <a:blip r:embed="rId3" cstate="print"/>
            <a:srcRect/>
            <a:stretch>
              <a:fillRect/>
            </a:stretch>
          </p:blipFill>
          <p:spPr bwMode="auto">
            <a:xfrm>
              <a:off x="250058" y="1140619"/>
              <a:ext cx="4727972" cy="3409950"/>
            </a:xfrm>
            <a:prstGeom prst="rect">
              <a:avLst/>
            </a:prstGeom>
            <a:noFill/>
            <a:ln w="9525">
              <a:noFill/>
              <a:miter lim="800000"/>
              <a:headEnd/>
              <a:tailEnd/>
            </a:ln>
          </p:spPr>
        </p:pic>
        <p:sp>
          <p:nvSpPr>
            <p:cNvPr id="2" name="文本框 1"/>
            <p:cNvSpPr txBox="1"/>
            <p:nvPr/>
          </p:nvSpPr>
          <p:spPr>
            <a:xfrm>
              <a:off x="3374180" y="3083529"/>
              <a:ext cx="972108" cy="253916"/>
            </a:xfrm>
            <a:prstGeom prst="rect">
              <a:avLst/>
            </a:prstGeom>
            <a:solidFill>
              <a:schemeClr val="bg1"/>
            </a:solidFill>
          </p:spPr>
          <p:txBody>
            <a:bodyPr wrap="square" rtlCol="0">
              <a:spAutoFit/>
            </a:bodyPr>
            <a:lstStyle/>
            <a:p>
              <a:r>
                <a:rPr kumimoji="1" lang="zh-CN" altLang="en-US" sz="1050" dirty="0"/>
                <a:t>集成测试</a:t>
              </a:r>
            </a:p>
          </p:txBody>
        </p:sp>
      </p:grpSp>
      <p:sp>
        <p:nvSpPr>
          <p:cNvPr id="4" name="Rectangle 9" descr="75%">
            <a:extLst>
              <a:ext uri="{FF2B5EF4-FFF2-40B4-BE49-F238E27FC236}">
                <a16:creationId xmlns:a16="http://schemas.microsoft.com/office/drawing/2014/main" id="{4B5739DE-AD29-2DF2-E8AF-D86D5898E328}"/>
              </a:ext>
            </a:extLst>
          </p:cNvPr>
          <p:cNvSpPr>
            <a:spLocks noChangeArrowheads="1"/>
          </p:cNvSpPr>
          <p:nvPr/>
        </p:nvSpPr>
        <p:spPr bwMode="auto">
          <a:xfrm>
            <a:off x="7103041" y="2866651"/>
            <a:ext cx="1944216" cy="324036"/>
          </a:xfrm>
          <a:prstGeom prst="rect">
            <a:avLst/>
          </a:prstGeom>
          <a:solidFill>
            <a:schemeClr val="bg1">
              <a:lumMod val="65000"/>
            </a:schemeClr>
          </a:solidFill>
          <a:ln w="12700">
            <a:solidFill>
              <a:schemeClr val="tx1"/>
            </a:solidFill>
            <a:miter lim="800000"/>
            <a:headEnd/>
            <a:tailEnd/>
          </a:ln>
        </p:spPr>
        <p:txBody>
          <a:bodyPr wrap="none" anchor="ctr"/>
          <a:lstStyle/>
          <a:p>
            <a:pPr algn="ctr"/>
            <a:r>
              <a:rPr lang="zh-CN" altLang="en-US" sz="1500" dirty="0">
                <a:latin typeface="楷体"/>
                <a:ea typeface="楷体"/>
                <a:cs typeface="楷体"/>
              </a:rPr>
              <a:t>单元之间</a:t>
            </a:r>
            <a:r>
              <a:rPr lang="zh-CN" altLang="en-US" dirty="0">
                <a:solidFill>
                  <a:srgbClr val="0000FF"/>
                </a:solidFill>
                <a:latin typeface="楷体"/>
                <a:ea typeface="楷体"/>
                <a:cs typeface="楷体"/>
              </a:rPr>
              <a:t>接口</a:t>
            </a:r>
          </a:p>
        </p:txBody>
      </p:sp>
      <p:sp>
        <p:nvSpPr>
          <p:cNvPr id="5" name="Rectangle 25">
            <a:extLst>
              <a:ext uri="{FF2B5EF4-FFF2-40B4-BE49-F238E27FC236}">
                <a16:creationId xmlns:a16="http://schemas.microsoft.com/office/drawing/2014/main" id="{2529F71D-95C8-EDDA-2BE7-67912ED1BB70}"/>
              </a:ext>
            </a:extLst>
          </p:cNvPr>
          <p:cNvSpPr>
            <a:spLocks noChangeArrowheads="1"/>
          </p:cNvSpPr>
          <p:nvPr/>
        </p:nvSpPr>
        <p:spPr bwMode="auto">
          <a:xfrm>
            <a:off x="7103041" y="3514723"/>
            <a:ext cx="1998222" cy="378042"/>
          </a:xfrm>
          <a:prstGeom prst="rect">
            <a:avLst/>
          </a:prstGeom>
          <a:solidFill>
            <a:schemeClr val="tx1">
              <a:lumMod val="50000"/>
              <a:lumOff val="50000"/>
            </a:schemeClr>
          </a:solidFill>
          <a:ln w="12700">
            <a:solidFill>
              <a:schemeClr val="tx1"/>
            </a:solidFill>
            <a:miter lim="800000"/>
            <a:headEnd/>
            <a:tailEnd/>
          </a:ln>
        </p:spPr>
        <p:txBody>
          <a:bodyPr wrap="none" anchor="ctr"/>
          <a:lstStyle/>
          <a:p>
            <a:r>
              <a:rPr lang="zh-CN" altLang="en-US" sz="1500" dirty="0">
                <a:solidFill>
                  <a:schemeClr val="bg1"/>
                </a:solidFill>
                <a:latin typeface="楷体"/>
                <a:ea typeface="楷体"/>
                <a:cs typeface="楷体"/>
              </a:rPr>
              <a:t>组件／模块／类／函数</a:t>
            </a:r>
          </a:p>
        </p:txBody>
      </p:sp>
      <p:sp>
        <p:nvSpPr>
          <p:cNvPr id="6" name="AutoShape 45">
            <a:extLst>
              <a:ext uri="{FF2B5EF4-FFF2-40B4-BE49-F238E27FC236}">
                <a16:creationId xmlns:a16="http://schemas.microsoft.com/office/drawing/2014/main" id="{B4D366CE-BF5F-9E16-BB3B-F56ADC5B1429}"/>
              </a:ext>
            </a:extLst>
          </p:cNvPr>
          <p:cNvSpPr>
            <a:spLocks noChangeArrowheads="1"/>
          </p:cNvSpPr>
          <p:nvPr/>
        </p:nvSpPr>
        <p:spPr bwMode="auto">
          <a:xfrm>
            <a:off x="4464519" y="3542117"/>
            <a:ext cx="1914442" cy="391716"/>
          </a:xfrm>
          <a:prstGeom prst="parallelogram">
            <a:avLst>
              <a:gd name="adj" fmla="val 163061"/>
            </a:avLst>
          </a:prstGeom>
          <a:solidFill>
            <a:schemeClr val="tx1">
              <a:lumMod val="50000"/>
              <a:lumOff val="50000"/>
            </a:schemeClr>
          </a:solidFill>
          <a:ln w="12700">
            <a:solidFill>
              <a:schemeClr val="tx1"/>
            </a:solidFill>
            <a:miter lim="800000"/>
            <a:headEnd/>
            <a:tailEnd/>
          </a:ln>
        </p:spPr>
        <p:txBody>
          <a:bodyPr wrap="none" anchor="ctr"/>
          <a:lstStyle/>
          <a:p>
            <a:pPr>
              <a:defRPr/>
            </a:pPr>
            <a:endParaRPr lang="zh-CN" altLang="en-US" sz="2100">
              <a:solidFill>
                <a:srgbClr val="FFFFFF"/>
              </a:solidFill>
              <a:ea typeface="黑体" pitchFamily="49" charset="-122"/>
            </a:endParaRPr>
          </a:p>
        </p:txBody>
      </p:sp>
      <p:sp>
        <p:nvSpPr>
          <p:cNvPr id="7" name="Rectangle 46">
            <a:extLst>
              <a:ext uri="{FF2B5EF4-FFF2-40B4-BE49-F238E27FC236}">
                <a16:creationId xmlns:a16="http://schemas.microsoft.com/office/drawing/2014/main" id="{FA512DD8-9EA2-89BF-7A91-927EE0657E7C}"/>
              </a:ext>
            </a:extLst>
          </p:cNvPr>
          <p:cNvSpPr>
            <a:spLocks noChangeArrowheads="1"/>
          </p:cNvSpPr>
          <p:nvPr/>
        </p:nvSpPr>
        <p:spPr bwMode="auto">
          <a:xfrm>
            <a:off x="4788411" y="3593949"/>
            <a:ext cx="1080120" cy="3005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69056" tIns="34529" rIns="69056" bIns="34529">
            <a:spAutoFit/>
          </a:bodyPr>
          <a:lstStyle/>
          <a:p>
            <a:pPr algn="ctr" defTabSz="571500"/>
            <a:r>
              <a:rPr lang="zh-CN" altLang="en-US" sz="1500" dirty="0">
                <a:solidFill>
                  <a:srgbClr val="FFFFFF"/>
                </a:solidFill>
                <a:latin typeface="华文楷体" pitchFamily="2" charset="-122"/>
                <a:ea typeface="华文楷体" pitchFamily="2" charset="-122"/>
              </a:rPr>
              <a:t>单元</a:t>
            </a:r>
            <a:r>
              <a:rPr lang="zh-CN" altLang="de-DE" sz="1500" dirty="0">
                <a:solidFill>
                  <a:srgbClr val="FFFFFF"/>
                </a:solidFill>
                <a:latin typeface="华文楷体" pitchFamily="2" charset="-122"/>
                <a:ea typeface="华文楷体" pitchFamily="2" charset="-122"/>
              </a:rPr>
              <a:t>测试</a:t>
            </a:r>
            <a:endParaRPr lang="de-DE" sz="1500" dirty="0">
              <a:solidFill>
                <a:srgbClr val="FFFFFF"/>
              </a:solidFill>
              <a:latin typeface="华文楷体" pitchFamily="2" charset="-122"/>
              <a:ea typeface="华文楷体" pitchFamily="2" charset="-122"/>
            </a:endParaRPr>
          </a:p>
        </p:txBody>
      </p:sp>
      <p:sp>
        <p:nvSpPr>
          <p:cNvPr id="8" name="AutoShape 47">
            <a:extLst>
              <a:ext uri="{FF2B5EF4-FFF2-40B4-BE49-F238E27FC236}">
                <a16:creationId xmlns:a16="http://schemas.microsoft.com/office/drawing/2014/main" id="{EC9E30AB-056C-4F05-C8F4-377E28BCD295}"/>
              </a:ext>
            </a:extLst>
          </p:cNvPr>
          <p:cNvSpPr>
            <a:spLocks noChangeArrowheads="1"/>
          </p:cNvSpPr>
          <p:nvPr/>
        </p:nvSpPr>
        <p:spPr bwMode="auto">
          <a:xfrm>
            <a:off x="4464519" y="2947289"/>
            <a:ext cx="1917150" cy="392906"/>
          </a:xfrm>
          <a:prstGeom prst="parallelogram">
            <a:avLst>
              <a:gd name="adj" fmla="val 163061"/>
            </a:avLst>
          </a:prstGeom>
          <a:solidFill>
            <a:schemeClr val="bg1">
              <a:lumMod val="65000"/>
            </a:schemeClr>
          </a:solidFill>
          <a:ln w="12700">
            <a:solidFill>
              <a:schemeClr val="tx1"/>
            </a:solidFill>
            <a:miter lim="800000"/>
            <a:headEnd/>
            <a:tailEnd/>
          </a:ln>
        </p:spPr>
        <p:txBody>
          <a:bodyPr wrap="none" anchor="ctr"/>
          <a:lstStyle/>
          <a:p>
            <a:pPr>
              <a:defRPr/>
            </a:pPr>
            <a:endParaRPr lang="zh-CN" altLang="en-US" sz="2100">
              <a:ea typeface="黑体" pitchFamily="49" charset="-122"/>
            </a:endParaRPr>
          </a:p>
        </p:txBody>
      </p:sp>
      <p:sp>
        <p:nvSpPr>
          <p:cNvPr id="9" name="Rectangle 48">
            <a:extLst>
              <a:ext uri="{FF2B5EF4-FFF2-40B4-BE49-F238E27FC236}">
                <a16:creationId xmlns:a16="http://schemas.microsoft.com/office/drawing/2014/main" id="{76ACCCDB-8585-EB53-463C-8D311945E6BA}"/>
              </a:ext>
            </a:extLst>
          </p:cNvPr>
          <p:cNvSpPr>
            <a:spLocks noChangeArrowheads="1"/>
          </p:cNvSpPr>
          <p:nvPr/>
        </p:nvSpPr>
        <p:spPr bwMode="auto">
          <a:xfrm>
            <a:off x="4734406" y="2999883"/>
            <a:ext cx="1134126" cy="3005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69056" tIns="34529" rIns="69056" bIns="34529">
            <a:spAutoFit/>
          </a:bodyPr>
          <a:lstStyle/>
          <a:p>
            <a:pPr algn="ctr" defTabSz="571500"/>
            <a:r>
              <a:rPr lang="zh-CN" altLang="de-DE" sz="1500" dirty="0">
                <a:latin typeface="华文楷体" pitchFamily="2" charset="-122"/>
                <a:ea typeface="华文楷体" pitchFamily="2" charset="-122"/>
              </a:rPr>
              <a:t>集成测试</a:t>
            </a:r>
            <a:endParaRPr lang="de-DE" sz="1500" dirty="0">
              <a:latin typeface="华文楷体" pitchFamily="2" charset="-122"/>
              <a:ea typeface="华文楷体" pitchFamily="2" charset="-122"/>
            </a:endParaRPr>
          </a:p>
        </p:txBody>
      </p:sp>
      <p:sp>
        <p:nvSpPr>
          <p:cNvPr id="10" name="AutoShape 49">
            <a:extLst>
              <a:ext uri="{FF2B5EF4-FFF2-40B4-BE49-F238E27FC236}">
                <a16:creationId xmlns:a16="http://schemas.microsoft.com/office/drawing/2014/main" id="{6FD0D388-2DCE-85DD-B54E-ACCE816DF5D3}"/>
              </a:ext>
            </a:extLst>
          </p:cNvPr>
          <p:cNvSpPr>
            <a:spLocks noChangeArrowheads="1"/>
          </p:cNvSpPr>
          <p:nvPr/>
        </p:nvSpPr>
        <p:spPr bwMode="auto">
          <a:xfrm>
            <a:off x="4464519" y="2286959"/>
            <a:ext cx="1890065" cy="391716"/>
          </a:xfrm>
          <a:prstGeom prst="parallelogram">
            <a:avLst>
              <a:gd name="adj" fmla="val 163061"/>
            </a:avLst>
          </a:prstGeom>
          <a:solidFill>
            <a:schemeClr val="bg1">
              <a:lumMod val="85000"/>
            </a:schemeClr>
          </a:solidFill>
          <a:ln w="12700">
            <a:solidFill>
              <a:schemeClr val="tx1"/>
            </a:solidFill>
            <a:miter lim="800000"/>
            <a:headEnd/>
            <a:tailEnd/>
          </a:ln>
        </p:spPr>
        <p:txBody>
          <a:bodyPr wrap="none" anchor="ctr"/>
          <a:lstStyle/>
          <a:p>
            <a:pPr>
              <a:defRPr/>
            </a:pPr>
            <a:endParaRPr lang="zh-CN" altLang="en-US" sz="2100">
              <a:ea typeface="黑体" pitchFamily="49" charset="-122"/>
            </a:endParaRPr>
          </a:p>
        </p:txBody>
      </p:sp>
      <p:sp>
        <p:nvSpPr>
          <p:cNvPr id="11" name="Rectangle 50">
            <a:extLst>
              <a:ext uri="{FF2B5EF4-FFF2-40B4-BE49-F238E27FC236}">
                <a16:creationId xmlns:a16="http://schemas.microsoft.com/office/drawing/2014/main" id="{9896879D-3E84-AA17-3BE4-AC308059769E}"/>
              </a:ext>
            </a:extLst>
          </p:cNvPr>
          <p:cNvSpPr>
            <a:spLocks noChangeArrowheads="1"/>
          </p:cNvSpPr>
          <p:nvPr/>
        </p:nvSpPr>
        <p:spPr bwMode="auto">
          <a:xfrm>
            <a:off x="4809915" y="2325665"/>
            <a:ext cx="1058616" cy="3005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69056" tIns="34529" rIns="69056" bIns="34529">
            <a:spAutoFit/>
          </a:bodyPr>
          <a:lstStyle/>
          <a:p>
            <a:pPr algn="ctr" defTabSz="571500"/>
            <a:r>
              <a:rPr lang="zh-CN" altLang="de-DE" sz="1500" dirty="0">
                <a:latin typeface="华文楷体" pitchFamily="2" charset="-122"/>
                <a:ea typeface="华文楷体" pitchFamily="2" charset="-122"/>
              </a:rPr>
              <a:t>系统测试</a:t>
            </a:r>
            <a:endParaRPr lang="de-DE" sz="1500" dirty="0">
              <a:latin typeface="华文楷体" pitchFamily="2" charset="-122"/>
              <a:ea typeface="华文楷体" pitchFamily="2" charset="-122"/>
            </a:endParaRPr>
          </a:p>
        </p:txBody>
      </p:sp>
      <p:grpSp>
        <p:nvGrpSpPr>
          <p:cNvPr id="12" name="Group 53">
            <a:extLst>
              <a:ext uri="{FF2B5EF4-FFF2-40B4-BE49-F238E27FC236}">
                <a16:creationId xmlns:a16="http://schemas.microsoft.com/office/drawing/2014/main" id="{546AC632-EC92-4A3E-B8FB-02F0DBCA7060}"/>
              </a:ext>
            </a:extLst>
          </p:cNvPr>
          <p:cNvGrpSpPr>
            <a:grpSpLocks/>
          </p:cNvGrpSpPr>
          <p:nvPr/>
        </p:nvGrpSpPr>
        <p:grpSpPr bwMode="auto">
          <a:xfrm>
            <a:off x="4464520" y="1595727"/>
            <a:ext cx="1944216" cy="392334"/>
            <a:chOff x="456" y="1632"/>
            <a:chExt cx="2344" cy="440"/>
          </a:xfrm>
          <a:solidFill>
            <a:schemeClr val="accent1">
              <a:lumMod val="40000"/>
              <a:lumOff val="60000"/>
            </a:schemeClr>
          </a:solidFill>
        </p:grpSpPr>
        <p:sp>
          <p:nvSpPr>
            <p:cNvPr id="13" name="AutoShape 54">
              <a:extLst>
                <a:ext uri="{FF2B5EF4-FFF2-40B4-BE49-F238E27FC236}">
                  <a16:creationId xmlns:a16="http://schemas.microsoft.com/office/drawing/2014/main" id="{0B4B2987-87C7-70F9-1D26-410081D926A0}"/>
                </a:ext>
              </a:extLst>
            </p:cNvPr>
            <p:cNvSpPr>
              <a:spLocks noChangeArrowheads="1"/>
            </p:cNvSpPr>
            <p:nvPr/>
          </p:nvSpPr>
          <p:spPr bwMode="auto">
            <a:xfrm>
              <a:off x="456" y="1632"/>
              <a:ext cx="2344" cy="440"/>
            </a:xfrm>
            <a:prstGeom prst="parallelogram">
              <a:avLst>
                <a:gd name="adj" fmla="val 132960"/>
              </a:avLst>
            </a:prstGeom>
            <a:grpFill/>
            <a:ln w="12700">
              <a:solidFill>
                <a:schemeClr val="tx1"/>
              </a:solidFill>
              <a:miter lim="800000"/>
              <a:headEnd/>
              <a:tailEnd/>
            </a:ln>
          </p:spPr>
          <p:txBody>
            <a:bodyPr wrap="none" anchor="ctr"/>
            <a:lstStyle/>
            <a:p>
              <a:pPr>
                <a:defRPr/>
              </a:pPr>
              <a:endParaRPr lang="zh-CN" altLang="en-US" sz="2100">
                <a:ea typeface="黑体" pitchFamily="49" charset="-122"/>
              </a:endParaRPr>
            </a:p>
          </p:txBody>
        </p:sp>
        <p:sp>
          <p:nvSpPr>
            <p:cNvPr id="14" name="Rectangle 55">
              <a:extLst>
                <a:ext uri="{FF2B5EF4-FFF2-40B4-BE49-F238E27FC236}">
                  <a16:creationId xmlns:a16="http://schemas.microsoft.com/office/drawing/2014/main" id="{7A2A5883-8890-3DCE-EB45-F7EA6F423B9A}"/>
                </a:ext>
              </a:extLst>
            </p:cNvPr>
            <p:cNvSpPr>
              <a:spLocks noChangeArrowheads="1"/>
            </p:cNvSpPr>
            <p:nvPr/>
          </p:nvSpPr>
          <p:spPr bwMode="auto">
            <a:xfrm>
              <a:off x="1032" y="1708"/>
              <a:ext cx="1191" cy="337"/>
            </a:xfrm>
            <a:prstGeom prst="rect">
              <a:avLst/>
            </a:prstGeom>
            <a:grpFill/>
            <a:ln w="9525">
              <a:noFill/>
              <a:miter lim="800000"/>
              <a:headEnd/>
              <a:tailEnd/>
            </a:ln>
          </p:spPr>
          <p:txBody>
            <a:bodyPr lIns="69056" tIns="34529" rIns="69056" bIns="34529">
              <a:spAutoFit/>
            </a:bodyPr>
            <a:lstStyle/>
            <a:p>
              <a:pPr algn="ctr" defTabSz="571500">
                <a:defRPr/>
              </a:pPr>
              <a:r>
                <a:rPr lang="zh-CN" altLang="de-DE" sz="1500" dirty="0">
                  <a:latin typeface="华文楷体" pitchFamily="2" charset="-122"/>
                  <a:ea typeface="华文楷体" pitchFamily="2" charset="-122"/>
                </a:rPr>
                <a:t>验收测试</a:t>
              </a:r>
              <a:endParaRPr lang="de-DE" dirty="0">
                <a:latin typeface="华文楷体" pitchFamily="2" charset="-122"/>
                <a:ea typeface="华文楷体" pitchFamily="2" charset="-122"/>
              </a:endParaRPr>
            </a:p>
          </p:txBody>
        </p:sp>
      </p:grpSp>
      <p:sp>
        <p:nvSpPr>
          <p:cNvPr id="15" name="Rectangle 9" descr="75%">
            <a:extLst>
              <a:ext uri="{FF2B5EF4-FFF2-40B4-BE49-F238E27FC236}">
                <a16:creationId xmlns:a16="http://schemas.microsoft.com/office/drawing/2014/main" id="{E2F7498D-A4E8-CD08-3C88-8603B7858278}"/>
              </a:ext>
            </a:extLst>
          </p:cNvPr>
          <p:cNvSpPr>
            <a:spLocks noChangeArrowheads="1"/>
          </p:cNvSpPr>
          <p:nvPr/>
        </p:nvSpPr>
        <p:spPr bwMode="auto">
          <a:xfrm>
            <a:off x="7103041" y="2272585"/>
            <a:ext cx="1944216" cy="324036"/>
          </a:xfrm>
          <a:prstGeom prst="rect">
            <a:avLst/>
          </a:prstGeom>
          <a:solidFill>
            <a:schemeClr val="bg1">
              <a:lumMod val="85000"/>
            </a:schemeClr>
          </a:solidFill>
          <a:ln w="12700">
            <a:solidFill>
              <a:schemeClr val="tx1"/>
            </a:solidFill>
            <a:miter lim="800000"/>
            <a:headEnd/>
            <a:tailEnd/>
          </a:ln>
        </p:spPr>
        <p:txBody>
          <a:bodyPr wrap="none" anchor="ctr"/>
          <a:lstStyle/>
          <a:p>
            <a:pPr algn="ctr"/>
            <a:r>
              <a:rPr lang="zh-CN" altLang="en-US" sz="1500" dirty="0">
                <a:latin typeface="楷体"/>
                <a:ea typeface="楷体"/>
                <a:cs typeface="楷体"/>
              </a:rPr>
              <a:t>由单元构成的</a:t>
            </a:r>
            <a:r>
              <a:rPr lang="zh-CN" altLang="en-US" b="1" dirty="0">
                <a:solidFill>
                  <a:srgbClr val="0000FF"/>
                </a:solidFill>
                <a:latin typeface="楷体"/>
                <a:ea typeface="楷体"/>
                <a:cs typeface="楷体"/>
              </a:rPr>
              <a:t>系统</a:t>
            </a:r>
          </a:p>
        </p:txBody>
      </p:sp>
      <p:sp>
        <p:nvSpPr>
          <p:cNvPr id="16" name="Rectangle 9" descr="75%">
            <a:extLst>
              <a:ext uri="{FF2B5EF4-FFF2-40B4-BE49-F238E27FC236}">
                <a16:creationId xmlns:a16="http://schemas.microsoft.com/office/drawing/2014/main" id="{0C1B53F0-6634-96F3-DA1D-EEB12EE32AB3}"/>
              </a:ext>
            </a:extLst>
          </p:cNvPr>
          <p:cNvSpPr>
            <a:spLocks noChangeArrowheads="1"/>
          </p:cNvSpPr>
          <p:nvPr/>
        </p:nvSpPr>
        <p:spPr bwMode="auto">
          <a:xfrm>
            <a:off x="7103041" y="1624513"/>
            <a:ext cx="1944216" cy="324036"/>
          </a:xfrm>
          <a:prstGeom prst="rect">
            <a:avLst/>
          </a:prstGeom>
          <a:solidFill>
            <a:srgbClr val="F8F8F8"/>
          </a:solidFill>
          <a:ln w="12700">
            <a:solidFill>
              <a:schemeClr val="tx1"/>
            </a:solidFill>
            <a:miter lim="800000"/>
            <a:headEnd/>
            <a:tailEnd/>
          </a:ln>
        </p:spPr>
        <p:txBody>
          <a:bodyPr wrap="none" anchor="ctr"/>
          <a:lstStyle/>
          <a:p>
            <a:pPr algn="ctr"/>
            <a:r>
              <a:rPr lang="zh-CN" altLang="en-US" sz="1500" dirty="0">
                <a:latin typeface="楷体"/>
                <a:ea typeface="楷体"/>
                <a:cs typeface="楷体"/>
              </a:rPr>
              <a:t>系统承载的用户</a:t>
            </a:r>
            <a:r>
              <a:rPr lang="zh-CN" altLang="en-US" b="1" dirty="0">
                <a:solidFill>
                  <a:srgbClr val="0000FF"/>
                </a:solidFill>
                <a:latin typeface="楷体"/>
                <a:ea typeface="楷体"/>
                <a:cs typeface="楷体"/>
              </a:rPr>
              <a:t>业务</a:t>
            </a:r>
          </a:p>
        </p:txBody>
      </p:sp>
      <p:sp>
        <p:nvSpPr>
          <p:cNvPr id="17" name="左右箭头 16">
            <a:extLst>
              <a:ext uri="{FF2B5EF4-FFF2-40B4-BE49-F238E27FC236}">
                <a16:creationId xmlns:a16="http://schemas.microsoft.com/office/drawing/2014/main" id="{B730D5E8-B4E8-BCFD-9350-121D6A300535}"/>
              </a:ext>
            </a:extLst>
          </p:cNvPr>
          <p:cNvSpPr/>
          <p:nvPr/>
        </p:nvSpPr>
        <p:spPr>
          <a:xfrm>
            <a:off x="6340517" y="1678518"/>
            <a:ext cx="708517" cy="240505"/>
          </a:xfrm>
          <a:prstGeom prst="leftRightArrow">
            <a:avLst>
              <a:gd name="adj1" fmla="val 45720"/>
              <a:gd name="adj2" fmla="val 73544"/>
            </a:avLst>
          </a:prstGeom>
          <a:gradFill flip="none" rotWithShape="1">
            <a:gsLst>
              <a:gs pos="0">
                <a:schemeClr val="accent1">
                  <a:lumMod val="50000"/>
                </a:schemeClr>
              </a:gs>
              <a:gs pos="50000">
                <a:schemeClr val="bg1">
                  <a:lumMod val="85000"/>
                </a:schemeClr>
              </a:gs>
              <a:gs pos="100000">
                <a:schemeClr val="accent1">
                  <a:lumMod val="5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p>
        </p:txBody>
      </p:sp>
      <p:sp>
        <p:nvSpPr>
          <p:cNvPr id="18" name="左右箭头 17">
            <a:extLst>
              <a:ext uri="{FF2B5EF4-FFF2-40B4-BE49-F238E27FC236}">
                <a16:creationId xmlns:a16="http://schemas.microsoft.com/office/drawing/2014/main" id="{E5387457-3CA2-0CBF-E97E-6CFABFFDBCCB}"/>
              </a:ext>
            </a:extLst>
          </p:cNvPr>
          <p:cNvSpPr/>
          <p:nvPr/>
        </p:nvSpPr>
        <p:spPr>
          <a:xfrm>
            <a:off x="6286511" y="2326590"/>
            <a:ext cx="708517" cy="240505"/>
          </a:xfrm>
          <a:prstGeom prst="leftRightArrow">
            <a:avLst>
              <a:gd name="adj1" fmla="val 45720"/>
              <a:gd name="adj2" fmla="val 73544"/>
            </a:avLst>
          </a:prstGeom>
          <a:gradFill flip="none" rotWithShape="1">
            <a:gsLst>
              <a:gs pos="0">
                <a:schemeClr val="accent1">
                  <a:lumMod val="50000"/>
                </a:schemeClr>
              </a:gs>
              <a:gs pos="50000">
                <a:schemeClr val="bg1">
                  <a:lumMod val="85000"/>
                </a:schemeClr>
              </a:gs>
              <a:gs pos="100000">
                <a:schemeClr val="accent1">
                  <a:lumMod val="5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p>
        </p:txBody>
      </p:sp>
      <p:sp>
        <p:nvSpPr>
          <p:cNvPr id="19" name="左右箭头 18">
            <a:extLst>
              <a:ext uri="{FF2B5EF4-FFF2-40B4-BE49-F238E27FC236}">
                <a16:creationId xmlns:a16="http://schemas.microsoft.com/office/drawing/2014/main" id="{D7D77530-C995-8664-F218-7B97D4B81FE8}"/>
              </a:ext>
            </a:extLst>
          </p:cNvPr>
          <p:cNvSpPr/>
          <p:nvPr/>
        </p:nvSpPr>
        <p:spPr>
          <a:xfrm>
            <a:off x="6340517" y="2974662"/>
            <a:ext cx="708517" cy="240505"/>
          </a:xfrm>
          <a:prstGeom prst="leftRightArrow">
            <a:avLst>
              <a:gd name="adj1" fmla="val 45720"/>
              <a:gd name="adj2" fmla="val 73544"/>
            </a:avLst>
          </a:prstGeom>
          <a:gradFill flip="none" rotWithShape="1">
            <a:gsLst>
              <a:gs pos="0">
                <a:schemeClr val="accent1">
                  <a:lumMod val="50000"/>
                </a:schemeClr>
              </a:gs>
              <a:gs pos="50000">
                <a:schemeClr val="bg1">
                  <a:lumMod val="85000"/>
                </a:schemeClr>
              </a:gs>
              <a:gs pos="100000">
                <a:schemeClr val="accent1">
                  <a:lumMod val="5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p>
        </p:txBody>
      </p:sp>
      <p:sp>
        <p:nvSpPr>
          <p:cNvPr id="20" name="左右箭头 19">
            <a:extLst>
              <a:ext uri="{FF2B5EF4-FFF2-40B4-BE49-F238E27FC236}">
                <a16:creationId xmlns:a16="http://schemas.microsoft.com/office/drawing/2014/main" id="{802C2FBE-03A4-B604-6A33-18967C0B7420}"/>
              </a:ext>
            </a:extLst>
          </p:cNvPr>
          <p:cNvSpPr/>
          <p:nvPr/>
        </p:nvSpPr>
        <p:spPr>
          <a:xfrm>
            <a:off x="6340517" y="3622734"/>
            <a:ext cx="708517" cy="240505"/>
          </a:xfrm>
          <a:prstGeom prst="leftRightArrow">
            <a:avLst>
              <a:gd name="adj1" fmla="val 45720"/>
              <a:gd name="adj2" fmla="val 73544"/>
            </a:avLst>
          </a:prstGeom>
          <a:gradFill flip="none" rotWithShape="1">
            <a:gsLst>
              <a:gs pos="0">
                <a:schemeClr val="accent1">
                  <a:lumMod val="50000"/>
                </a:schemeClr>
              </a:gs>
              <a:gs pos="50000">
                <a:schemeClr val="bg1">
                  <a:lumMod val="85000"/>
                </a:schemeClr>
              </a:gs>
              <a:gs pos="100000">
                <a:schemeClr val="accent1">
                  <a:lumMod val="5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p>
        </p:txBody>
      </p:sp>
    </p:spTree>
    <p:extLst>
      <p:ext uri="{BB962C8B-B14F-4D97-AF65-F5344CB8AC3E}">
        <p14:creationId xmlns:p14="http://schemas.microsoft.com/office/powerpoint/2010/main" val="199703164"/>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253669" y="999241"/>
            <a:ext cx="3733110" cy="2931736"/>
          </a:xfrm>
        </p:spPr>
        <p:txBody>
          <a:bodyPr>
            <a:noAutofit/>
          </a:bodyPr>
          <a:lstStyle/>
          <a:p>
            <a:r>
              <a:rPr lang="en-US" altLang="zh-CN" sz="2000" dirty="0"/>
              <a:t>2.1.1 </a:t>
            </a:r>
            <a:r>
              <a:rPr lang="zh-CN" altLang="en-US" sz="2000" dirty="0"/>
              <a:t>软件质量的内涵</a:t>
            </a:r>
          </a:p>
          <a:p>
            <a:r>
              <a:rPr lang="en-US" altLang="zh-CN" sz="2000" dirty="0"/>
              <a:t>2.1.2 </a:t>
            </a:r>
            <a:r>
              <a:rPr lang="zh-CN" altLang="en-US" sz="2000" dirty="0"/>
              <a:t>软件缺陷的定义</a:t>
            </a:r>
          </a:p>
          <a:p>
            <a:pPr>
              <a:lnSpc>
                <a:spcPct val="150000"/>
              </a:lnSpc>
            </a:pPr>
            <a:r>
              <a:rPr lang="en-US" altLang="zh-CN" sz="2000" dirty="0"/>
              <a:t>2.1.3 </a:t>
            </a:r>
            <a:r>
              <a:rPr lang="zh-CN" altLang="en-US" sz="2000" dirty="0"/>
              <a:t>软件缺陷的产生</a:t>
            </a:r>
          </a:p>
          <a:p>
            <a:pPr>
              <a:lnSpc>
                <a:spcPct val="150000"/>
              </a:lnSpc>
            </a:pPr>
            <a:r>
              <a:rPr lang="en-US" altLang="zh-CN" sz="2000" dirty="0"/>
              <a:t>2.1.4 </a:t>
            </a:r>
            <a:r>
              <a:rPr lang="zh-CN" altLang="en-US" sz="2000" dirty="0"/>
              <a:t>软件缺陷的构成</a:t>
            </a:r>
          </a:p>
          <a:p>
            <a:pPr>
              <a:lnSpc>
                <a:spcPct val="150000"/>
              </a:lnSpc>
            </a:pPr>
            <a:r>
              <a:rPr lang="en-US" altLang="zh-CN" sz="2000" dirty="0"/>
              <a:t>2.1.5 </a:t>
            </a:r>
            <a:r>
              <a:rPr lang="zh-CN" altLang="en-US" sz="2000" dirty="0"/>
              <a:t>修复软件缺陷的代价</a:t>
            </a:r>
            <a:endParaRPr kumimoji="1" lang="en-US" altLang="zh-CN" sz="2000" dirty="0">
              <a:solidFill>
                <a:srgbClr val="202B88"/>
              </a:solidFill>
              <a:latin typeface="微软雅黑" panose="020B0503020204020204" pitchFamily="34" charset="-122"/>
              <a:ea typeface="微软雅黑" panose="020B0503020204020204" pitchFamily="34" charset="-122"/>
            </a:endParaRPr>
          </a:p>
        </p:txBody>
      </p:sp>
      <p:pic>
        <p:nvPicPr>
          <p:cNvPr id="3" name="Picture 6" descr="http://i.zdnet.com/blogs/moodys-software-bug-screws-investors2.gif">
            <a:extLst>
              <a:ext uri="{FF2B5EF4-FFF2-40B4-BE49-F238E27FC236}">
                <a16:creationId xmlns:a16="http://schemas.microsoft.com/office/drawing/2014/main" id="{DA741CE3-F110-9ABC-1DCC-FAC0F66BEB30}"/>
              </a:ext>
            </a:extLst>
          </p:cNvPr>
          <p:cNvPicPr>
            <a:picLocks noChangeAspect="1" noChangeArrowheads="1"/>
          </p:cNvPicPr>
          <p:nvPr/>
        </p:nvPicPr>
        <p:blipFill>
          <a:blip r:embed="rId3" cstate="print"/>
          <a:srcRect/>
          <a:stretch>
            <a:fillRect/>
          </a:stretch>
        </p:blipFill>
        <p:spPr bwMode="auto">
          <a:xfrm>
            <a:off x="5700137" y="1400690"/>
            <a:ext cx="2257425" cy="2128838"/>
          </a:xfrm>
          <a:prstGeom prst="rect">
            <a:avLst/>
          </a:prstGeom>
          <a:noFill/>
          <a:ln w="9525">
            <a:noFill/>
            <a:miter lim="800000"/>
            <a:headEnd/>
            <a:tailEnd/>
          </a:ln>
        </p:spPr>
      </p:pic>
    </p:spTree>
    <p:extLst>
      <p:ext uri="{BB962C8B-B14F-4D97-AF65-F5344CB8AC3E}">
        <p14:creationId xmlns:p14="http://schemas.microsoft.com/office/powerpoint/2010/main" val="2101320023"/>
      </p:ext>
    </p:extLst>
  </p:cSld>
  <p:clrMapOvr>
    <a:masterClrMapping/>
  </p:clrMapOvr>
  <p:transition spd="slow">
    <p:wipe dir="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BF4F69-7AA8-3164-13A6-AA2C1446BE04}"/>
              </a:ext>
            </a:extLst>
          </p:cNvPr>
          <p:cNvSpPr>
            <a:spLocks noGrp="1"/>
          </p:cNvSpPr>
          <p:nvPr>
            <p:ph type="title"/>
          </p:nvPr>
        </p:nvSpPr>
        <p:spPr/>
        <p:txBody>
          <a:bodyPr/>
          <a:lstStyle/>
          <a:p>
            <a:r>
              <a:rPr kumimoji="1" lang="zh-CN" altLang="en-US" sz="2800" b="1" dirty="0">
                <a:solidFill>
                  <a:srgbClr val="0070C0"/>
                </a:solidFill>
                <a:latin typeface="微软雅黑" panose="020B0503020204020204" pitchFamily="34" charset="-122"/>
                <a:ea typeface="微软雅黑" panose="020B0503020204020204" pitchFamily="34" charset="-122"/>
              </a:rPr>
              <a:t>不同测试</a:t>
            </a:r>
            <a:r>
              <a:rPr lang="zh-CN" altLang="en-US" dirty="0">
                <a:latin typeface="微软雅黑" panose="020B0503020204020204" pitchFamily="34" charset="-122"/>
                <a:ea typeface="微软雅黑" panose="020B0503020204020204" pitchFamily="34" charset="-122"/>
              </a:rPr>
              <a:t>层次</a:t>
            </a:r>
            <a:r>
              <a:rPr kumimoji="1" lang="zh-CN" altLang="en-US" sz="2800" b="1" dirty="0">
                <a:solidFill>
                  <a:srgbClr val="0070C0"/>
                </a:solidFill>
                <a:latin typeface="微软雅黑" panose="020B0503020204020204" pitchFamily="34" charset="-122"/>
                <a:ea typeface="微软雅黑" panose="020B0503020204020204" pitchFamily="34" charset="-122"/>
              </a:rPr>
              <a:t>的任务</a:t>
            </a:r>
            <a:endParaRPr kumimoji="1" lang="zh-CN" altLang="en-US" dirty="0"/>
          </a:p>
        </p:txBody>
      </p:sp>
      <p:grpSp>
        <p:nvGrpSpPr>
          <p:cNvPr id="5" name="Group 60">
            <a:extLst>
              <a:ext uri="{FF2B5EF4-FFF2-40B4-BE49-F238E27FC236}">
                <a16:creationId xmlns:a16="http://schemas.microsoft.com/office/drawing/2014/main" id="{CC82F2CA-45CE-D93E-EC86-AB0ECBD51D37}"/>
              </a:ext>
            </a:extLst>
          </p:cNvPr>
          <p:cNvGrpSpPr>
            <a:grpSpLocks/>
          </p:cNvGrpSpPr>
          <p:nvPr/>
        </p:nvGrpSpPr>
        <p:grpSpPr bwMode="auto">
          <a:xfrm>
            <a:off x="4626006" y="3543858"/>
            <a:ext cx="1007782" cy="340023"/>
            <a:chOff x="2939" y="2736"/>
            <a:chExt cx="943" cy="312"/>
          </a:xfrm>
        </p:grpSpPr>
        <p:sp>
          <p:nvSpPr>
            <p:cNvPr id="6" name="Rectangle 9" descr="75%">
              <a:extLst>
                <a:ext uri="{FF2B5EF4-FFF2-40B4-BE49-F238E27FC236}">
                  <a16:creationId xmlns:a16="http://schemas.microsoft.com/office/drawing/2014/main" id="{4D2C1890-67F8-C852-4B54-CF5275B1A98C}"/>
                </a:ext>
              </a:extLst>
            </p:cNvPr>
            <p:cNvSpPr>
              <a:spLocks noChangeArrowheads="1"/>
            </p:cNvSpPr>
            <p:nvPr/>
          </p:nvSpPr>
          <p:spPr bwMode="auto">
            <a:xfrm>
              <a:off x="2939" y="2736"/>
              <a:ext cx="597" cy="312"/>
            </a:xfrm>
            <a:prstGeom prst="rect">
              <a:avLst/>
            </a:prstGeom>
            <a:pattFill prst="pct75">
              <a:fgClr>
                <a:schemeClr val="accent2"/>
              </a:fgClr>
              <a:bgClr>
                <a:srgbClr val="FFFFFF"/>
              </a:bgClr>
            </a:pattFill>
            <a:ln w="12700">
              <a:solidFill>
                <a:schemeClr val="tx1"/>
              </a:solidFill>
              <a:miter lim="800000"/>
              <a:headEnd/>
              <a:tailEnd/>
            </a:ln>
          </p:spPr>
          <p:txBody>
            <a:bodyPr wrap="none" anchor="ctr"/>
            <a:lstStyle/>
            <a:p>
              <a:endParaRPr lang="zh-CN" altLang="en-US" sz="2100">
                <a:ea typeface="黑体" pitchFamily="49" charset="-122"/>
              </a:endParaRPr>
            </a:p>
          </p:txBody>
        </p:sp>
        <p:sp>
          <p:nvSpPr>
            <p:cNvPr id="7" name="Rectangle 10" descr="Diagonal hell nach unten">
              <a:extLst>
                <a:ext uri="{FF2B5EF4-FFF2-40B4-BE49-F238E27FC236}">
                  <a16:creationId xmlns:a16="http://schemas.microsoft.com/office/drawing/2014/main" id="{0AF44F84-EBE2-A2EE-E432-8122118F3AA7}"/>
                </a:ext>
              </a:extLst>
            </p:cNvPr>
            <p:cNvSpPr>
              <a:spLocks noChangeArrowheads="1"/>
            </p:cNvSpPr>
            <p:nvPr/>
          </p:nvSpPr>
          <p:spPr bwMode="auto">
            <a:xfrm>
              <a:off x="3542" y="2736"/>
              <a:ext cx="167" cy="312"/>
            </a:xfrm>
            <a:prstGeom prst="rect">
              <a:avLst/>
            </a:prstGeom>
            <a:pattFill prst="dkDnDiag">
              <a:fgClr>
                <a:srgbClr val="006040"/>
              </a:fgClr>
              <a:bgClr>
                <a:schemeClr val="accent1"/>
              </a:bgClr>
            </a:pattFill>
            <a:ln w="12700">
              <a:solidFill>
                <a:schemeClr val="tx1"/>
              </a:solidFill>
              <a:miter lim="800000"/>
              <a:headEnd/>
              <a:tailEnd/>
            </a:ln>
          </p:spPr>
          <p:txBody>
            <a:bodyPr wrap="none" anchor="ctr"/>
            <a:lstStyle/>
            <a:p>
              <a:endParaRPr lang="zh-CN" altLang="en-US" sz="2100">
                <a:ea typeface="黑体" pitchFamily="49" charset="-122"/>
              </a:endParaRPr>
            </a:p>
          </p:txBody>
        </p:sp>
        <p:sp>
          <p:nvSpPr>
            <p:cNvPr id="8" name="Rectangle 11">
              <a:extLst>
                <a:ext uri="{FF2B5EF4-FFF2-40B4-BE49-F238E27FC236}">
                  <a16:creationId xmlns:a16="http://schemas.microsoft.com/office/drawing/2014/main" id="{44D6CAD5-F794-79AE-9081-F9C38945A14B}"/>
                </a:ext>
              </a:extLst>
            </p:cNvPr>
            <p:cNvSpPr>
              <a:spLocks noChangeArrowheads="1"/>
            </p:cNvSpPr>
            <p:nvPr/>
          </p:nvSpPr>
          <p:spPr bwMode="auto">
            <a:xfrm>
              <a:off x="3715" y="2736"/>
              <a:ext cx="167" cy="312"/>
            </a:xfrm>
            <a:prstGeom prst="rect">
              <a:avLst/>
            </a:prstGeom>
            <a:solidFill>
              <a:srgbClr val="CCCCFF"/>
            </a:solidFill>
            <a:ln w="12700">
              <a:solidFill>
                <a:schemeClr val="tx1"/>
              </a:solidFill>
              <a:miter lim="800000"/>
              <a:headEnd/>
              <a:tailEnd/>
            </a:ln>
          </p:spPr>
          <p:txBody>
            <a:bodyPr wrap="none" anchor="ctr"/>
            <a:lstStyle/>
            <a:p>
              <a:endParaRPr lang="zh-CN" altLang="en-US" sz="2100">
                <a:ea typeface="黑体" pitchFamily="49" charset="-122"/>
              </a:endParaRPr>
            </a:p>
          </p:txBody>
        </p:sp>
      </p:grpSp>
      <p:sp>
        <p:nvSpPr>
          <p:cNvPr id="9" name="AutoShape 12">
            <a:extLst>
              <a:ext uri="{FF2B5EF4-FFF2-40B4-BE49-F238E27FC236}">
                <a16:creationId xmlns:a16="http://schemas.microsoft.com/office/drawing/2014/main" id="{D477A5C6-1804-3CFA-EF2C-059692D4F1A2}"/>
              </a:ext>
            </a:extLst>
          </p:cNvPr>
          <p:cNvSpPr>
            <a:spLocks/>
          </p:cNvSpPr>
          <p:nvPr/>
        </p:nvSpPr>
        <p:spPr bwMode="auto">
          <a:xfrm>
            <a:off x="6138174" y="3705877"/>
            <a:ext cx="868630" cy="623730"/>
          </a:xfrm>
          <a:prstGeom prst="accentCallout1">
            <a:avLst>
              <a:gd name="adj1" fmla="val 13741"/>
              <a:gd name="adj2" fmla="val -7569"/>
              <a:gd name="adj3" fmla="val 3140"/>
              <a:gd name="adj4" fmla="val -75930"/>
            </a:avLst>
          </a:prstGeom>
          <a:solidFill>
            <a:schemeClr val="bg1">
              <a:lumMod val="85000"/>
            </a:schemeClr>
          </a:solidFill>
          <a:ln w="9525">
            <a:solidFill>
              <a:schemeClr val="tx1"/>
            </a:solidFill>
            <a:miter lim="800000"/>
            <a:headEnd/>
            <a:tailEnd/>
          </a:ln>
        </p:spPr>
        <p:txBody>
          <a:bodyPr wrap="square" lIns="69056" tIns="34529" rIns="69056" bIns="34529">
            <a:spAutoFit/>
          </a:bodyPr>
          <a:lstStyle/>
          <a:p>
            <a:pPr defTabSz="571500">
              <a:spcBef>
                <a:spcPct val="50000"/>
              </a:spcBef>
              <a:defRPr/>
            </a:pPr>
            <a:r>
              <a:rPr lang="zh-CN" altLang="en-US" sz="1200" dirty="0">
                <a:latin typeface="华文楷体" pitchFamily="2" charset="-122"/>
                <a:ea typeface="华文楷体" pitchFamily="2" charset="-122"/>
              </a:rPr>
              <a:t>组件</a:t>
            </a:r>
            <a:r>
              <a:rPr lang="zh-CN" altLang="de-DE" sz="1200" dirty="0">
                <a:latin typeface="华文楷体" pitchFamily="2" charset="-122"/>
                <a:ea typeface="华文楷体" pitchFamily="2" charset="-122"/>
              </a:rPr>
              <a:t>功能</a:t>
            </a:r>
            <a:br>
              <a:rPr lang="de-DE" sz="1200" dirty="0">
                <a:latin typeface="华文楷体" pitchFamily="2" charset="-122"/>
                <a:ea typeface="华文楷体" pitchFamily="2" charset="-122"/>
              </a:rPr>
            </a:br>
            <a:r>
              <a:rPr lang="zh-CN" altLang="de-DE" sz="1200" dirty="0">
                <a:latin typeface="华文楷体" pitchFamily="2" charset="-122"/>
                <a:ea typeface="华文楷体" pitchFamily="2" charset="-122"/>
              </a:rPr>
              <a:t>健壮性</a:t>
            </a:r>
            <a:br>
              <a:rPr lang="de-DE" sz="1200" dirty="0">
                <a:latin typeface="华文楷体" pitchFamily="2" charset="-122"/>
                <a:ea typeface="华文楷体" pitchFamily="2" charset="-122"/>
              </a:rPr>
            </a:br>
            <a:r>
              <a:rPr lang="zh-CN" altLang="de-DE" sz="1200" dirty="0">
                <a:latin typeface="华文楷体" pitchFamily="2" charset="-122"/>
                <a:ea typeface="华文楷体" pitchFamily="2" charset="-122"/>
              </a:rPr>
              <a:t>效率</a:t>
            </a:r>
            <a:endParaRPr lang="de-DE" sz="1200" dirty="0">
              <a:latin typeface="华文楷体" pitchFamily="2" charset="-122"/>
              <a:ea typeface="华文楷体" pitchFamily="2" charset="-122"/>
            </a:endParaRPr>
          </a:p>
        </p:txBody>
      </p:sp>
      <p:sp>
        <p:nvSpPr>
          <p:cNvPr id="10" name="Rectangle 15" descr="75%">
            <a:extLst>
              <a:ext uri="{FF2B5EF4-FFF2-40B4-BE49-F238E27FC236}">
                <a16:creationId xmlns:a16="http://schemas.microsoft.com/office/drawing/2014/main" id="{DB62115C-AA2E-BA74-127E-DE9B2D9F1870}"/>
              </a:ext>
            </a:extLst>
          </p:cNvPr>
          <p:cNvSpPr>
            <a:spLocks noChangeArrowheads="1"/>
          </p:cNvSpPr>
          <p:nvPr/>
        </p:nvSpPr>
        <p:spPr bwMode="auto">
          <a:xfrm>
            <a:off x="4626006" y="2949792"/>
            <a:ext cx="439235" cy="340023"/>
          </a:xfrm>
          <a:prstGeom prst="rect">
            <a:avLst/>
          </a:prstGeom>
          <a:pattFill prst="pct75">
            <a:fgClr>
              <a:schemeClr val="accent2"/>
            </a:fgClr>
            <a:bgClr>
              <a:srgbClr val="FFFFFF"/>
            </a:bgClr>
          </a:pattFill>
          <a:ln w="12700">
            <a:solidFill>
              <a:schemeClr val="tx1"/>
            </a:solidFill>
            <a:miter lim="800000"/>
            <a:headEnd/>
            <a:tailEnd/>
          </a:ln>
        </p:spPr>
        <p:txBody>
          <a:bodyPr wrap="none" anchor="ctr"/>
          <a:lstStyle/>
          <a:p>
            <a:endParaRPr lang="zh-CN" altLang="en-US" sz="2100">
              <a:ea typeface="黑体" pitchFamily="49" charset="-122"/>
            </a:endParaRPr>
          </a:p>
        </p:txBody>
      </p:sp>
      <p:sp>
        <p:nvSpPr>
          <p:cNvPr id="11" name="AutoShape 16">
            <a:extLst>
              <a:ext uri="{FF2B5EF4-FFF2-40B4-BE49-F238E27FC236}">
                <a16:creationId xmlns:a16="http://schemas.microsoft.com/office/drawing/2014/main" id="{BD7D749C-247E-BE66-AE83-D631D20E4C0C}"/>
              </a:ext>
            </a:extLst>
          </p:cNvPr>
          <p:cNvSpPr>
            <a:spLocks/>
          </p:cNvSpPr>
          <p:nvPr/>
        </p:nvSpPr>
        <p:spPr bwMode="auto">
          <a:xfrm>
            <a:off x="6030162" y="3165816"/>
            <a:ext cx="1399768" cy="254398"/>
          </a:xfrm>
          <a:prstGeom prst="accentCallout1">
            <a:avLst>
              <a:gd name="adj1" fmla="val 33644"/>
              <a:gd name="adj2" fmla="val -7569"/>
              <a:gd name="adj3" fmla="val -20366"/>
              <a:gd name="adj4" fmla="val -88009"/>
            </a:avLst>
          </a:prstGeom>
          <a:solidFill>
            <a:schemeClr val="bg1">
              <a:lumMod val="85000"/>
            </a:schemeClr>
          </a:solidFill>
          <a:ln w="9525">
            <a:solidFill>
              <a:schemeClr val="tx1"/>
            </a:solidFill>
            <a:miter lim="800000"/>
            <a:headEnd/>
            <a:tailEnd/>
          </a:ln>
        </p:spPr>
        <p:txBody>
          <a:bodyPr wrap="square" lIns="69056" tIns="34529" rIns="69056" bIns="34529">
            <a:spAutoFit/>
          </a:bodyPr>
          <a:lstStyle/>
          <a:p>
            <a:pPr defTabSz="571500">
              <a:spcBef>
                <a:spcPct val="50000"/>
              </a:spcBef>
              <a:defRPr/>
            </a:pPr>
            <a:r>
              <a:rPr lang="zh-CN" altLang="en-US" sz="1200" dirty="0">
                <a:latin typeface="华文楷体" pitchFamily="2" charset="-122"/>
                <a:ea typeface="华文楷体" pitchFamily="2" charset="-122"/>
              </a:rPr>
              <a:t>组件之间的接口</a:t>
            </a:r>
            <a:endParaRPr lang="de-DE" sz="1200" dirty="0">
              <a:latin typeface="华文楷体" pitchFamily="2" charset="-122"/>
              <a:ea typeface="华文楷体" pitchFamily="2" charset="-122"/>
            </a:endParaRPr>
          </a:p>
        </p:txBody>
      </p:sp>
      <p:grpSp>
        <p:nvGrpSpPr>
          <p:cNvPr id="12" name="Group 61">
            <a:extLst>
              <a:ext uri="{FF2B5EF4-FFF2-40B4-BE49-F238E27FC236}">
                <a16:creationId xmlns:a16="http://schemas.microsoft.com/office/drawing/2014/main" id="{923980CD-C166-7BEC-73B2-80D90C139ECB}"/>
              </a:ext>
            </a:extLst>
          </p:cNvPr>
          <p:cNvGrpSpPr>
            <a:grpSpLocks/>
          </p:cNvGrpSpPr>
          <p:nvPr/>
        </p:nvGrpSpPr>
        <p:grpSpPr bwMode="auto">
          <a:xfrm>
            <a:off x="4626006" y="2355726"/>
            <a:ext cx="1662894" cy="340023"/>
            <a:chOff x="2939" y="1776"/>
            <a:chExt cx="1556" cy="312"/>
          </a:xfrm>
        </p:grpSpPr>
        <p:sp>
          <p:nvSpPr>
            <p:cNvPr id="13" name="Rectangle 21" descr="75%">
              <a:extLst>
                <a:ext uri="{FF2B5EF4-FFF2-40B4-BE49-F238E27FC236}">
                  <a16:creationId xmlns:a16="http://schemas.microsoft.com/office/drawing/2014/main" id="{91C0404F-6453-5CA9-28D8-E19215E0890A}"/>
                </a:ext>
              </a:extLst>
            </p:cNvPr>
            <p:cNvSpPr>
              <a:spLocks noChangeArrowheads="1"/>
            </p:cNvSpPr>
            <p:nvPr/>
          </p:nvSpPr>
          <p:spPr bwMode="auto">
            <a:xfrm>
              <a:off x="2939" y="1776"/>
              <a:ext cx="225" cy="312"/>
            </a:xfrm>
            <a:prstGeom prst="rect">
              <a:avLst/>
            </a:prstGeom>
            <a:pattFill prst="pct75">
              <a:fgClr>
                <a:schemeClr val="accent2"/>
              </a:fgClr>
              <a:bgClr>
                <a:srgbClr val="FFFFFF"/>
              </a:bgClr>
            </a:pattFill>
            <a:ln w="12700">
              <a:solidFill>
                <a:schemeClr val="tx1"/>
              </a:solidFill>
              <a:miter lim="800000"/>
              <a:headEnd/>
              <a:tailEnd/>
            </a:ln>
          </p:spPr>
          <p:txBody>
            <a:bodyPr wrap="none" anchor="ctr"/>
            <a:lstStyle/>
            <a:p>
              <a:endParaRPr lang="zh-CN" altLang="en-US" sz="2100">
                <a:ea typeface="黑体" pitchFamily="49" charset="-122"/>
              </a:endParaRPr>
            </a:p>
          </p:txBody>
        </p:sp>
        <p:sp>
          <p:nvSpPr>
            <p:cNvPr id="14" name="Rectangle 22" descr="Diagonal hell nach oben">
              <a:extLst>
                <a:ext uri="{FF2B5EF4-FFF2-40B4-BE49-F238E27FC236}">
                  <a16:creationId xmlns:a16="http://schemas.microsoft.com/office/drawing/2014/main" id="{DD043B23-E27C-694B-4658-DFFFB69EB263}"/>
                </a:ext>
              </a:extLst>
            </p:cNvPr>
            <p:cNvSpPr>
              <a:spLocks noChangeArrowheads="1"/>
            </p:cNvSpPr>
            <p:nvPr/>
          </p:nvSpPr>
          <p:spPr bwMode="auto">
            <a:xfrm>
              <a:off x="3170" y="1776"/>
              <a:ext cx="327" cy="312"/>
            </a:xfrm>
            <a:prstGeom prst="rect">
              <a:avLst/>
            </a:prstGeom>
            <a:pattFill prst="dkUpDiag">
              <a:fgClr>
                <a:schemeClr val="tx2"/>
              </a:fgClr>
              <a:bgClr>
                <a:srgbClr val="FFFFFF"/>
              </a:bgClr>
            </a:pattFill>
            <a:ln w="12700">
              <a:solidFill>
                <a:schemeClr val="tx1"/>
              </a:solidFill>
              <a:miter lim="800000"/>
              <a:headEnd/>
              <a:tailEnd/>
            </a:ln>
          </p:spPr>
          <p:txBody>
            <a:bodyPr wrap="none" anchor="ctr"/>
            <a:lstStyle/>
            <a:p>
              <a:endParaRPr lang="zh-CN" altLang="en-US" sz="2100">
                <a:ea typeface="黑体" pitchFamily="49" charset="-122"/>
              </a:endParaRPr>
            </a:p>
          </p:txBody>
        </p:sp>
        <p:sp>
          <p:nvSpPr>
            <p:cNvPr id="15" name="Rectangle 23" descr="Vertikal dunkel">
              <a:extLst>
                <a:ext uri="{FF2B5EF4-FFF2-40B4-BE49-F238E27FC236}">
                  <a16:creationId xmlns:a16="http://schemas.microsoft.com/office/drawing/2014/main" id="{A19BFE65-FC1A-1305-6416-16D7E47A405D}"/>
                </a:ext>
              </a:extLst>
            </p:cNvPr>
            <p:cNvSpPr>
              <a:spLocks noChangeArrowheads="1"/>
            </p:cNvSpPr>
            <p:nvPr/>
          </p:nvSpPr>
          <p:spPr bwMode="auto">
            <a:xfrm>
              <a:off x="3503" y="1776"/>
              <a:ext cx="327" cy="312"/>
            </a:xfrm>
            <a:prstGeom prst="rect">
              <a:avLst/>
            </a:prstGeom>
            <a:pattFill prst="dkVert">
              <a:fgClr>
                <a:srgbClr val="663300"/>
              </a:fgClr>
              <a:bgClr>
                <a:srgbClr val="CC9900"/>
              </a:bgClr>
            </a:pattFill>
            <a:ln w="12700">
              <a:solidFill>
                <a:schemeClr val="tx1"/>
              </a:solidFill>
              <a:miter lim="800000"/>
              <a:headEnd/>
              <a:tailEnd/>
            </a:ln>
          </p:spPr>
          <p:txBody>
            <a:bodyPr wrap="none" anchor="ctr"/>
            <a:lstStyle/>
            <a:p>
              <a:endParaRPr lang="zh-CN" altLang="en-US" sz="2100">
                <a:ea typeface="黑体" pitchFamily="49" charset="-122"/>
              </a:endParaRPr>
            </a:p>
          </p:txBody>
        </p:sp>
        <p:sp>
          <p:nvSpPr>
            <p:cNvPr id="16" name="Rectangle 24" descr="Diagonal hell nach unten">
              <a:extLst>
                <a:ext uri="{FF2B5EF4-FFF2-40B4-BE49-F238E27FC236}">
                  <a16:creationId xmlns:a16="http://schemas.microsoft.com/office/drawing/2014/main" id="{EBF1FFE3-15F1-917E-23BD-59924B4FD1F5}"/>
                </a:ext>
              </a:extLst>
            </p:cNvPr>
            <p:cNvSpPr>
              <a:spLocks noChangeArrowheads="1"/>
            </p:cNvSpPr>
            <p:nvPr/>
          </p:nvSpPr>
          <p:spPr bwMode="auto">
            <a:xfrm>
              <a:off x="3836" y="1776"/>
              <a:ext cx="327" cy="312"/>
            </a:xfrm>
            <a:prstGeom prst="rect">
              <a:avLst/>
            </a:prstGeom>
            <a:pattFill prst="dkDnDiag">
              <a:fgClr>
                <a:srgbClr val="006040"/>
              </a:fgClr>
              <a:bgClr>
                <a:schemeClr val="accent1"/>
              </a:bgClr>
            </a:pattFill>
            <a:ln w="12700">
              <a:solidFill>
                <a:schemeClr val="tx1"/>
              </a:solidFill>
              <a:miter lim="800000"/>
              <a:headEnd/>
              <a:tailEnd/>
            </a:ln>
          </p:spPr>
          <p:txBody>
            <a:bodyPr wrap="none" anchor="ctr"/>
            <a:lstStyle/>
            <a:p>
              <a:endParaRPr lang="zh-CN" altLang="en-US" sz="2100">
                <a:ea typeface="黑体" pitchFamily="49" charset="-122"/>
              </a:endParaRPr>
            </a:p>
          </p:txBody>
        </p:sp>
        <p:sp>
          <p:nvSpPr>
            <p:cNvPr id="17" name="Rectangle 25">
              <a:extLst>
                <a:ext uri="{FF2B5EF4-FFF2-40B4-BE49-F238E27FC236}">
                  <a16:creationId xmlns:a16="http://schemas.microsoft.com/office/drawing/2014/main" id="{962C47E8-312C-9FDD-DF5B-2D0DDDE1FE44}"/>
                </a:ext>
              </a:extLst>
            </p:cNvPr>
            <p:cNvSpPr>
              <a:spLocks noChangeArrowheads="1"/>
            </p:cNvSpPr>
            <p:nvPr/>
          </p:nvSpPr>
          <p:spPr bwMode="auto">
            <a:xfrm>
              <a:off x="4168" y="1776"/>
              <a:ext cx="327" cy="312"/>
            </a:xfrm>
            <a:prstGeom prst="rect">
              <a:avLst/>
            </a:prstGeom>
            <a:solidFill>
              <a:srgbClr val="CCCCFF"/>
            </a:solidFill>
            <a:ln w="12700">
              <a:solidFill>
                <a:schemeClr val="tx1"/>
              </a:solidFill>
              <a:miter lim="800000"/>
              <a:headEnd/>
              <a:tailEnd/>
            </a:ln>
          </p:spPr>
          <p:txBody>
            <a:bodyPr wrap="none" anchor="ctr"/>
            <a:lstStyle/>
            <a:p>
              <a:endParaRPr lang="zh-CN" altLang="en-US" sz="2100">
                <a:ea typeface="黑体" pitchFamily="49" charset="-122"/>
              </a:endParaRPr>
            </a:p>
          </p:txBody>
        </p:sp>
      </p:grpSp>
      <p:sp>
        <p:nvSpPr>
          <p:cNvPr id="18" name="AutoShape 26">
            <a:extLst>
              <a:ext uri="{FF2B5EF4-FFF2-40B4-BE49-F238E27FC236}">
                <a16:creationId xmlns:a16="http://schemas.microsoft.com/office/drawing/2014/main" id="{9159C171-FE21-8CE9-029C-C548A1619DDD}"/>
              </a:ext>
            </a:extLst>
          </p:cNvPr>
          <p:cNvSpPr>
            <a:spLocks/>
          </p:cNvSpPr>
          <p:nvPr/>
        </p:nvSpPr>
        <p:spPr bwMode="auto">
          <a:xfrm>
            <a:off x="6517074" y="2306929"/>
            <a:ext cx="910912" cy="808396"/>
          </a:xfrm>
          <a:prstGeom prst="accentCallout1">
            <a:avLst>
              <a:gd name="adj1" fmla="val 8634"/>
              <a:gd name="adj2" fmla="val -6477"/>
              <a:gd name="adj3" fmla="val 21657"/>
              <a:gd name="adj4" fmla="val -28426"/>
            </a:avLst>
          </a:prstGeom>
          <a:solidFill>
            <a:schemeClr val="bg1">
              <a:lumMod val="85000"/>
            </a:schemeClr>
          </a:solidFill>
          <a:ln w="9525">
            <a:solidFill>
              <a:schemeClr val="tx1"/>
            </a:solidFill>
            <a:miter lim="800000"/>
            <a:headEnd/>
            <a:tailEnd/>
          </a:ln>
        </p:spPr>
        <p:txBody>
          <a:bodyPr wrap="square" lIns="69056" tIns="34529" rIns="69056" bIns="34529">
            <a:spAutoFit/>
          </a:bodyPr>
          <a:lstStyle/>
          <a:p>
            <a:pPr defTabSz="571500">
              <a:spcBef>
                <a:spcPct val="50000"/>
              </a:spcBef>
              <a:defRPr/>
            </a:pPr>
            <a:r>
              <a:rPr lang="zh-CN" altLang="en-US" sz="1200" dirty="0">
                <a:latin typeface="华文楷体" pitchFamily="2" charset="-122"/>
                <a:ea typeface="华文楷体" pitchFamily="2" charset="-122"/>
              </a:rPr>
              <a:t>系统</a:t>
            </a:r>
            <a:r>
              <a:rPr lang="zh-CN" altLang="de-DE" sz="1200" dirty="0">
                <a:latin typeface="华文楷体" pitchFamily="2" charset="-122"/>
                <a:ea typeface="华文楷体" pitchFamily="2" charset="-122"/>
              </a:rPr>
              <a:t>功能</a:t>
            </a:r>
            <a:r>
              <a:rPr lang="de-DE" sz="1200" dirty="0">
                <a:latin typeface="华文楷体" pitchFamily="2" charset="-122"/>
                <a:ea typeface="华文楷体" pitchFamily="2" charset="-122"/>
              </a:rPr>
              <a:t> </a:t>
            </a:r>
            <a:br>
              <a:rPr lang="de-DE" altLang="zh-CN" sz="1200" dirty="0">
                <a:latin typeface="华文楷体" pitchFamily="2" charset="-122"/>
                <a:ea typeface="华文楷体" pitchFamily="2" charset="-122"/>
              </a:rPr>
            </a:br>
            <a:r>
              <a:rPr lang="zh-CN" altLang="de-DE" sz="1200" dirty="0">
                <a:latin typeface="华文楷体" pitchFamily="2" charset="-122"/>
                <a:ea typeface="华文楷体" pitchFamily="2" charset="-122"/>
              </a:rPr>
              <a:t>安全性</a:t>
            </a:r>
            <a:r>
              <a:rPr lang="de-DE" sz="1200" dirty="0">
                <a:latin typeface="华文楷体" pitchFamily="2" charset="-122"/>
                <a:ea typeface="华文楷体" pitchFamily="2" charset="-122"/>
              </a:rPr>
              <a:t> </a:t>
            </a:r>
            <a:br>
              <a:rPr lang="de-DE" sz="1200" dirty="0">
                <a:latin typeface="华文楷体" pitchFamily="2" charset="-122"/>
                <a:ea typeface="华文楷体" pitchFamily="2" charset="-122"/>
              </a:rPr>
            </a:br>
            <a:r>
              <a:rPr lang="zh-CN" altLang="de-DE" sz="1200" dirty="0">
                <a:latin typeface="华文楷体" pitchFamily="2" charset="-122"/>
                <a:ea typeface="华文楷体" pitchFamily="2" charset="-122"/>
              </a:rPr>
              <a:t>健壮性</a:t>
            </a:r>
            <a:br>
              <a:rPr lang="zh-CN" altLang="de-DE" sz="1200" dirty="0">
                <a:latin typeface="华文楷体" pitchFamily="2" charset="-122"/>
                <a:ea typeface="华文楷体" pitchFamily="2" charset="-122"/>
              </a:rPr>
            </a:br>
            <a:r>
              <a:rPr lang="zh-CN" altLang="de-DE" sz="1200" dirty="0">
                <a:latin typeface="华文楷体" pitchFamily="2" charset="-122"/>
                <a:ea typeface="华文楷体" pitchFamily="2" charset="-122"/>
              </a:rPr>
              <a:t>效率</a:t>
            </a:r>
            <a:r>
              <a:rPr lang="de-DE" sz="1200" dirty="0">
                <a:latin typeface="华文楷体" pitchFamily="2" charset="-122"/>
                <a:ea typeface="华文楷体" pitchFamily="2" charset="-122"/>
              </a:rPr>
              <a:t> </a:t>
            </a:r>
          </a:p>
        </p:txBody>
      </p:sp>
      <p:grpSp>
        <p:nvGrpSpPr>
          <p:cNvPr id="19" name="Group 62">
            <a:extLst>
              <a:ext uri="{FF2B5EF4-FFF2-40B4-BE49-F238E27FC236}">
                <a16:creationId xmlns:a16="http://schemas.microsoft.com/office/drawing/2014/main" id="{673379A3-FFF0-3D25-D133-CFE96E51D72D}"/>
              </a:ext>
            </a:extLst>
          </p:cNvPr>
          <p:cNvGrpSpPr>
            <a:grpSpLocks/>
          </p:cNvGrpSpPr>
          <p:nvPr/>
        </p:nvGrpSpPr>
        <p:grpSpPr bwMode="auto">
          <a:xfrm>
            <a:off x="4572000" y="1545636"/>
            <a:ext cx="718165" cy="340023"/>
            <a:chOff x="2939" y="1320"/>
            <a:chExt cx="672" cy="312"/>
          </a:xfrm>
        </p:grpSpPr>
        <p:sp>
          <p:nvSpPr>
            <p:cNvPr id="20" name="Rectangle 35" descr="75%">
              <a:extLst>
                <a:ext uri="{FF2B5EF4-FFF2-40B4-BE49-F238E27FC236}">
                  <a16:creationId xmlns:a16="http://schemas.microsoft.com/office/drawing/2014/main" id="{07F99393-72E6-DAF8-53E0-F4C1054FE054}"/>
                </a:ext>
              </a:extLst>
            </p:cNvPr>
            <p:cNvSpPr>
              <a:spLocks noChangeArrowheads="1"/>
            </p:cNvSpPr>
            <p:nvPr/>
          </p:nvSpPr>
          <p:spPr bwMode="auto">
            <a:xfrm>
              <a:off x="2939" y="1320"/>
              <a:ext cx="146" cy="312"/>
            </a:xfrm>
            <a:prstGeom prst="rect">
              <a:avLst/>
            </a:prstGeom>
            <a:pattFill prst="pct75">
              <a:fgClr>
                <a:schemeClr val="accent2"/>
              </a:fgClr>
              <a:bgClr>
                <a:srgbClr val="FFFFFF"/>
              </a:bgClr>
            </a:pattFill>
            <a:ln w="12700">
              <a:solidFill>
                <a:schemeClr val="tx1"/>
              </a:solidFill>
              <a:miter lim="800000"/>
              <a:headEnd/>
              <a:tailEnd/>
            </a:ln>
          </p:spPr>
          <p:txBody>
            <a:bodyPr wrap="none" anchor="ctr"/>
            <a:lstStyle/>
            <a:p>
              <a:endParaRPr lang="zh-CN" altLang="en-US" sz="2100">
                <a:ea typeface="黑体" pitchFamily="49" charset="-122"/>
              </a:endParaRPr>
            </a:p>
          </p:txBody>
        </p:sp>
        <p:sp>
          <p:nvSpPr>
            <p:cNvPr id="21" name="Rectangle 36" descr="Diagonal hell nach oben">
              <a:extLst>
                <a:ext uri="{FF2B5EF4-FFF2-40B4-BE49-F238E27FC236}">
                  <a16:creationId xmlns:a16="http://schemas.microsoft.com/office/drawing/2014/main" id="{0CB0CC35-FAA7-C237-9D3D-EA4CE8B41503}"/>
                </a:ext>
              </a:extLst>
            </p:cNvPr>
            <p:cNvSpPr>
              <a:spLocks noChangeArrowheads="1"/>
            </p:cNvSpPr>
            <p:nvPr/>
          </p:nvSpPr>
          <p:spPr bwMode="auto">
            <a:xfrm>
              <a:off x="3089" y="1320"/>
              <a:ext cx="90" cy="312"/>
            </a:xfrm>
            <a:prstGeom prst="rect">
              <a:avLst/>
            </a:prstGeom>
            <a:pattFill prst="dkUpDiag">
              <a:fgClr>
                <a:schemeClr val="tx2"/>
              </a:fgClr>
              <a:bgClr>
                <a:srgbClr val="FFFFFF"/>
              </a:bgClr>
            </a:pattFill>
            <a:ln w="12700">
              <a:solidFill>
                <a:schemeClr val="tx1"/>
              </a:solidFill>
              <a:miter lim="800000"/>
              <a:headEnd/>
              <a:tailEnd/>
            </a:ln>
          </p:spPr>
          <p:txBody>
            <a:bodyPr wrap="none" anchor="ctr"/>
            <a:lstStyle/>
            <a:p>
              <a:endParaRPr lang="zh-CN" altLang="en-US" sz="2100">
                <a:ea typeface="黑体" pitchFamily="49" charset="-122"/>
              </a:endParaRPr>
            </a:p>
          </p:txBody>
        </p:sp>
        <p:sp>
          <p:nvSpPr>
            <p:cNvPr id="22" name="Rectangle 37" descr="Vertikal dunkel">
              <a:extLst>
                <a:ext uri="{FF2B5EF4-FFF2-40B4-BE49-F238E27FC236}">
                  <a16:creationId xmlns:a16="http://schemas.microsoft.com/office/drawing/2014/main" id="{A1880732-0AE3-B65C-E4BC-1E336F1FB537}"/>
                </a:ext>
              </a:extLst>
            </p:cNvPr>
            <p:cNvSpPr>
              <a:spLocks noChangeArrowheads="1"/>
            </p:cNvSpPr>
            <p:nvPr/>
          </p:nvSpPr>
          <p:spPr bwMode="auto">
            <a:xfrm>
              <a:off x="3179" y="1320"/>
              <a:ext cx="67" cy="312"/>
            </a:xfrm>
            <a:prstGeom prst="rect">
              <a:avLst/>
            </a:prstGeom>
            <a:pattFill prst="dkVert">
              <a:fgClr>
                <a:srgbClr val="663300"/>
              </a:fgClr>
              <a:bgClr>
                <a:srgbClr val="CC9900"/>
              </a:bgClr>
            </a:pattFill>
            <a:ln w="12700">
              <a:solidFill>
                <a:schemeClr val="tx1"/>
              </a:solidFill>
              <a:miter lim="800000"/>
              <a:headEnd/>
              <a:tailEnd/>
            </a:ln>
          </p:spPr>
          <p:txBody>
            <a:bodyPr wrap="none" anchor="ctr"/>
            <a:lstStyle/>
            <a:p>
              <a:endParaRPr lang="zh-CN" altLang="en-US" sz="2100">
                <a:ea typeface="黑体" pitchFamily="49" charset="-122"/>
              </a:endParaRPr>
            </a:p>
          </p:txBody>
        </p:sp>
        <p:sp>
          <p:nvSpPr>
            <p:cNvPr id="23" name="Rectangle 38">
              <a:extLst>
                <a:ext uri="{FF2B5EF4-FFF2-40B4-BE49-F238E27FC236}">
                  <a16:creationId xmlns:a16="http://schemas.microsoft.com/office/drawing/2014/main" id="{DA9E44C4-DE38-5023-942D-6C8223C7CC8B}"/>
                </a:ext>
              </a:extLst>
            </p:cNvPr>
            <p:cNvSpPr>
              <a:spLocks noChangeArrowheads="1"/>
            </p:cNvSpPr>
            <p:nvPr/>
          </p:nvSpPr>
          <p:spPr bwMode="auto">
            <a:xfrm>
              <a:off x="3227" y="1320"/>
              <a:ext cx="144" cy="312"/>
            </a:xfrm>
            <a:prstGeom prst="rect">
              <a:avLst/>
            </a:prstGeom>
            <a:solidFill>
              <a:srgbClr val="CCCCFF"/>
            </a:solidFill>
            <a:ln w="12700">
              <a:solidFill>
                <a:schemeClr val="tx1"/>
              </a:solidFill>
              <a:miter lim="800000"/>
              <a:headEnd/>
              <a:tailEnd/>
            </a:ln>
          </p:spPr>
          <p:txBody>
            <a:bodyPr wrap="none" anchor="ctr"/>
            <a:lstStyle/>
            <a:p>
              <a:endParaRPr lang="zh-CN" altLang="en-US" sz="2100">
                <a:ea typeface="黑体" pitchFamily="49" charset="-122"/>
              </a:endParaRPr>
            </a:p>
          </p:txBody>
        </p:sp>
        <p:sp>
          <p:nvSpPr>
            <p:cNvPr id="24" name="Rectangle 39">
              <a:extLst>
                <a:ext uri="{FF2B5EF4-FFF2-40B4-BE49-F238E27FC236}">
                  <a16:creationId xmlns:a16="http://schemas.microsoft.com/office/drawing/2014/main" id="{C4D7D515-CB58-98AC-3210-C774F0114297}"/>
                </a:ext>
              </a:extLst>
            </p:cNvPr>
            <p:cNvSpPr>
              <a:spLocks noChangeArrowheads="1"/>
            </p:cNvSpPr>
            <p:nvPr/>
          </p:nvSpPr>
          <p:spPr bwMode="auto">
            <a:xfrm>
              <a:off x="3371" y="1320"/>
              <a:ext cx="240" cy="312"/>
            </a:xfrm>
            <a:prstGeom prst="rect">
              <a:avLst/>
            </a:prstGeom>
            <a:solidFill>
              <a:srgbClr val="C0C0C0"/>
            </a:solidFill>
            <a:ln w="12700">
              <a:solidFill>
                <a:schemeClr val="tx1"/>
              </a:solidFill>
              <a:miter lim="800000"/>
              <a:headEnd/>
              <a:tailEnd/>
            </a:ln>
          </p:spPr>
          <p:txBody>
            <a:bodyPr wrap="none" anchor="ctr"/>
            <a:lstStyle/>
            <a:p>
              <a:endParaRPr lang="zh-CN" altLang="en-US" sz="2100">
                <a:ea typeface="黑体" pitchFamily="49" charset="-122"/>
              </a:endParaRPr>
            </a:p>
          </p:txBody>
        </p:sp>
      </p:grpSp>
      <p:sp>
        <p:nvSpPr>
          <p:cNvPr id="25" name="AutoShape 40">
            <a:extLst>
              <a:ext uri="{FF2B5EF4-FFF2-40B4-BE49-F238E27FC236}">
                <a16:creationId xmlns:a16="http://schemas.microsoft.com/office/drawing/2014/main" id="{F3751BBE-7601-45D0-BEA7-02BBBDD947D8}"/>
              </a:ext>
            </a:extLst>
          </p:cNvPr>
          <p:cNvSpPr>
            <a:spLocks/>
          </p:cNvSpPr>
          <p:nvPr/>
        </p:nvSpPr>
        <p:spPr bwMode="auto">
          <a:xfrm>
            <a:off x="6048055" y="1317015"/>
            <a:ext cx="1351986" cy="808396"/>
          </a:xfrm>
          <a:prstGeom prst="accentCallout1">
            <a:avLst>
              <a:gd name="adj1" fmla="val 48297"/>
              <a:gd name="adj2" fmla="val -6154"/>
              <a:gd name="adj3" fmla="val 52990"/>
              <a:gd name="adj4" fmla="val -64363"/>
            </a:avLst>
          </a:prstGeom>
          <a:solidFill>
            <a:schemeClr val="bg1">
              <a:lumMod val="85000"/>
            </a:schemeClr>
          </a:solidFill>
          <a:ln w="9525">
            <a:solidFill>
              <a:schemeClr val="tx1"/>
            </a:solidFill>
            <a:miter lim="800000"/>
            <a:headEnd/>
            <a:tailEnd/>
          </a:ln>
        </p:spPr>
        <p:txBody>
          <a:bodyPr wrap="square" lIns="69056" tIns="34529" rIns="69056" bIns="34529">
            <a:spAutoFit/>
          </a:bodyPr>
          <a:lstStyle/>
          <a:p>
            <a:pPr defTabSz="571500">
              <a:spcBef>
                <a:spcPct val="50000"/>
              </a:spcBef>
              <a:defRPr/>
            </a:pPr>
            <a:r>
              <a:rPr lang="zh-CN" altLang="de-DE" sz="1200" dirty="0">
                <a:latin typeface="华文楷体" pitchFamily="2" charset="-122"/>
                <a:ea typeface="华文楷体" pitchFamily="2" charset="-122"/>
              </a:rPr>
              <a:t>功能</a:t>
            </a:r>
            <a:r>
              <a:rPr lang="zh-CN" altLang="en-US" sz="1200" dirty="0">
                <a:latin typeface="华文楷体" pitchFamily="2" charset="-122"/>
                <a:ea typeface="华文楷体" pitchFamily="2" charset="-122"/>
              </a:rPr>
              <a:t>及用户界面</a:t>
            </a:r>
            <a:br>
              <a:rPr lang="zh-CN" altLang="de-DE" sz="1200" dirty="0">
                <a:latin typeface="华文楷体" pitchFamily="2" charset="-122"/>
                <a:ea typeface="华文楷体" pitchFamily="2" charset="-122"/>
              </a:rPr>
            </a:br>
            <a:r>
              <a:rPr lang="zh-CN" altLang="de-DE" sz="1200" dirty="0">
                <a:latin typeface="华文楷体" pitchFamily="2" charset="-122"/>
                <a:ea typeface="华文楷体" pitchFamily="2" charset="-122"/>
              </a:rPr>
              <a:t>安全性</a:t>
            </a:r>
            <a:r>
              <a:rPr lang="de-DE" sz="1200" dirty="0">
                <a:latin typeface="华文楷体" pitchFamily="2" charset="-122"/>
                <a:ea typeface="华文楷体" pitchFamily="2" charset="-122"/>
              </a:rPr>
              <a:t> </a:t>
            </a:r>
            <a:br>
              <a:rPr lang="de-DE" sz="1200" dirty="0">
                <a:latin typeface="华文楷体" pitchFamily="2" charset="-122"/>
                <a:ea typeface="华文楷体" pitchFamily="2" charset="-122"/>
              </a:rPr>
            </a:br>
            <a:r>
              <a:rPr lang="zh-CN" altLang="de-DE" sz="1200" dirty="0">
                <a:latin typeface="华文楷体" pitchFamily="2" charset="-122"/>
                <a:ea typeface="华文楷体" pitchFamily="2" charset="-122"/>
              </a:rPr>
              <a:t>效率</a:t>
            </a:r>
            <a:br>
              <a:rPr lang="de-DE" sz="1200" dirty="0">
                <a:latin typeface="华文楷体" pitchFamily="2" charset="-122"/>
                <a:ea typeface="华文楷体" pitchFamily="2" charset="-122"/>
              </a:rPr>
            </a:br>
            <a:r>
              <a:rPr lang="zh-CN" altLang="de-DE" sz="1200" dirty="0">
                <a:latin typeface="华文楷体" pitchFamily="2" charset="-122"/>
                <a:ea typeface="华文楷体" pitchFamily="2" charset="-122"/>
              </a:rPr>
              <a:t>用户的可接受性</a:t>
            </a:r>
            <a:endParaRPr lang="de-DE" sz="1200" dirty="0">
              <a:latin typeface="华文楷体" pitchFamily="2" charset="-122"/>
              <a:ea typeface="华文楷体" pitchFamily="2" charset="-122"/>
            </a:endParaRPr>
          </a:p>
        </p:txBody>
      </p:sp>
      <p:sp>
        <p:nvSpPr>
          <p:cNvPr id="26" name="AutoShape 45">
            <a:extLst>
              <a:ext uri="{FF2B5EF4-FFF2-40B4-BE49-F238E27FC236}">
                <a16:creationId xmlns:a16="http://schemas.microsoft.com/office/drawing/2014/main" id="{2BA4E61D-F26A-C805-CE9E-99F9D52976F9}"/>
              </a:ext>
            </a:extLst>
          </p:cNvPr>
          <p:cNvSpPr>
            <a:spLocks noChangeArrowheads="1"/>
          </p:cNvSpPr>
          <p:nvPr/>
        </p:nvSpPr>
        <p:spPr bwMode="auto">
          <a:xfrm>
            <a:off x="1925706" y="3543858"/>
            <a:ext cx="1836204" cy="391716"/>
          </a:xfrm>
          <a:prstGeom prst="parallelogram">
            <a:avLst>
              <a:gd name="adj" fmla="val 163061"/>
            </a:avLst>
          </a:prstGeom>
          <a:solidFill>
            <a:schemeClr val="tx1">
              <a:lumMod val="50000"/>
              <a:lumOff val="50000"/>
            </a:schemeClr>
          </a:solidFill>
          <a:ln w="12700">
            <a:solidFill>
              <a:schemeClr val="tx1"/>
            </a:solidFill>
            <a:miter lim="800000"/>
            <a:headEnd/>
            <a:tailEnd/>
          </a:ln>
        </p:spPr>
        <p:txBody>
          <a:bodyPr wrap="none" anchor="ctr"/>
          <a:lstStyle/>
          <a:p>
            <a:pPr>
              <a:defRPr/>
            </a:pPr>
            <a:endParaRPr lang="zh-CN" altLang="en-US" sz="1600">
              <a:solidFill>
                <a:srgbClr val="FFFFFF"/>
              </a:solidFill>
              <a:latin typeface="Microsoft YaHei" panose="020B0503020204020204" pitchFamily="34" charset="-122"/>
              <a:ea typeface="Microsoft YaHei" panose="020B0503020204020204" pitchFamily="34" charset="-122"/>
            </a:endParaRPr>
          </a:p>
        </p:txBody>
      </p:sp>
      <p:sp>
        <p:nvSpPr>
          <p:cNvPr id="27" name="Rectangle 46">
            <a:extLst>
              <a:ext uri="{FF2B5EF4-FFF2-40B4-BE49-F238E27FC236}">
                <a16:creationId xmlns:a16="http://schemas.microsoft.com/office/drawing/2014/main" id="{62DD1FBF-C12D-D3EE-97C1-2C5180514222}"/>
              </a:ext>
            </a:extLst>
          </p:cNvPr>
          <p:cNvSpPr>
            <a:spLocks noChangeArrowheads="1"/>
          </p:cNvSpPr>
          <p:nvPr/>
        </p:nvSpPr>
        <p:spPr bwMode="auto">
          <a:xfrm>
            <a:off x="2333378" y="3595690"/>
            <a:ext cx="1006276" cy="3159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69056" tIns="34529" rIns="69056" bIns="34529">
            <a:spAutoFit/>
          </a:bodyPr>
          <a:lstStyle/>
          <a:p>
            <a:pPr algn="ctr" defTabSz="571500"/>
            <a:r>
              <a:rPr lang="zh-CN" altLang="en-US" sz="1600" dirty="0">
                <a:solidFill>
                  <a:srgbClr val="FFFFFF"/>
                </a:solidFill>
                <a:latin typeface="Microsoft YaHei" panose="020B0503020204020204" pitchFamily="34" charset="-122"/>
                <a:ea typeface="Microsoft YaHei" panose="020B0503020204020204" pitchFamily="34" charset="-122"/>
              </a:rPr>
              <a:t>单元</a:t>
            </a:r>
            <a:r>
              <a:rPr lang="zh-CN" altLang="de-DE" sz="1600" dirty="0">
                <a:solidFill>
                  <a:srgbClr val="FFFFFF"/>
                </a:solidFill>
                <a:latin typeface="Microsoft YaHei" panose="020B0503020204020204" pitchFamily="34" charset="-122"/>
                <a:ea typeface="Microsoft YaHei" panose="020B0503020204020204" pitchFamily="34" charset="-122"/>
              </a:rPr>
              <a:t>测试</a:t>
            </a:r>
            <a:endParaRPr lang="de-DE" sz="1600" dirty="0">
              <a:solidFill>
                <a:srgbClr val="FFFFFF"/>
              </a:solidFill>
              <a:latin typeface="Microsoft YaHei" panose="020B0503020204020204" pitchFamily="34" charset="-122"/>
              <a:ea typeface="Microsoft YaHei" panose="020B0503020204020204" pitchFamily="34" charset="-122"/>
            </a:endParaRPr>
          </a:p>
        </p:txBody>
      </p:sp>
      <p:sp>
        <p:nvSpPr>
          <p:cNvPr id="28" name="AutoShape 47">
            <a:extLst>
              <a:ext uri="{FF2B5EF4-FFF2-40B4-BE49-F238E27FC236}">
                <a16:creationId xmlns:a16="http://schemas.microsoft.com/office/drawing/2014/main" id="{D7644CCA-F0B7-4780-DE61-AC0DE50DBD95}"/>
              </a:ext>
            </a:extLst>
          </p:cNvPr>
          <p:cNvSpPr>
            <a:spLocks noChangeArrowheads="1"/>
          </p:cNvSpPr>
          <p:nvPr/>
        </p:nvSpPr>
        <p:spPr bwMode="auto">
          <a:xfrm>
            <a:off x="1928415" y="2949030"/>
            <a:ext cx="1836204" cy="392906"/>
          </a:xfrm>
          <a:prstGeom prst="parallelogram">
            <a:avLst>
              <a:gd name="adj" fmla="val 163061"/>
            </a:avLst>
          </a:prstGeom>
          <a:solidFill>
            <a:schemeClr val="bg1">
              <a:lumMod val="65000"/>
            </a:schemeClr>
          </a:solidFill>
          <a:ln w="12700">
            <a:solidFill>
              <a:schemeClr val="tx1"/>
            </a:solidFill>
            <a:miter lim="800000"/>
            <a:headEnd/>
            <a:tailEnd/>
          </a:ln>
        </p:spPr>
        <p:txBody>
          <a:bodyPr wrap="none" anchor="ctr"/>
          <a:lstStyle/>
          <a:p>
            <a:pPr>
              <a:defRPr/>
            </a:pPr>
            <a:endParaRPr lang="zh-CN" altLang="en-US" sz="1600">
              <a:latin typeface="Microsoft YaHei" panose="020B0503020204020204" pitchFamily="34" charset="-122"/>
              <a:ea typeface="Microsoft YaHei" panose="020B0503020204020204" pitchFamily="34" charset="-122"/>
            </a:endParaRPr>
          </a:p>
        </p:txBody>
      </p:sp>
      <p:sp>
        <p:nvSpPr>
          <p:cNvPr id="29" name="Rectangle 48">
            <a:extLst>
              <a:ext uri="{FF2B5EF4-FFF2-40B4-BE49-F238E27FC236}">
                <a16:creationId xmlns:a16="http://schemas.microsoft.com/office/drawing/2014/main" id="{07D40CF3-B794-E684-3E98-261E34FC298F}"/>
              </a:ext>
            </a:extLst>
          </p:cNvPr>
          <p:cNvSpPr>
            <a:spLocks noChangeArrowheads="1"/>
          </p:cNvSpPr>
          <p:nvPr/>
        </p:nvSpPr>
        <p:spPr bwMode="auto">
          <a:xfrm>
            <a:off x="2335075" y="3001167"/>
            <a:ext cx="964007" cy="3159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69056" tIns="34529" rIns="69056" bIns="34529">
            <a:spAutoFit/>
          </a:bodyPr>
          <a:lstStyle/>
          <a:p>
            <a:pPr algn="ctr" defTabSz="571500"/>
            <a:r>
              <a:rPr lang="zh-CN" altLang="de-DE" sz="1600" dirty="0">
                <a:latin typeface="Microsoft YaHei" panose="020B0503020204020204" pitchFamily="34" charset="-122"/>
                <a:ea typeface="Microsoft YaHei" panose="020B0503020204020204" pitchFamily="34" charset="-122"/>
              </a:rPr>
              <a:t>集成测试</a:t>
            </a:r>
            <a:endParaRPr lang="de-DE" sz="1600" dirty="0">
              <a:latin typeface="Microsoft YaHei" panose="020B0503020204020204" pitchFamily="34" charset="-122"/>
              <a:ea typeface="Microsoft YaHei" panose="020B0503020204020204" pitchFamily="34" charset="-122"/>
            </a:endParaRPr>
          </a:p>
        </p:txBody>
      </p:sp>
      <p:sp>
        <p:nvSpPr>
          <p:cNvPr id="30" name="AutoShape 49">
            <a:extLst>
              <a:ext uri="{FF2B5EF4-FFF2-40B4-BE49-F238E27FC236}">
                <a16:creationId xmlns:a16="http://schemas.microsoft.com/office/drawing/2014/main" id="{955BC903-F609-951B-3A9F-554B4573390A}"/>
              </a:ext>
            </a:extLst>
          </p:cNvPr>
          <p:cNvSpPr>
            <a:spLocks noChangeArrowheads="1"/>
          </p:cNvSpPr>
          <p:nvPr/>
        </p:nvSpPr>
        <p:spPr bwMode="auto">
          <a:xfrm>
            <a:off x="1901330" y="2288700"/>
            <a:ext cx="1836204" cy="391716"/>
          </a:xfrm>
          <a:prstGeom prst="parallelogram">
            <a:avLst>
              <a:gd name="adj" fmla="val 163061"/>
            </a:avLst>
          </a:prstGeom>
          <a:solidFill>
            <a:schemeClr val="bg1">
              <a:lumMod val="85000"/>
            </a:schemeClr>
          </a:solidFill>
          <a:ln w="12700">
            <a:solidFill>
              <a:schemeClr val="tx1"/>
            </a:solidFill>
            <a:miter lim="800000"/>
            <a:headEnd/>
            <a:tailEnd/>
          </a:ln>
        </p:spPr>
        <p:txBody>
          <a:bodyPr wrap="none" anchor="ctr"/>
          <a:lstStyle/>
          <a:p>
            <a:pPr>
              <a:defRPr/>
            </a:pPr>
            <a:endParaRPr lang="zh-CN" altLang="en-US" sz="1600">
              <a:latin typeface="Microsoft YaHei" panose="020B0503020204020204" pitchFamily="34" charset="-122"/>
              <a:ea typeface="Microsoft YaHei" panose="020B0503020204020204" pitchFamily="34" charset="-122"/>
            </a:endParaRPr>
          </a:p>
        </p:txBody>
      </p:sp>
      <p:sp>
        <p:nvSpPr>
          <p:cNvPr id="31" name="Rectangle 50">
            <a:extLst>
              <a:ext uri="{FF2B5EF4-FFF2-40B4-BE49-F238E27FC236}">
                <a16:creationId xmlns:a16="http://schemas.microsoft.com/office/drawing/2014/main" id="{23884C14-AA16-6923-B84E-88FB994884EE}"/>
              </a:ext>
            </a:extLst>
          </p:cNvPr>
          <p:cNvSpPr>
            <a:spLocks noChangeArrowheads="1"/>
          </p:cNvSpPr>
          <p:nvPr/>
        </p:nvSpPr>
        <p:spPr bwMode="auto">
          <a:xfrm>
            <a:off x="2165638" y="2318180"/>
            <a:ext cx="1296122" cy="3159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69056" tIns="34529" rIns="69056" bIns="34529">
            <a:spAutoFit/>
          </a:bodyPr>
          <a:lstStyle/>
          <a:p>
            <a:pPr algn="ctr" defTabSz="571500"/>
            <a:r>
              <a:rPr lang="zh-CN" altLang="de-DE" sz="1600" dirty="0">
                <a:latin typeface="Microsoft YaHei" panose="020B0503020204020204" pitchFamily="34" charset="-122"/>
                <a:ea typeface="Microsoft YaHei" panose="020B0503020204020204" pitchFamily="34" charset="-122"/>
              </a:rPr>
              <a:t>系统测试</a:t>
            </a:r>
            <a:endParaRPr lang="de-DE" sz="1600" dirty="0">
              <a:latin typeface="Microsoft YaHei" panose="020B0503020204020204" pitchFamily="34" charset="-122"/>
              <a:ea typeface="Microsoft YaHei" panose="020B0503020204020204" pitchFamily="34" charset="-122"/>
            </a:endParaRPr>
          </a:p>
        </p:txBody>
      </p:sp>
      <p:grpSp>
        <p:nvGrpSpPr>
          <p:cNvPr id="32" name="Group 53">
            <a:extLst>
              <a:ext uri="{FF2B5EF4-FFF2-40B4-BE49-F238E27FC236}">
                <a16:creationId xmlns:a16="http://schemas.microsoft.com/office/drawing/2014/main" id="{F4990D6D-9099-41A1-897C-CCCA5AE09194}"/>
              </a:ext>
            </a:extLst>
          </p:cNvPr>
          <p:cNvGrpSpPr>
            <a:grpSpLocks/>
          </p:cNvGrpSpPr>
          <p:nvPr/>
        </p:nvGrpSpPr>
        <p:grpSpPr bwMode="auto">
          <a:xfrm>
            <a:off x="1955358" y="1597468"/>
            <a:ext cx="1836327" cy="392334"/>
            <a:chOff x="456" y="1632"/>
            <a:chExt cx="2344" cy="440"/>
          </a:xfrm>
          <a:solidFill>
            <a:schemeClr val="accent1">
              <a:lumMod val="40000"/>
              <a:lumOff val="60000"/>
            </a:schemeClr>
          </a:solidFill>
        </p:grpSpPr>
        <p:sp>
          <p:nvSpPr>
            <p:cNvPr id="33" name="AutoShape 54">
              <a:extLst>
                <a:ext uri="{FF2B5EF4-FFF2-40B4-BE49-F238E27FC236}">
                  <a16:creationId xmlns:a16="http://schemas.microsoft.com/office/drawing/2014/main" id="{758C93DD-15C1-9917-49CC-29499BCD529F}"/>
                </a:ext>
              </a:extLst>
            </p:cNvPr>
            <p:cNvSpPr>
              <a:spLocks noChangeArrowheads="1"/>
            </p:cNvSpPr>
            <p:nvPr/>
          </p:nvSpPr>
          <p:spPr bwMode="auto">
            <a:xfrm>
              <a:off x="456" y="1632"/>
              <a:ext cx="2344" cy="440"/>
            </a:xfrm>
            <a:prstGeom prst="parallelogram">
              <a:avLst>
                <a:gd name="adj" fmla="val 132960"/>
              </a:avLst>
            </a:prstGeom>
            <a:grpFill/>
            <a:ln w="12700">
              <a:solidFill>
                <a:schemeClr val="tx1"/>
              </a:solidFill>
              <a:miter lim="800000"/>
              <a:headEnd/>
              <a:tailEnd/>
            </a:ln>
          </p:spPr>
          <p:txBody>
            <a:bodyPr wrap="none" anchor="ctr"/>
            <a:lstStyle/>
            <a:p>
              <a:pPr>
                <a:defRPr/>
              </a:pPr>
              <a:endParaRPr lang="zh-CN" altLang="en-US" sz="1600">
                <a:latin typeface="Microsoft YaHei" panose="020B0503020204020204" pitchFamily="34" charset="-122"/>
                <a:ea typeface="Microsoft YaHei" panose="020B0503020204020204" pitchFamily="34" charset="-122"/>
              </a:endParaRPr>
            </a:p>
          </p:txBody>
        </p:sp>
        <p:sp>
          <p:nvSpPr>
            <p:cNvPr id="34" name="Rectangle 55">
              <a:extLst>
                <a:ext uri="{FF2B5EF4-FFF2-40B4-BE49-F238E27FC236}">
                  <a16:creationId xmlns:a16="http://schemas.microsoft.com/office/drawing/2014/main" id="{3A29684D-F62A-81A2-4A51-12BB58CC4483}"/>
                </a:ext>
              </a:extLst>
            </p:cNvPr>
            <p:cNvSpPr>
              <a:spLocks noChangeArrowheads="1"/>
            </p:cNvSpPr>
            <p:nvPr/>
          </p:nvSpPr>
          <p:spPr bwMode="auto">
            <a:xfrm>
              <a:off x="1032" y="1708"/>
              <a:ext cx="1334" cy="354"/>
            </a:xfrm>
            <a:prstGeom prst="rect">
              <a:avLst/>
            </a:prstGeom>
            <a:noFill/>
            <a:ln w="9525">
              <a:noFill/>
              <a:miter lim="800000"/>
              <a:headEnd/>
              <a:tailEnd/>
            </a:ln>
          </p:spPr>
          <p:txBody>
            <a:bodyPr wrap="square" lIns="69056" tIns="34529" rIns="69056" bIns="34529">
              <a:spAutoFit/>
            </a:bodyPr>
            <a:lstStyle/>
            <a:p>
              <a:pPr algn="ctr" defTabSz="571500">
                <a:defRPr/>
              </a:pPr>
              <a:r>
                <a:rPr lang="zh-CN" altLang="de-DE" sz="1600" dirty="0">
                  <a:latin typeface="Microsoft YaHei" panose="020B0503020204020204" pitchFamily="34" charset="-122"/>
                  <a:ea typeface="Microsoft YaHei" panose="020B0503020204020204" pitchFamily="34" charset="-122"/>
                </a:rPr>
                <a:t>验收测试</a:t>
              </a:r>
              <a:endParaRPr lang="de-DE" sz="1600" dirty="0">
                <a:latin typeface="Microsoft YaHei" panose="020B0503020204020204" pitchFamily="34" charset="-122"/>
                <a:ea typeface="Microsoft YaHei" panose="020B0503020204020204" pitchFamily="34" charset="-122"/>
              </a:endParaRPr>
            </a:p>
          </p:txBody>
        </p:sp>
      </p:grpSp>
      <p:sp>
        <p:nvSpPr>
          <p:cNvPr id="35" name="左右箭头 34">
            <a:extLst>
              <a:ext uri="{FF2B5EF4-FFF2-40B4-BE49-F238E27FC236}">
                <a16:creationId xmlns:a16="http://schemas.microsoft.com/office/drawing/2014/main" id="{3E4C622C-D7F2-153F-D099-8EDBBE3AD148}"/>
              </a:ext>
            </a:extLst>
          </p:cNvPr>
          <p:cNvSpPr/>
          <p:nvPr/>
        </p:nvSpPr>
        <p:spPr>
          <a:xfrm>
            <a:off x="3707904" y="1641051"/>
            <a:ext cx="831164" cy="228621"/>
          </a:xfrm>
          <a:prstGeom prst="leftRightArrow">
            <a:avLst>
              <a:gd name="adj1" fmla="val 45720"/>
              <a:gd name="adj2" fmla="val 73544"/>
            </a:avLst>
          </a:prstGeom>
          <a:gradFill flip="none" rotWithShape="1">
            <a:gsLst>
              <a:gs pos="0">
                <a:schemeClr val="accent1">
                  <a:lumMod val="50000"/>
                </a:schemeClr>
              </a:gs>
              <a:gs pos="50000">
                <a:schemeClr val="bg1">
                  <a:lumMod val="85000"/>
                </a:schemeClr>
              </a:gs>
              <a:gs pos="100000">
                <a:schemeClr val="accent1">
                  <a:lumMod val="5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p>
        </p:txBody>
      </p:sp>
      <p:sp>
        <p:nvSpPr>
          <p:cNvPr id="36" name="左右箭头 35">
            <a:extLst>
              <a:ext uri="{FF2B5EF4-FFF2-40B4-BE49-F238E27FC236}">
                <a16:creationId xmlns:a16="http://schemas.microsoft.com/office/drawing/2014/main" id="{257E0EBD-89C7-1C7B-B368-3D05E506F74A}"/>
              </a:ext>
            </a:extLst>
          </p:cNvPr>
          <p:cNvSpPr/>
          <p:nvPr/>
        </p:nvSpPr>
        <p:spPr>
          <a:xfrm>
            <a:off x="3689934" y="2416262"/>
            <a:ext cx="918102" cy="216024"/>
          </a:xfrm>
          <a:prstGeom prst="leftRightArrow">
            <a:avLst>
              <a:gd name="adj1" fmla="val 45720"/>
              <a:gd name="adj2" fmla="val 73544"/>
            </a:avLst>
          </a:prstGeom>
          <a:gradFill flip="none" rotWithShape="1">
            <a:gsLst>
              <a:gs pos="0">
                <a:schemeClr val="accent1">
                  <a:lumMod val="50000"/>
                </a:schemeClr>
              </a:gs>
              <a:gs pos="50000">
                <a:schemeClr val="bg1">
                  <a:lumMod val="85000"/>
                </a:schemeClr>
              </a:gs>
              <a:gs pos="100000">
                <a:schemeClr val="accent1">
                  <a:lumMod val="5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p>
        </p:txBody>
      </p:sp>
      <p:sp>
        <p:nvSpPr>
          <p:cNvPr id="37" name="左右箭头 36">
            <a:extLst>
              <a:ext uri="{FF2B5EF4-FFF2-40B4-BE49-F238E27FC236}">
                <a16:creationId xmlns:a16="http://schemas.microsoft.com/office/drawing/2014/main" id="{304A7CE0-CDBA-DF4C-083E-961C1602DAF4}"/>
              </a:ext>
            </a:extLst>
          </p:cNvPr>
          <p:cNvSpPr/>
          <p:nvPr/>
        </p:nvSpPr>
        <p:spPr>
          <a:xfrm>
            <a:off x="3674972" y="2997246"/>
            <a:ext cx="918102" cy="216024"/>
          </a:xfrm>
          <a:prstGeom prst="leftRightArrow">
            <a:avLst>
              <a:gd name="adj1" fmla="val 45720"/>
              <a:gd name="adj2" fmla="val 73544"/>
            </a:avLst>
          </a:prstGeom>
          <a:gradFill flip="none" rotWithShape="1">
            <a:gsLst>
              <a:gs pos="0">
                <a:schemeClr val="accent1">
                  <a:lumMod val="50000"/>
                </a:schemeClr>
              </a:gs>
              <a:gs pos="50000">
                <a:schemeClr val="bg1">
                  <a:lumMod val="85000"/>
                </a:schemeClr>
              </a:gs>
              <a:gs pos="100000">
                <a:schemeClr val="accent1">
                  <a:lumMod val="5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p>
        </p:txBody>
      </p:sp>
      <p:sp>
        <p:nvSpPr>
          <p:cNvPr id="38" name="左右箭头 37">
            <a:extLst>
              <a:ext uri="{FF2B5EF4-FFF2-40B4-BE49-F238E27FC236}">
                <a16:creationId xmlns:a16="http://schemas.microsoft.com/office/drawing/2014/main" id="{C315E976-F525-7B4D-2DE6-71BD8BF81155}"/>
              </a:ext>
            </a:extLst>
          </p:cNvPr>
          <p:cNvSpPr/>
          <p:nvPr/>
        </p:nvSpPr>
        <p:spPr>
          <a:xfrm>
            <a:off x="3674972" y="3608260"/>
            <a:ext cx="918102" cy="216024"/>
          </a:xfrm>
          <a:prstGeom prst="leftRightArrow">
            <a:avLst>
              <a:gd name="adj1" fmla="val 45720"/>
              <a:gd name="adj2" fmla="val 73544"/>
            </a:avLst>
          </a:prstGeom>
          <a:gradFill flip="none" rotWithShape="1">
            <a:gsLst>
              <a:gs pos="0">
                <a:schemeClr val="accent1">
                  <a:lumMod val="50000"/>
                </a:schemeClr>
              </a:gs>
              <a:gs pos="50000">
                <a:schemeClr val="bg1">
                  <a:lumMod val="85000"/>
                </a:schemeClr>
              </a:gs>
              <a:gs pos="100000">
                <a:schemeClr val="accent1">
                  <a:lumMod val="5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p>
        </p:txBody>
      </p:sp>
    </p:spTree>
    <p:extLst>
      <p:ext uri="{BB962C8B-B14F-4D97-AF65-F5344CB8AC3E}">
        <p14:creationId xmlns:p14="http://schemas.microsoft.com/office/powerpoint/2010/main" val="80190096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a:xfrm>
            <a:off x="508338" y="324906"/>
            <a:ext cx="4859610" cy="486054"/>
          </a:xfrm>
        </p:spPr>
        <p:txBody>
          <a:bodyPr>
            <a:normAutofit/>
          </a:bodyPr>
          <a:lstStyle/>
          <a:p>
            <a:r>
              <a:rPr lang="zh-CN" altLang="en-US" dirty="0">
                <a:latin typeface="微软雅黑" panose="020B0503020204020204" pitchFamily="34" charset="-122"/>
                <a:ea typeface="微软雅黑" panose="020B0503020204020204" pitchFamily="34" charset="-122"/>
              </a:rPr>
              <a:t>单元测试</a:t>
            </a:r>
          </a:p>
        </p:txBody>
      </p:sp>
      <p:sp>
        <p:nvSpPr>
          <p:cNvPr id="35843" name="Rectangle 3"/>
          <p:cNvSpPr>
            <a:spLocks noChangeArrowheads="1"/>
          </p:cNvSpPr>
          <p:nvPr/>
        </p:nvSpPr>
        <p:spPr bwMode="auto">
          <a:xfrm>
            <a:off x="674850" y="1099384"/>
            <a:ext cx="7794299" cy="2330125"/>
          </a:xfrm>
          <a:prstGeom prst="rect">
            <a:avLst/>
          </a:prstGeom>
          <a:noFill/>
          <a:ln w="9525" algn="ctr">
            <a:noFill/>
            <a:miter lim="800000"/>
            <a:headEnd/>
            <a:tailEnd/>
          </a:ln>
        </p:spPr>
        <p:txBody>
          <a:bodyPr wrap="square" anchor="ctr">
            <a:spAutoFit/>
          </a:bodyPr>
          <a:lstStyle/>
          <a:p>
            <a:pPr marL="257175" indent="-257175" eaLnBrk="0" hangingPunct="0">
              <a:lnSpc>
                <a:spcPct val="130000"/>
              </a:lnSpc>
              <a:spcBef>
                <a:spcPct val="20000"/>
              </a:spcBef>
              <a:buClr>
                <a:schemeClr val="accent1">
                  <a:lumMod val="50000"/>
                </a:schemeClr>
              </a:buClr>
              <a:buSzPct val="90000"/>
              <a:buFont typeface="Wingdings" charset="2"/>
              <a:buChar char="p"/>
              <a:tabLst>
                <a:tab pos="428625" algn="l"/>
              </a:tabLst>
            </a:pPr>
            <a:r>
              <a:rPr lang="zh-CN" altLang="en-US" dirty="0">
                <a:ea typeface="楷体"/>
                <a:cs typeface="楷体"/>
              </a:rPr>
              <a:t>单元测试针对程序系统中的最小单元</a:t>
            </a:r>
            <a:r>
              <a:rPr lang="en-US" altLang="zh-CN" dirty="0">
                <a:ea typeface="楷体"/>
                <a:cs typeface="楷体"/>
              </a:rPr>
              <a:t>---</a:t>
            </a:r>
            <a:r>
              <a:rPr lang="zh-CN" altLang="en-US" dirty="0">
                <a:ea typeface="楷体"/>
                <a:cs typeface="楷体"/>
              </a:rPr>
              <a:t>模块或组件进行测试，一般和编码同步进行。主要采用白盒测试方法，从程序的内部结构出发设计测试用例，检查程序模块或组件的已实现的功能与定义的功能是否一致、以及编码中是否存在错误。通常要编写驱动模块和桩模块</a:t>
            </a:r>
          </a:p>
          <a:p>
            <a:pPr marL="257175" indent="-257175" eaLnBrk="0" hangingPunct="0">
              <a:lnSpc>
                <a:spcPct val="130000"/>
              </a:lnSpc>
              <a:spcBef>
                <a:spcPct val="20000"/>
              </a:spcBef>
              <a:buClr>
                <a:schemeClr val="accent1">
                  <a:lumMod val="50000"/>
                </a:schemeClr>
              </a:buClr>
              <a:buSzPct val="90000"/>
              <a:buFont typeface="Wingdings" charset="2"/>
              <a:buChar char="p"/>
              <a:tabLst>
                <a:tab pos="428625" algn="l"/>
              </a:tabLst>
            </a:pPr>
            <a:r>
              <a:rPr lang="zh-CN" altLang="en-US" dirty="0">
                <a:ea typeface="楷体"/>
                <a:cs typeface="楷体"/>
              </a:rPr>
              <a:t>单元测试一般由编程人员和测试人员共同完成，而以开发人员为主</a:t>
            </a:r>
            <a:endParaRPr lang="en-US" altLang="zh-CN" dirty="0">
              <a:ea typeface="楷体"/>
              <a:cs typeface="楷体"/>
            </a:endParaRPr>
          </a:p>
          <a:p>
            <a:pPr marL="257175" indent="-257175" eaLnBrk="0" hangingPunct="0">
              <a:lnSpc>
                <a:spcPct val="130000"/>
              </a:lnSpc>
              <a:spcBef>
                <a:spcPct val="20000"/>
              </a:spcBef>
              <a:buClr>
                <a:schemeClr val="accent1">
                  <a:lumMod val="50000"/>
                </a:schemeClr>
              </a:buClr>
              <a:buSzPct val="90000"/>
              <a:buFont typeface="Wingdings" charset="2"/>
              <a:buChar char="p"/>
              <a:tabLst>
                <a:tab pos="428625" algn="l"/>
              </a:tabLst>
            </a:pPr>
            <a:r>
              <a:rPr lang="zh-CN" altLang="en-US" dirty="0">
                <a:ea typeface="楷体"/>
                <a:cs typeface="楷体"/>
              </a:rPr>
              <a:t>单元测试包括代码评审，代码评审可以发现程序</a:t>
            </a:r>
            <a:r>
              <a:rPr lang="en-US" altLang="zh-CN" dirty="0">
                <a:ea typeface="楷体"/>
                <a:cs typeface="楷体"/>
              </a:rPr>
              <a:t>50%</a:t>
            </a:r>
            <a:r>
              <a:rPr lang="zh-CN" altLang="en-US" dirty="0">
                <a:ea typeface="楷体"/>
                <a:cs typeface="楷体"/>
              </a:rPr>
              <a:t>～</a:t>
            </a:r>
            <a:r>
              <a:rPr lang="en-US" altLang="zh-CN" dirty="0">
                <a:ea typeface="楷体"/>
                <a:cs typeface="楷体"/>
              </a:rPr>
              <a:t>70%</a:t>
            </a:r>
            <a:r>
              <a:rPr lang="zh-CN" altLang="en-US" dirty="0">
                <a:ea typeface="楷体"/>
                <a:cs typeface="楷体"/>
              </a:rPr>
              <a:t>代码的缺陷。</a:t>
            </a:r>
          </a:p>
        </p:txBody>
      </p:sp>
    </p:spTree>
    <p:extLst>
      <p:ext uri="{BB962C8B-B14F-4D97-AF65-F5344CB8AC3E}">
        <p14:creationId xmlns:p14="http://schemas.microsoft.com/office/powerpoint/2010/main" val="184316859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7D1EEA76-1B01-40D4-ACAF-D8835ABBF19B}"/>
              </a:ext>
            </a:extLst>
          </p:cNvPr>
          <p:cNvPicPr>
            <a:picLocks noChangeAspect="1"/>
          </p:cNvPicPr>
          <p:nvPr/>
        </p:nvPicPr>
        <p:blipFill>
          <a:blip r:embed="rId2"/>
          <a:stretch>
            <a:fillRect/>
          </a:stretch>
        </p:blipFill>
        <p:spPr>
          <a:xfrm>
            <a:off x="103695" y="930732"/>
            <a:ext cx="4166882" cy="2565596"/>
          </a:xfrm>
          <a:prstGeom prst="rect">
            <a:avLst/>
          </a:prstGeom>
        </p:spPr>
      </p:pic>
      <p:sp>
        <p:nvSpPr>
          <p:cNvPr id="2" name="标题 1"/>
          <p:cNvSpPr>
            <a:spLocks noGrp="1"/>
          </p:cNvSpPr>
          <p:nvPr>
            <p:ph type="title"/>
          </p:nvPr>
        </p:nvSpPr>
        <p:spPr>
          <a:xfrm>
            <a:off x="498911" y="327707"/>
            <a:ext cx="4626561" cy="421481"/>
          </a:xfrm>
        </p:spPr>
        <p:txBody>
          <a:bodyPr>
            <a:noAutofit/>
          </a:bodyPr>
          <a:lstStyle/>
          <a:p>
            <a:r>
              <a:rPr lang="zh-CN" altLang="en-US" dirty="0">
                <a:latin typeface="微软雅黑" panose="020B0503020204020204" pitchFamily="34" charset="-122"/>
                <a:ea typeface="微软雅黑" panose="020B0503020204020204" pitchFamily="34" charset="-122"/>
              </a:rPr>
              <a:t>示例</a:t>
            </a:r>
          </a:p>
        </p:txBody>
      </p:sp>
      <p:pic>
        <p:nvPicPr>
          <p:cNvPr id="5122" name="Picture 2" descr="writing tests nested test ide">
            <a:extLst>
              <a:ext uri="{FF2B5EF4-FFF2-40B4-BE49-F238E27FC236}">
                <a16:creationId xmlns:a16="http://schemas.microsoft.com/office/drawing/2014/main" id="{67309239-7876-6892-1C8F-91269A8B6A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46396" y="1403104"/>
            <a:ext cx="5393909" cy="31291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740446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a:xfrm>
            <a:off x="552918" y="334334"/>
            <a:ext cx="4536058" cy="431602"/>
          </a:xfrm>
        </p:spPr>
        <p:txBody>
          <a:bodyPr>
            <a:noAutofit/>
          </a:bodyPr>
          <a:lstStyle/>
          <a:p>
            <a:r>
              <a:rPr lang="zh-CN" altLang="en-US" dirty="0">
                <a:latin typeface="微软雅黑" panose="020B0503020204020204" pitchFamily="34" charset="-122"/>
                <a:ea typeface="微软雅黑" panose="020B0503020204020204" pitchFamily="34" charset="-122"/>
              </a:rPr>
              <a:t>集成测试</a:t>
            </a:r>
          </a:p>
        </p:txBody>
      </p:sp>
      <p:sp>
        <p:nvSpPr>
          <p:cNvPr id="36867" name="Rectangle 3"/>
          <p:cNvSpPr>
            <a:spLocks noChangeArrowheads="1"/>
          </p:cNvSpPr>
          <p:nvPr/>
        </p:nvSpPr>
        <p:spPr bwMode="auto">
          <a:xfrm>
            <a:off x="552918" y="1013361"/>
            <a:ext cx="8214010" cy="778931"/>
          </a:xfrm>
          <a:prstGeom prst="rect">
            <a:avLst/>
          </a:prstGeom>
          <a:noFill/>
          <a:ln w="9525" algn="ctr">
            <a:noFill/>
            <a:miter lim="800000"/>
            <a:headEnd/>
            <a:tailEnd/>
          </a:ln>
        </p:spPr>
        <p:txBody>
          <a:bodyPr wrap="square" anchor="ctr">
            <a:spAutoFit/>
          </a:bodyPr>
          <a:lstStyle/>
          <a:p>
            <a:pPr>
              <a:lnSpc>
                <a:spcPct val="130000"/>
              </a:lnSpc>
              <a:buClr>
                <a:schemeClr val="accent1"/>
              </a:buClr>
              <a:buSzPct val="75000"/>
              <a:tabLst>
                <a:tab pos="428625" algn="l"/>
              </a:tabLst>
            </a:pPr>
            <a:r>
              <a:rPr lang="zh-CN" altLang="en-US" dirty="0">
                <a:ea typeface="楷体"/>
                <a:cs typeface="楷体"/>
              </a:rPr>
              <a:t>集成测试，也称联调，在单元测试的基础上，将模块按照设计要求组装起来同时进行测试，主要目标是发现与接口有关的模块之间问题。现在提倡持续集成测试</a:t>
            </a:r>
            <a:endParaRPr lang="zh-CN" altLang="en-US" dirty="0"/>
          </a:p>
        </p:txBody>
      </p:sp>
      <p:pic>
        <p:nvPicPr>
          <p:cNvPr id="3" name="图片 2">
            <a:extLst>
              <a:ext uri="{FF2B5EF4-FFF2-40B4-BE49-F238E27FC236}">
                <a16:creationId xmlns:a16="http://schemas.microsoft.com/office/drawing/2014/main" id="{686DB70B-4112-1B33-8502-9AA5D6EB71A9}"/>
              </a:ext>
            </a:extLst>
          </p:cNvPr>
          <p:cNvPicPr>
            <a:picLocks noChangeAspect="1"/>
          </p:cNvPicPr>
          <p:nvPr/>
        </p:nvPicPr>
        <p:blipFill>
          <a:blip r:embed="rId3"/>
          <a:stretch>
            <a:fillRect/>
          </a:stretch>
        </p:blipFill>
        <p:spPr>
          <a:xfrm>
            <a:off x="2471853" y="2039717"/>
            <a:ext cx="4664238" cy="2646509"/>
          </a:xfrm>
          <a:prstGeom prst="rect">
            <a:avLst/>
          </a:prstGeom>
        </p:spPr>
      </p:pic>
    </p:spTree>
    <p:extLst>
      <p:ext uri="{BB962C8B-B14F-4D97-AF65-F5344CB8AC3E}">
        <p14:creationId xmlns:p14="http://schemas.microsoft.com/office/powerpoint/2010/main" val="141984547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579A1D-656F-97F1-F1EE-0F32ABAE0C1B}"/>
              </a:ext>
            </a:extLst>
          </p:cNvPr>
          <p:cNvSpPr>
            <a:spLocks noGrp="1"/>
          </p:cNvSpPr>
          <p:nvPr>
            <p:ph type="title"/>
          </p:nvPr>
        </p:nvSpPr>
        <p:spPr/>
        <p:txBody>
          <a:bodyPr>
            <a:normAutofit fontScale="90000"/>
          </a:bodyPr>
          <a:lstStyle/>
          <a:p>
            <a:r>
              <a:rPr lang="zh-CN" altLang="en-US" dirty="0">
                <a:latin typeface="微软雅黑" panose="020B0503020204020204" pitchFamily="34" charset="-122"/>
                <a:ea typeface="微软雅黑" panose="020B0503020204020204" pitchFamily="34" charset="-122"/>
              </a:rPr>
              <a:t>持续集成、持续测试</a:t>
            </a:r>
            <a:endParaRPr kumimoji="1" lang="zh-CN" altLang="en-US" dirty="0"/>
          </a:p>
        </p:txBody>
      </p:sp>
      <p:pic>
        <p:nvPicPr>
          <p:cNvPr id="7170" name="Picture 2" descr="See the source image">
            <a:extLst>
              <a:ext uri="{FF2B5EF4-FFF2-40B4-BE49-F238E27FC236}">
                <a16:creationId xmlns:a16="http://schemas.microsoft.com/office/drawing/2014/main" id="{CD1FEC8E-4731-4DEB-185C-C953E044186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155520"/>
            <a:ext cx="9144000" cy="3171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929367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a:xfrm>
            <a:off x="570008" y="262993"/>
            <a:ext cx="5075634" cy="567063"/>
          </a:xfrm>
        </p:spPr>
        <p:txBody>
          <a:bodyPr>
            <a:normAutofit/>
          </a:bodyPr>
          <a:lstStyle/>
          <a:p>
            <a:r>
              <a:rPr lang="zh-CN" altLang="en-US" dirty="0">
                <a:latin typeface="微软雅黑" panose="020B0503020204020204" pitchFamily="34" charset="-122"/>
                <a:ea typeface="微软雅黑" panose="020B0503020204020204" pitchFamily="34" charset="-122"/>
              </a:rPr>
              <a:t>示例</a:t>
            </a:r>
          </a:p>
        </p:txBody>
      </p:sp>
      <p:pic>
        <p:nvPicPr>
          <p:cNvPr id="6146" name="Picture 2" descr="See the source image">
            <a:extLst>
              <a:ext uri="{FF2B5EF4-FFF2-40B4-BE49-F238E27FC236}">
                <a16:creationId xmlns:a16="http://schemas.microsoft.com/office/drawing/2014/main" id="{5B3DFC3D-6BEB-B020-A333-3E6FE670D5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0008" y="1030207"/>
            <a:ext cx="7935074" cy="34192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196127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a:xfrm>
            <a:off x="523230" y="213251"/>
            <a:ext cx="2753915" cy="667941"/>
          </a:xfrm>
        </p:spPr>
        <p:txBody>
          <a:bodyPr>
            <a:normAutofit/>
          </a:bodyPr>
          <a:lstStyle/>
          <a:p>
            <a:r>
              <a:rPr lang="zh-CN" altLang="en-US" dirty="0">
                <a:latin typeface="微软雅黑" panose="020B0503020204020204" pitchFamily="34" charset="-122"/>
                <a:ea typeface="微软雅黑" panose="020B0503020204020204" pitchFamily="34" charset="-122"/>
              </a:rPr>
              <a:t>系统功能测试</a:t>
            </a:r>
          </a:p>
        </p:txBody>
      </p:sp>
      <p:sp>
        <p:nvSpPr>
          <p:cNvPr id="37891" name="Rectangle 3"/>
          <p:cNvSpPr>
            <a:spLocks noChangeArrowheads="1"/>
          </p:cNvSpPr>
          <p:nvPr/>
        </p:nvSpPr>
        <p:spPr bwMode="auto">
          <a:xfrm>
            <a:off x="261615" y="881192"/>
            <a:ext cx="8620770" cy="778931"/>
          </a:xfrm>
          <a:prstGeom prst="rect">
            <a:avLst/>
          </a:prstGeom>
          <a:noFill/>
          <a:ln w="9525" algn="ctr">
            <a:noFill/>
            <a:miter lim="800000"/>
            <a:headEnd/>
            <a:tailEnd/>
          </a:ln>
        </p:spPr>
        <p:txBody>
          <a:bodyPr wrap="square" anchor="ctr">
            <a:spAutoFit/>
          </a:bodyPr>
          <a:lstStyle/>
          <a:p>
            <a:pPr>
              <a:lnSpc>
                <a:spcPct val="130000"/>
              </a:lnSpc>
              <a:spcBef>
                <a:spcPct val="20000"/>
              </a:spcBef>
              <a:buClr>
                <a:schemeClr val="accent1"/>
              </a:buClr>
              <a:buSzPct val="75000"/>
              <a:tabLst>
                <a:tab pos="428625" algn="l"/>
              </a:tabLst>
            </a:pPr>
            <a:r>
              <a:rPr lang="zh-CN" altLang="en-US" dirty="0">
                <a:solidFill>
                  <a:schemeClr val="accent2">
                    <a:lumMod val="75000"/>
                  </a:schemeClr>
                </a:solidFill>
                <a:ea typeface="楷体"/>
                <a:cs typeface="楷体"/>
              </a:rPr>
              <a:t>一般在完成集成测试后进行系统功能测试，而且基于产品功能说明书，针对产品所实现的功能，从用户角度来进行功能验证，以确认每个功能是否都能正常使用 </a:t>
            </a:r>
          </a:p>
        </p:txBody>
      </p:sp>
      <p:pic>
        <p:nvPicPr>
          <p:cNvPr id="69634" name="Picture 2" descr="http://www.allion.com/dvt/Functionality-Test.gif"/>
          <p:cNvPicPr>
            <a:picLocks noChangeAspect="1" noChangeArrowheads="1"/>
          </p:cNvPicPr>
          <p:nvPr/>
        </p:nvPicPr>
        <p:blipFill>
          <a:blip r:embed="rId3" cstate="print"/>
          <a:srcRect/>
          <a:stretch>
            <a:fillRect/>
          </a:stretch>
        </p:blipFill>
        <p:spPr bwMode="auto">
          <a:xfrm>
            <a:off x="2049355" y="2139659"/>
            <a:ext cx="4752355" cy="2687437"/>
          </a:xfrm>
          <a:prstGeom prst="rect">
            <a:avLst/>
          </a:prstGeom>
          <a:noFill/>
        </p:spPr>
      </p:pic>
    </p:spTree>
    <p:extLst>
      <p:ext uri="{BB962C8B-B14F-4D97-AF65-F5344CB8AC3E}">
        <p14:creationId xmlns:p14="http://schemas.microsoft.com/office/powerpoint/2010/main" val="167571214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a:xfrm>
            <a:off x="589655" y="207946"/>
            <a:ext cx="5075634" cy="667941"/>
          </a:xfrm>
        </p:spPr>
        <p:txBody>
          <a:bodyPr>
            <a:normAutofit/>
          </a:bodyPr>
          <a:lstStyle/>
          <a:p>
            <a:r>
              <a:rPr lang="zh-CN" altLang="en-US" dirty="0">
                <a:latin typeface="微软雅黑" panose="020B0503020204020204" pitchFamily="34" charset="-122"/>
                <a:ea typeface="微软雅黑" panose="020B0503020204020204" pitchFamily="34" charset="-122"/>
              </a:rPr>
              <a:t>系统非功能性测试</a:t>
            </a:r>
          </a:p>
        </p:txBody>
      </p:sp>
      <p:sp>
        <p:nvSpPr>
          <p:cNvPr id="38915" name="Rectangle 3"/>
          <p:cNvSpPr>
            <a:spLocks noChangeArrowheads="1"/>
          </p:cNvSpPr>
          <p:nvPr/>
        </p:nvSpPr>
        <p:spPr bwMode="auto">
          <a:xfrm>
            <a:off x="701807" y="896674"/>
            <a:ext cx="7461806" cy="3134128"/>
          </a:xfrm>
          <a:prstGeom prst="rect">
            <a:avLst/>
          </a:prstGeom>
          <a:noFill/>
          <a:ln w="9525" algn="ctr">
            <a:noFill/>
            <a:miter lim="800000"/>
            <a:headEnd/>
            <a:tailEnd/>
          </a:ln>
        </p:spPr>
        <p:txBody>
          <a:bodyPr wrap="square" anchor="ctr">
            <a:spAutoFit/>
          </a:bodyPr>
          <a:lstStyle/>
          <a:p>
            <a:pPr>
              <a:lnSpc>
                <a:spcPct val="130000"/>
              </a:lnSpc>
              <a:buClr>
                <a:schemeClr val="accent1"/>
              </a:buClr>
              <a:buSzPct val="75000"/>
              <a:tabLst>
                <a:tab pos="428625" algn="l"/>
              </a:tabLst>
            </a:pPr>
            <a:r>
              <a:rPr lang="zh-CN" altLang="en-US" b="1" u="sng" dirty="0">
                <a:solidFill>
                  <a:schemeClr val="accent2">
                    <a:lumMod val="75000"/>
                  </a:schemeClr>
                </a:solidFill>
                <a:ea typeface="楷体"/>
                <a:cs typeface="楷体"/>
              </a:rPr>
              <a:t>系统非功能性测试</a:t>
            </a:r>
            <a:r>
              <a:rPr lang="zh-CN" altLang="en-US" dirty="0">
                <a:solidFill>
                  <a:schemeClr val="accent2">
                    <a:lumMod val="75000"/>
                  </a:schemeClr>
                </a:solidFill>
                <a:ea typeface="楷体"/>
                <a:cs typeface="楷体"/>
              </a:rPr>
              <a:t>是将软件放在整个计算机环境下，包括软硬件平台、某些支持软件和数据等，在实际运行环境下验证系统的非功能性，</a:t>
            </a:r>
            <a:endParaRPr lang="en-US" altLang="zh-CN" dirty="0">
              <a:solidFill>
                <a:schemeClr val="accent2">
                  <a:lumMod val="75000"/>
                </a:schemeClr>
              </a:solidFill>
              <a:ea typeface="楷体"/>
              <a:cs typeface="楷体"/>
            </a:endParaRPr>
          </a:p>
          <a:p>
            <a:pPr>
              <a:lnSpc>
                <a:spcPct val="130000"/>
              </a:lnSpc>
              <a:buClr>
                <a:schemeClr val="accent1"/>
              </a:buClr>
              <a:buSzPct val="75000"/>
              <a:tabLst>
                <a:tab pos="428625" algn="l"/>
              </a:tabLst>
            </a:pPr>
            <a:r>
              <a:rPr lang="zh-CN" altLang="en-US" dirty="0">
                <a:solidFill>
                  <a:schemeClr val="accent2">
                    <a:lumMod val="75000"/>
                  </a:schemeClr>
                </a:solidFill>
                <a:ea typeface="楷体"/>
                <a:cs typeface="楷体"/>
              </a:rPr>
              <a:t>包括</a:t>
            </a:r>
            <a:r>
              <a:rPr lang="zh-CN" altLang="en-US" dirty="0"/>
              <a:t>：</a:t>
            </a:r>
            <a:endParaRPr lang="en-US" altLang="zh-CN" dirty="0"/>
          </a:p>
          <a:p>
            <a:pPr marL="755650" indent="-336550">
              <a:lnSpc>
                <a:spcPct val="130000"/>
              </a:lnSpc>
              <a:buClr>
                <a:schemeClr val="accent1"/>
              </a:buClr>
              <a:buSzPct val="75000"/>
              <a:buFont typeface="Wingdings" pitchFamily="2" charset="2"/>
              <a:buChar char="p"/>
              <a:tabLst>
                <a:tab pos="331788" algn="l"/>
              </a:tabLst>
            </a:pPr>
            <a:r>
              <a:rPr lang="zh-CN" altLang="en-US" sz="2000" dirty="0">
                <a:latin typeface="Microsoft YaHei" panose="020B0503020204020204" pitchFamily="34" charset="-122"/>
                <a:ea typeface="Microsoft YaHei" panose="020B0503020204020204" pitchFamily="34" charset="-122"/>
              </a:rPr>
              <a:t>性能测试</a:t>
            </a:r>
            <a:endParaRPr lang="en-US" altLang="zh-CN" sz="2000" dirty="0">
              <a:latin typeface="Microsoft YaHei" panose="020B0503020204020204" pitchFamily="34" charset="-122"/>
              <a:ea typeface="Microsoft YaHei" panose="020B0503020204020204" pitchFamily="34" charset="-122"/>
            </a:endParaRPr>
          </a:p>
          <a:p>
            <a:pPr marL="755650" indent="-336550">
              <a:lnSpc>
                <a:spcPct val="130000"/>
              </a:lnSpc>
              <a:buClr>
                <a:schemeClr val="accent1"/>
              </a:buClr>
              <a:buSzPct val="75000"/>
              <a:buFont typeface="Wingdings" pitchFamily="2" charset="2"/>
              <a:buChar char="p"/>
              <a:tabLst>
                <a:tab pos="331788" algn="l"/>
              </a:tabLst>
            </a:pPr>
            <a:r>
              <a:rPr lang="zh-CN" altLang="en-US" sz="2000" dirty="0">
                <a:latin typeface="Microsoft YaHei" panose="020B0503020204020204" pitchFamily="34" charset="-122"/>
                <a:ea typeface="Microsoft YaHei" panose="020B0503020204020204" pitchFamily="34" charset="-122"/>
              </a:rPr>
              <a:t>安全性测试</a:t>
            </a:r>
            <a:endParaRPr lang="en-US" altLang="zh-CN" sz="2000" dirty="0">
              <a:latin typeface="Microsoft YaHei" panose="020B0503020204020204" pitchFamily="34" charset="-122"/>
              <a:ea typeface="Microsoft YaHei" panose="020B0503020204020204" pitchFamily="34" charset="-122"/>
            </a:endParaRPr>
          </a:p>
          <a:p>
            <a:pPr marL="755650" indent="-336550">
              <a:lnSpc>
                <a:spcPct val="130000"/>
              </a:lnSpc>
              <a:buClr>
                <a:schemeClr val="accent1"/>
              </a:buClr>
              <a:buSzPct val="75000"/>
              <a:buFont typeface="Wingdings" pitchFamily="2" charset="2"/>
              <a:buChar char="p"/>
              <a:tabLst>
                <a:tab pos="331788" algn="l"/>
              </a:tabLst>
            </a:pPr>
            <a:r>
              <a:rPr lang="zh-CN" altLang="en-US" sz="2000" dirty="0">
                <a:latin typeface="Microsoft YaHei" panose="020B0503020204020204" pitchFamily="34" charset="-122"/>
                <a:ea typeface="Microsoft YaHei" panose="020B0503020204020204" pitchFamily="34" charset="-122"/>
              </a:rPr>
              <a:t>稳定性测试</a:t>
            </a:r>
            <a:endParaRPr lang="en-US" altLang="zh-CN" sz="2000" dirty="0">
              <a:latin typeface="Microsoft YaHei" panose="020B0503020204020204" pitchFamily="34" charset="-122"/>
              <a:ea typeface="Microsoft YaHei" panose="020B0503020204020204" pitchFamily="34" charset="-122"/>
            </a:endParaRPr>
          </a:p>
          <a:p>
            <a:pPr marL="755650" indent="-336550">
              <a:lnSpc>
                <a:spcPct val="130000"/>
              </a:lnSpc>
              <a:buClr>
                <a:schemeClr val="accent1"/>
              </a:buClr>
              <a:buSzPct val="75000"/>
              <a:buFont typeface="Wingdings" pitchFamily="2" charset="2"/>
              <a:buChar char="p"/>
              <a:tabLst>
                <a:tab pos="331788" algn="l"/>
              </a:tabLst>
            </a:pPr>
            <a:r>
              <a:rPr lang="zh-CN" altLang="en-US" sz="2000" dirty="0">
                <a:latin typeface="Microsoft YaHei" panose="020B0503020204020204" pitchFamily="34" charset="-122"/>
                <a:ea typeface="Microsoft YaHei" panose="020B0503020204020204" pitchFamily="34" charset="-122"/>
              </a:rPr>
              <a:t>兼容性测试</a:t>
            </a:r>
            <a:endParaRPr lang="en-US" altLang="zh-CN" sz="2000" dirty="0">
              <a:latin typeface="Microsoft YaHei" panose="020B0503020204020204" pitchFamily="34" charset="-122"/>
              <a:ea typeface="Microsoft YaHei" panose="020B0503020204020204" pitchFamily="34" charset="-122"/>
            </a:endParaRPr>
          </a:p>
          <a:p>
            <a:pPr marL="755650" indent="-336550">
              <a:lnSpc>
                <a:spcPct val="130000"/>
              </a:lnSpc>
              <a:buClr>
                <a:schemeClr val="accent1"/>
              </a:buClr>
              <a:buSzPct val="75000"/>
              <a:buFont typeface="Wingdings" pitchFamily="2" charset="2"/>
              <a:buChar char="p"/>
              <a:tabLst>
                <a:tab pos="331788" algn="l"/>
              </a:tabLst>
            </a:pPr>
            <a:r>
              <a:rPr lang="en-US" altLang="zh-CN" sz="2000" dirty="0">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 </a:t>
            </a:r>
          </a:p>
        </p:txBody>
      </p:sp>
      <p:pic>
        <p:nvPicPr>
          <p:cNvPr id="67586" name="Picture 2" descr="http://www.kunoozdubai.com/services/ser_app_dev.png"/>
          <p:cNvPicPr>
            <a:picLocks noChangeAspect="1" noChangeArrowheads="1"/>
          </p:cNvPicPr>
          <p:nvPr/>
        </p:nvPicPr>
        <p:blipFill>
          <a:blip r:embed="rId3" cstate="print"/>
          <a:srcRect/>
          <a:stretch>
            <a:fillRect/>
          </a:stretch>
        </p:blipFill>
        <p:spPr bwMode="auto">
          <a:xfrm>
            <a:off x="5362365" y="2030105"/>
            <a:ext cx="2917018" cy="2362786"/>
          </a:xfrm>
          <a:prstGeom prst="rect">
            <a:avLst/>
          </a:prstGeom>
          <a:noFill/>
        </p:spPr>
      </p:pic>
    </p:spTree>
    <p:extLst>
      <p:ext uri="{BB962C8B-B14F-4D97-AF65-F5344CB8AC3E}">
        <p14:creationId xmlns:p14="http://schemas.microsoft.com/office/powerpoint/2010/main" val="81173109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a:xfrm>
            <a:off x="524637" y="296626"/>
            <a:ext cx="4481513" cy="533400"/>
          </a:xfrm>
        </p:spPr>
        <p:txBody>
          <a:bodyPr/>
          <a:lstStyle/>
          <a:p>
            <a:r>
              <a:rPr lang="zh-CN" altLang="en-US" dirty="0">
                <a:latin typeface="微软雅黑" panose="020B0503020204020204" pitchFamily="34" charset="-122"/>
                <a:ea typeface="微软雅黑" panose="020B0503020204020204" pitchFamily="34" charset="-122"/>
              </a:rPr>
              <a:t>验收测试</a:t>
            </a:r>
            <a:endParaRPr lang="en-US" altLang="zh-CN" dirty="0">
              <a:latin typeface="微软雅黑" panose="020B0503020204020204" pitchFamily="34" charset="-122"/>
              <a:ea typeface="微软雅黑" panose="020B0503020204020204" pitchFamily="34" charset="-122"/>
            </a:endParaRPr>
          </a:p>
        </p:txBody>
      </p:sp>
      <p:sp>
        <p:nvSpPr>
          <p:cNvPr id="39939" name="Rectangle 3"/>
          <p:cNvSpPr>
            <a:spLocks noChangeArrowheads="1"/>
          </p:cNvSpPr>
          <p:nvPr/>
        </p:nvSpPr>
        <p:spPr bwMode="auto">
          <a:xfrm>
            <a:off x="684893" y="1208725"/>
            <a:ext cx="8006732" cy="2330125"/>
          </a:xfrm>
          <a:prstGeom prst="rect">
            <a:avLst/>
          </a:prstGeom>
          <a:noFill/>
          <a:ln w="9525" algn="ctr">
            <a:noFill/>
            <a:miter lim="800000"/>
            <a:headEnd/>
            <a:tailEnd/>
          </a:ln>
        </p:spPr>
        <p:txBody>
          <a:bodyPr wrap="square" anchor="ctr">
            <a:spAutoFit/>
          </a:bodyPr>
          <a:lstStyle/>
          <a:p>
            <a:pPr marL="257175" indent="-257175" eaLnBrk="0" hangingPunct="0">
              <a:lnSpc>
                <a:spcPct val="130000"/>
              </a:lnSpc>
              <a:spcBef>
                <a:spcPct val="20000"/>
              </a:spcBef>
              <a:buClr>
                <a:schemeClr val="accent1">
                  <a:lumMod val="50000"/>
                </a:schemeClr>
              </a:buClr>
              <a:buSzPct val="90000"/>
              <a:buFont typeface="Wingdings" charset="2"/>
              <a:buChar char="p"/>
              <a:tabLst>
                <a:tab pos="428625" algn="l"/>
              </a:tabLst>
            </a:pPr>
            <a:r>
              <a:rPr lang="zh-CN" altLang="en-US" dirty="0">
                <a:ea typeface="楷体"/>
                <a:cs typeface="楷体"/>
              </a:rPr>
              <a:t>验收测试的目的是向未来的用户表明系统能够像预定要求那样工作，验证软件的功能和性能如同用户所合理期待的那样</a:t>
            </a:r>
          </a:p>
          <a:p>
            <a:pPr marL="257175" indent="-257175" eaLnBrk="0" hangingPunct="0">
              <a:lnSpc>
                <a:spcPct val="130000"/>
              </a:lnSpc>
              <a:spcBef>
                <a:spcPct val="20000"/>
              </a:spcBef>
              <a:buClr>
                <a:schemeClr val="accent1">
                  <a:lumMod val="50000"/>
                </a:schemeClr>
              </a:buClr>
              <a:buSzPct val="90000"/>
              <a:buFont typeface="Wingdings" charset="2"/>
              <a:buChar char="p"/>
              <a:tabLst>
                <a:tab pos="428625" algn="l"/>
              </a:tabLst>
            </a:pPr>
            <a:endParaRPr lang="zh-CN" altLang="en-US" dirty="0">
              <a:ea typeface="楷体"/>
              <a:cs typeface="楷体"/>
            </a:endParaRPr>
          </a:p>
          <a:p>
            <a:pPr marL="257175" indent="-257175" eaLnBrk="0" hangingPunct="0">
              <a:lnSpc>
                <a:spcPct val="130000"/>
              </a:lnSpc>
              <a:spcBef>
                <a:spcPct val="20000"/>
              </a:spcBef>
              <a:buClr>
                <a:schemeClr val="accent1">
                  <a:lumMod val="50000"/>
                </a:schemeClr>
              </a:buClr>
              <a:buSzPct val="90000"/>
              <a:buFont typeface="Wingdings" charset="2"/>
              <a:buChar char="p"/>
              <a:tabLst>
                <a:tab pos="428625" algn="l"/>
              </a:tabLst>
            </a:pPr>
            <a:r>
              <a:rPr lang="zh-CN" altLang="en-US" dirty="0">
                <a:ea typeface="楷体"/>
                <a:cs typeface="楷体"/>
              </a:rPr>
              <a:t>安装测试（部署验证）是指按照软件产品安装手册或相应的文档，在一个和用户使用该产品完全一样的环境中或相当于用户使用环境中，进行一步一步的安装操作性的测试 </a:t>
            </a:r>
          </a:p>
        </p:txBody>
      </p:sp>
    </p:spTree>
    <p:extLst>
      <p:ext uri="{BB962C8B-B14F-4D97-AF65-F5344CB8AC3E}">
        <p14:creationId xmlns:p14="http://schemas.microsoft.com/office/powerpoint/2010/main" val="134212649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a:xfrm>
            <a:off x="585127" y="276776"/>
            <a:ext cx="4481513" cy="533400"/>
          </a:xfrm>
        </p:spPr>
        <p:txBody>
          <a:bodyPr/>
          <a:lstStyle/>
          <a:p>
            <a:r>
              <a:rPr lang="en-US" altLang="zh-CN" dirty="0">
                <a:latin typeface="微软雅黑" panose="020B0503020204020204" pitchFamily="34" charset="-122"/>
                <a:ea typeface="微软雅黑" panose="020B0503020204020204" pitchFamily="34" charset="-122"/>
              </a:rPr>
              <a:t>α</a:t>
            </a:r>
            <a:r>
              <a:rPr lang="zh-CN" altLang="en-US" dirty="0">
                <a:latin typeface="微软雅黑" panose="020B0503020204020204" pitchFamily="34" charset="-122"/>
                <a:ea typeface="微软雅黑" panose="020B0503020204020204" pitchFamily="34" charset="-122"/>
              </a:rPr>
              <a:t>、</a:t>
            </a:r>
            <a:r>
              <a:rPr lang="el-GR" altLang="zh-CN" dirty="0">
                <a:latin typeface="微软雅黑" panose="020B0503020204020204" pitchFamily="34" charset="-122"/>
                <a:ea typeface="微软雅黑" panose="020B0503020204020204" pitchFamily="34" charset="-122"/>
              </a:rPr>
              <a:t>β</a:t>
            </a:r>
            <a:r>
              <a:rPr lang="zh-CN" altLang="en-US" dirty="0">
                <a:latin typeface="微软雅黑" panose="020B0503020204020204" pitchFamily="34" charset="-122"/>
                <a:ea typeface="微软雅黑" panose="020B0503020204020204" pitchFamily="34" charset="-122"/>
              </a:rPr>
              <a:t>测试 </a:t>
            </a:r>
            <a:r>
              <a:rPr lang="en-US" altLang="zh-CN" dirty="0">
                <a:latin typeface="微软雅黑" panose="020B0503020204020204" pitchFamily="34" charset="-122"/>
                <a:ea typeface="微软雅黑" panose="020B0503020204020204" pitchFamily="34" charset="-122"/>
              </a:rPr>
              <a:t>&amp;</a:t>
            </a:r>
            <a:r>
              <a:rPr lang="zh-CN" altLang="en-US" dirty="0">
                <a:latin typeface="微软雅黑" panose="020B0503020204020204" pitchFamily="34" charset="-122"/>
                <a:ea typeface="微软雅黑" panose="020B0503020204020204" pitchFamily="34" charset="-122"/>
              </a:rPr>
              <a:t>在线测试</a:t>
            </a:r>
            <a:endParaRPr lang="en-US" altLang="zh-CN" dirty="0">
              <a:latin typeface="微软雅黑" panose="020B0503020204020204" pitchFamily="34" charset="-122"/>
              <a:ea typeface="微软雅黑" panose="020B0503020204020204" pitchFamily="34" charset="-122"/>
            </a:endParaRPr>
          </a:p>
        </p:txBody>
      </p:sp>
      <p:sp>
        <p:nvSpPr>
          <p:cNvPr id="5" name="矩形 4"/>
          <p:cNvSpPr/>
          <p:nvPr/>
        </p:nvSpPr>
        <p:spPr>
          <a:xfrm>
            <a:off x="585127" y="1059670"/>
            <a:ext cx="8030972" cy="1919115"/>
          </a:xfrm>
          <a:prstGeom prst="rect">
            <a:avLst/>
          </a:prstGeom>
        </p:spPr>
        <p:txBody>
          <a:bodyPr wrap="square">
            <a:spAutoFit/>
          </a:bodyPr>
          <a:lstStyle/>
          <a:p>
            <a:pPr marL="257175" indent="-257175" eaLnBrk="0" hangingPunct="0">
              <a:lnSpc>
                <a:spcPct val="130000"/>
              </a:lnSpc>
              <a:spcBef>
                <a:spcPct val="20000"/>
              </a:spcBef>
              <a:buClr>
                <a:schemeClr val="accent1">
                  <a:lumMod val="50000"/>
                </a:schemeClr>
              </a:buClr>
              <a:buSzPct val="90000"/>
              <a:buFont typeface="Wingdings" charset="2"/>
              <a:buChar char="p"/>
            </a:pPr>
            <a:r>
              <a:rPr lang="en-US" altLang="zh-CN" b="1" u="sng" dirty="0">
                <a:ea typeface="楷体"/>
                <a:cs typeface="楷体"/>
              </a:rPr>
              <a:t>Alpha testing </a:t>
            </a:r>
            <a:r>
              <a:rPr lang="en-US" altLang="zh-CN" dirty="0">
                <a:ea typeface="楷体"/>
                <a:cs typeface="楷体"/>
              </a:rPr>
              <a:t>is simulated or actual operational testing by potential users/customers or an independent test team at the developers‘ site</a:t>
            </a:r>
            <a:r>
              <a:rPr lang="zh-CN" altLang="en-US" dirty="0">
                <a:ea typeface="楷体"/>
                <a:cs typeface="楷体"/>
              </a:rPr>
              <a:t>；</a:t>
            </a:r>
            <a:r>
              <a:rPr lang="en-US" altLang="zh-CN" dirty="0">
                <a:ea typeface="楷体"/>
                <a:cs typeface="楷体"/>
              </a:rPr>
              <a:t>Is</a:t>
            </a:r>
            <a:r>
              <a:rPr lang="zh-CN" altLang="en-US" dirty="0">
                <a:ea typeface="楷体"/>
                <a:cs typeface="楷体"/>
              </a:rPr>
              <a:t> </a:t>
            </a:r>
            <a:r>
              <a:rPr lang="en-US" altLang="zh-CN" dirty="0">
                <a:ea typeface="楷体"/>
                <a:cs typeface="楷体"/>
              </a:rPr>
              <a:t>a form of internal acceptance testing</a:t>
            </a:r>
          </a:p>
          <a:p>
            <a:pPr marL="257175" indent="-257175" eaLnBrk="0" hangingPunct="0">
              <a:lnSpc>
                <a:spcPct val="130000"/>
              </a:lnSpc>
              <a:spcBef>
                <a:spcPct val="20000"/>
              </a:spcBef>
              <a:buClr>
                <a:schemeClr val="accent1">
                  <a:lumMod val="50000"/>
                </a:schemeClr>
              </a:buClr>
              <a:buSzPct val="90000"/>
              <a:buFont typeface="Wingdings" charset="2"/>
              <a:buChar char="p"/>
            </a:pPr>
            <a:r>
              <a:rPr lang="en-US" altLang="zh-CN" b="1" u="sng" dirty="0">
                <a:ea typeface="楷体"/>
                <a:cs typeface="楷体"/>
              </a:rPr>
              <a:t>Beta testing </a:t>
            </a:r>
            <a:r>
              <a:rPr lang="en-US" altLang="zh-CN" dirty="0">
                <a:ea typeface="楷体"/>
                <a:cs typeface="楷体"/>
              </a:rPr>
              <a:t>comes after α testing. Versions of the software, known as beta versions, are released to a limited users outside of the programming team. </a:t>
            </a:r>
          </a:p>
        </p:txBody>
      </p:sp>
      <p:sp>
        <p:nvSpPr>
          <p:cNvPr id="6" name="矩形 5"/>
          <p:cNvSpPr/>
          <p:nvPr/>
        </p:nvSpPr>
        <p:spPr>
          <a:xfrm>
            <a:off x="585127" y="3123699"/>
            <a:ext cx="2448427" cy="423321"/>
          </a:xfrm>
          <a:prstGeom prst="rect">
            <a:avLst/>
          </a:prstGeom>
        </p:spPr>
        <p:txBody>
          <a:bodyPr wrap="none">
            <a:spAutoFit/>
          </a:bodyPr>
          <a:lstStyle/>
          <a:p>
            <a:pPr marL="257175" indent="-257175" eaLnBrk="0" hangingPunct="0">
              <a:lnSpc>
                <a:spcPct val="130000"/>
              </a:lnSpc>
              <a:spcBef>
                <a:spcPct val="20000"/>
              </a:spcBef>
              <a:buClr>
                <a:schemeClr val="accent1">
                  <a:lumMod val="50000"/>
                </a:schemeClr>
              </a:buClr>
              <a:buSzPct val="90000"/>
              <a:buFont typeface="Wingdings" charset="2"/>
              <a:buChar char="p"/>
            </a:pPr>
            <a:r>
              <a:rPr lang="en-US" altLang="zh-CN" b="1" u="sng" dirty="0">
                <a:ea typeface="楷体"/>
                <a:cs typeface="楷体"/>
              </a:rPr>
              <a:t>Testing in production</a:t>
            </a:r>
            <a:endParaRPr lang="zh-CN" altLang="en-US" b="1" u="sng" dirty="0">
              <a:ea typeface="楷体"/>
              <a:cs typeface="楷体"/>
            </a:endParaRPr>
          </a:p>
        </p:txBody>
      </p:sp>
      <p:sp>
        <p:nvSpPr>
          <p:cNvPr id="7" name="矩形 6"/>
          <p:cNvSpPr/>
          <p:nvPr/>
        </p:nvSpPr>
        <p:spPr>
          <a:xfrm>
            <a:off x="747144" y="3663759"/>
            <a:ext cx="2519536" cy="300082"/>
          </a:xfrm>
          <a:prstGeom prst="rect">
            <a:avLst/>
          </a:prstGeom>
        </p:spPr>
        <p:txBody>
          <a:bodyPr wrap="none">
            <a:spAutoFit/>
          </a:bodyPr>
          <a:lstStyle/>
          <a:p>
            <a:r>
              <a:rPr lang="en-US" altLang="zh-CN" sz="1350" dirty="0">
                <a:hlinkClick r:id="rId3"/>
              </a:rPr>
              <a:t>http://blogs.msdn.com/b/seliot/</a:t>
            </a:r>
            <a:r>
              <a:rPr lang="en-US" altLang="zh-CN" sz="1350" dirty="0"/>
              <a:t> </a:t>
            </a:r>
            <a:endParaRPr lang="zh-CN" altLang="en-US" sz="1350" dirty="0"/>
          </a:p>
        </p:txBody>
      </p:sp>
      <p:sp>
        <p:nvSpPr>
          <p:cNvPr id="8" name="矩形 7"/>
          <p:cNvSpPr/>
          <p:nvPr/>
        </p:nvSpPr>
        <p:spPr>
          <a:xfrm>
            <a:off x="747144" y="3933789"/>
            <a:ext cx="6237312" cy="300082"/>
          </a:xfrm>
          <a:prstGeom prst="rect">
            <a:avLst/>
          </a:prstGeom>
        </p:spPr>
        <p:txBody>
          <a:bodyPr wrap="square">
            <a:spAutoFit/>
          </a:bodyPr>
          <a:lstStyle/>
          <a:p>
            <a:r>
              <a:rPr lang="en-US" altLang="zh-CN" sz="1050" dirty="0">
                <a:hlinkClick r:id="rId4"/>
              </a:rPr>
              <a:t>http://www.thetestingplanet.com/2011/11/the-future-of-software-testing-part-one-testing-in-production</a:t>
            </a:r>
            <a:r>
              <a:rPr lang="en-US" altLang="zh-CN" sz="1350" dirty="0">
                <a:hlinkClick r:id="rId4"/>
              </a:rPr>
              <a:t>/</a:t>
            </a:r>
            <a:r>
              <a:rPr lang="en-US" altLang="zh-CN" sz="1350" dirty="0"/>
              <a:t> </a:t>
            </a:r>
            <a:endParaRPr lang="zh-CN" altLang="en-US" sz="1350" dirty="0"/>
          </a:p>
        </p:txBody>
      </p:sp>
    </p:spTree>
    <p:extLst>
      <p:ext uri="{BB962C8B-B14F-4D97-AF65-F5344CB8AC3E}">
        <p14:creationId xmlns:p14="http://schemas.microsoft.com/office/powerpoint/2010/main" val="25043517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userDrawn="1"/>
        </p:nvSpPr>
        <p:spPr>
          <a:xfrm>
            <a:off x="1273947" y="1987998"/>
            <a:ext cx="6596106" cy="784830"/>
          </a:xfrm>
          <a:prstGeom prst="rect">
            <a:avLst/>
          </a:prstGeom>
        </p:spPr>
        <p:txBody>
          <a:bodyPr wrap="square">
            <a:spAutoFit/>
          </a:bodyPr>
          <a:lstStyle/>
          <a:p>
            <a:pPr algn="ctr"/>
            <a:r>
              <a:rPr lang="en-US" altLang="zh-CN" sz="4500" b="1" dirty="0">
                <a:ln w="19050">
                  <a:noFill/>
                </a:ln>
                <a:solidFill>
                  <a:srgbClr val="FFFFFF"/>
                </a:solidFill>
                <a:latin typeface="微软雅黑" panose="020B0503020204020204" charset="-122"/>
                <a:ea typeface="微软雅黑" panose="020B0503020204020204" charset="-122"/>
              </a:rPr>
              <a:t>2.1.1 </a:t>
            </a:r>
            <a:r>
              <a:rPr lang="zh-CN" altLang="en-US" sz="4500" b="1" dirty="0">
                <a:ln w="19050">
                  <a:noFill/>
                </a:ln>
                <a:solidFill>
                  <a:srgbClr val="FFFFFF"/>
                </a:solidFill>
                <a:latin typeface="微软雅黑" panose="020B0503020204020204" charset="-122"/>
                <a:ea typeface="微软雅黑" panose="020B0503020204020204" charset="-122"/>
              </a:rPr>
              <a:t>软件质量的内涵</a:t>
            </a:r>
            <a:endParaRPr lang="zh-CN" altLang="zh-CN" sz="4500" b="1" dirty="0">
              <a:ln w="19050">
                <a:noFill/>
              </a:ln>
              <a:solidFill>
                <a:srgbClr val="FFFFFF"/>
              </a:solidFill>
              <a:latin typeface="微软雅黑" panose="020B0503020204020204" charset="-122"/>
              <a:ea typeface="微软雅黑" panose="020B0503020204020204" charset="-122"/>
            </a:endParaRPr>
          </a:p>
        </p:txBody>
      </p:sp>
    </p:spTree>
    <p:extLst>
      <p:ext uri="{BB962C8B-B14F-4D97-AF65-F5344CB8AC3E}">
        <p14:creationId xmlns:p14="http://schemas.microsoft.com/office/powerpoint/2010/main" val="2426086511"/>
      </p:ext>
    </p:extLst>
  </p:cSld>
  <p:clrMapOvr>
    <a:masterClrMapping/>
  </p:clrMapOvr>
  <p:transition spd="slow">
    <p:wipe dir="r"/>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D2DAB903-112D-32B5-A8C7-017A1E0A0CCC}"/>
              </a:ext>
            </a:extLst>
          </p:cNvPr>
          <p:cNvPicPr>
            <a:picLocks noChangeAspect="1"/>
          </p:cNvPicPr>
          <p:nvPr/>
        </p:nvPicPr>
        <p:blipFill>
          <a:blip r:embed="rId3">
            <a:duotone>
              <a:schemeClr val="accent1">
                <a:shade val="45000"/>
                <a:satMod val="135000"/>
              </a:schemeClr>
              <a:prstClr val="white"/>
            </a:duotone>
          </a:blip>
          <a:stretch>
            <a:fillRect/>
          </a:stretch>
        </p:blipFill>
        <p:spPr>
          <a:xfrm>
            <a:off x="-1" y="-29046"/>
            <a:ext cx="9144001" cy="4267806"/>
          </a:xfrm>
          <a:prstGeom prst="rect">
            <a:avLst/>
          </a:prstGeom>
        </p:spPr>
      </p:pic>
      <p:sp>
        <p:nvSpPr>
          <p:cNvPr id="2" name="标题 1"/>
          <p:cNvSpPr>
            <a:spLocks noGrp="1"/>
          </p:cNvSpPr>
          <p:nvPr>
            <p:ph type="title"/>
          </p:nvPr>
        </p:nvSpPr>
        <p:spPr>
          <a:xfrm>
            <a:off x="1007982" y="937094"/>
            <a:ext cx="7128035" cy="895350"/>
          </a:xfrm>
        </p:spPr>
        <p:txBody>
          <a:bodyPr>
            <a:normAutofit/>
          </a:bodyPr>
          <a:lstStyle/>
          <a:p>
            <a:r>
              <a:rPr lang="en-US" altLang="zh-CN" sz="4800" b="1" dirty="0">
                <a:solidFill>
                  <a:schemeClr val="accent2">
                    <a:lumMod val="75000"/>
                  </a:schemeClr>
                </a:solidFill>
              </a:rPr>
              <a:t>2.7</a:t>
            </a:r>
            <a:r>
              <a:rPr lang="zh-CN" altLang="en-US" sz="4800" b="1" dirty="0">
                <a:solidFill>
                  <a:schemeClr val="accent2">
                    <a:lumMod val="75000"/>
                  </a:schemeClr>
                </a:solidFill>
              </a:rPr>
              <a:t> 软件测试工作范畴</a:t>
            </a:r>
          </a:p>
        </p:txBody>
      </p:sp>
    </p:spTree>
    <p:extLst>
      <p:ext uri="{BB962C8B-B14F-4D97-AF65-F5344CB8AC3E}">
        <p14:creationId xmlns:p14="http://schemas.microsoft.com/office/powerpoint/2010/main" val="3872370279"/>
      </p:ext>
    </p:extLst>
  </p:cSld>
  <p:clrMapOvr>
    <a:masterClrMapping/>
  </p:clrMapOvr>
  <p:transition spd="slow">
    <p:wipe dir="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a:xfrm>
            <a:off x="539173" y="240065"/>
            <a:ext cx="4768454" cy="653654"/>
          </a:xfrm>
        </p:spPr>
        <p:txBody>
          <a:bodyPr/>
          <a:lstStyle/>
          <a:p>
            <a:r>
              <a:rPr lang="zh-CN" altLang="en-US" dirty="0">
                <a:latin typeface="微软雅黑" panose="020B0503020204020204" pitchFamily="34" charset="-122"/>
                <a:ea typeface="微软雅黑" panose="020B0503020204020204" pitchFamily="34" charset="-122"/>
              </a:rPr>
              <a:t>软件测试自身工作流程</a:t>
            </a:r>
          </a:p>
        </p:txBody>
      </p:sp>
      <p:pic>
        <p:nvPicPr>
          <p:cNvPr id="2" name="图片 1" descr="屏幕快照 2014-06-28 下午4.37.22.png">
            <a:extLst>
              <a:ext uri="{FF2B5EF4-FFF2-40B4-BE49-F238E27FC236}">
                <a16:creationId xmlns:a16="http://schemas.microsoft.com/office/drawing/2014/main" id="{AD77CA18-44E5-9534-0B12-2FB358DAEC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7523" y="893719"/>
            <a:ext cx="5288954" cy="4058041"/>
          </a:xfrm>
          <a:prstGeom prst="rect">
            <a:avLst/>
          </a:prstGeom>
        </p:spPr>
      </p:pic>
    </p:spTree>
    <p:extLst>
      <p:ext uri="{BB962C8B-B14F-4D97-AF65-F5344CB8AC3E}">
        <p14:creationId xmlns:p14="http://schemas.microsoft.com/office/powerpoint/2010/main" val="354816539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2"/>
          <p:cNvSpPr>
            <a:spLocks noGrp="1" noChangeArrowheads="1"/>
          </p:cNvSpPr>
          <p:nvPr>
            <p:ph type="title"/>
          </p:nvPr>
        </p:nvSpPr>
        <p:spPr>
          <a:xfrm>
            <a:off x="568423" y="249492"/>
            <a:ext cx="4535686" cy="496491"/>
          </a:xfrm>
        </p:spPr>
        <p:txBody>
          <a:bodyPr>
            <a:normAutofit fontScale="90000"/>
          </a:bodyPr>
          <a:lstStyle/>
          <a:p>
            <a:pPr marL="342900" indent="-342900">
              <a:lnSpc>
                <a:spcPct val="140000"/>
              </a:lnSpc>
            </a:pPr>
            <a:r>
              <a:rPr lang="zh-CN" altLang="en-US" sz="3100" dirty="0">
                <a:latin typeface="微软雅黑" panose="020B0503020204020204" pitchFamily="34" charset="-122"/>
                <a:ea typeface="微软雅黑" panose="020B0503020204020204" pitchFamily="34" charset="-122"/>
              </a:rPr>
              <a:t>测试需求分析</a:t>
            </a:r>
            <a:endParaRPr lang="en-US" altLang="zh-CN" sz="3100" dirty="0">
              <a:latin typeface="微软雅黑" panose="020B0503020204020204" pitchFamily="34" charset="-122"/>
              <a:ea typeface="微软雅黑" panose="020B0503020204020204" pitchFamily="34" charset="-122"/>
            </a:endParaRPr>
          </a:p>
        </p:txBody>
      </p:sp>
      <p:sp>
        <p:nvSpPr>
          <p:cNvPr id="1029" name="矩形 4"/>
          <p:cNvSpPr>
            <a:spLocks noChangeArrowheads="1"/>
          </p:cNvSpPr>
          <p:nvPr/>
        </p:nvSpPr>
        <p:spPr bwMode="auto">
          <a:xfrm>
            <a:off x="704606" y="1319963"/>
            <a:ext cx="4399503" cy="2503573"/>
          </a:xfrm>
          <a:prstGeom prst="rect">
            <a:avLst/>
          </a:prstGeom>
          <a:noFill/>
          <a:ln w="9525">
            <a:noFill/>
            <a:miter lim="800000"/>
            <a:headEnd/>
            <a:tailEnd/>
          </a:ln>
        </p:spPr>
        <p:txBody>
          <a:bodyPr wrap="square">
            <a:spAutoFit/>
          </a:bodyPr>
          <a:lstStyle/>
          <a:p>
            <a:pPr marL="342900" lvl="0" indent="-342900">
              <a:lnSpc>
                <a:spcPct val="140000"/>
              </a:lnSpc>
              <a:spcBef>
                <a:spcPts val="200"/>
              </a:spcBef>
              <a:spcAft>
                <a:spcPts val="200"/>
              </a:spcAft>
              <a:buClr>
                <a:srgbClr val="91AC4E"/>
              </a:buClr>
              <a:buSzPct val="88000"/>
              <a:buFont typeface="+mj-ea"/>
              <a:buAutoNum type="circleNumDbPlain"/>
            </a:pPr>
            <a:r>
              <a:rPr lang="zh-CN" altLang="zh-CN" dirty="0">
                <a:latin typeface="Microsoft YaHei" panose="020B0503020204020204" pitchFamily="34" charset="-122"/>
                <a:ea typeface="Microsoft YaHei" panose="020B0503020204020204" pitchFamily="34" charset="-122"/>
              </a:rPr>
              <a:t>明确测试范围，了解哪些功能点要测试、哪些功能点不需要测试；</a:t>
            </a:r>
          </a:p>
          <a:p>
            <a:pPr marL="342900" lvl="0" indent="-342900">
              <a:lnSpc>
                <a:spcPct val="140000"/>
              </a:lnSpc>
              <a:spcBef>
                <a:spcPts val="200"/>
              </a:spcBef>
              <a:spcAft>
                <a:spcPts val="200"/>
              </a:spcAft>
              <a:buClr>
                <a:srgbClr val="91AC4E"/>
              </a:buClr>
              <a:buSzPct val="88000"/>
              <a:buFont typeface="+mj-ea"/>
              <a:buAutoNum type="circleNumDbPlain"/>
            </a:pPr>
            <a:r>
              <a:rPr lang="zh-CN" altLang="zh-CN" dirty="0">
                <a:latin typeface="Microsoft YaHei" panose="020B0503020204020204" pitchFamily="34" charset="-122"/>
                <a:ea typeface="Microsoft YaHei" panose="020B0503020204020204" pitchFamily="34" charset="-122"/>
              </a:rPr>
              <a:t>知道哪些测试目标优先级高、哪些目标优先级低；</a:t>
            </a:r>
          </a:p>
          <a:p>
            <a:pPr marL="342900" lvl="0" indent="-342900">
              <a:lnSpc>
                <a:spcPct val="140000"/>
              </a:lnSpc>
              <a:spcBef>
                <a:spcPts val="200"/>
              </a:spcBef>
              <a:spcAft>
                <a:spcPts val="200"/>
              </a:spcAft>
              <a:buClr>
                <a:srgbClr val="91AC4E"/>
              </a:buClr>
              <a:buSzPct val="88000"/>
              <a:buFont typeface="+mj-ea"/>
              <a:buAutoNum type="circleNumDbPlain"/>
            </a:pPr>
            <a:r>
              <a:rPr lang="zh-CN" altLang="zh-CN" dirty="0">
                <a:latin typeface="Microsoft YaHei" panose="020B0503020204020204" pitchFamily="34" charset="-122"/>
                <a:ea typeface="Microsoft YaHei" panose="020B0503020204020204" pitchFamily="34" charset="-122"/>
              </a:rPr>
              <a:t>要完成哪些相应的测试任务才能确保目标的实现。</a:t>
            </a:r>
          </a:p>
        </p:txBody>
      </p:sp>
      <p:pic>
        <p:nvPicPr>
          <p:cNvPr id="8194" name="Picture 2" descr="Image result for &quot;test requirement analysis&quot;">
            <a:extLst>
              <a:ext uri="{FF2B5EF4-FFF2-40B4-BE49-F238E27FC236}">
                <a16:creationId xmlns:a16="http://schemas.microsoft.com/office/drawing/2014/main" id="{D9B86F97-7F34-0FDD-A308-0931A8FF59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16382" y="1188999"/>
            <a:ext cx="3627618" cy="25569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61677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C8563D-4892-C538-00A0-FACE98560EFE}"/>
              </a:ext>
            </a:extLst>
          </p:cNvPr>
          <p:cNvSpPr>
            <a:spLocks noGrp="1"/>
          </p:cNvSpPr>
          <p:nvPr>
            <p:ph type="title"/>
          </p:nvPr>
        </p:nvSpPr>
        <p:spPr/>
        <p:txBody>
          <a:bodyPr>
            <a:normAutofit fontScale="90000"/>
          </a:bodyPr>
          <a:lstStyle/>
          <a:p>
            <a:pPr marL="342900" indent="-342900">
              <a:lnSpc>
                <a:spcPct val="140000"/>
              </a:lnSpc>
            </a:pPr>
            <a:r>
              <a:rPr lang="zh-CN" altLang="zh-CN" dirty="0">
                <a:latin typeface="微软雅黑" panose="020B0503020204020204" pitchFamily="34" charset="-122"/>
                <a:ea typeface="微软雅黑" panose="020B0503020204020204" pitchFamily="34" charset="-122"/>
              </a:rPr>
              <a:t>软件测试策略</a:t>
            </a:r>
            <a:endParaRPr lang="zh-CN" altLang="en-US" dirty="0">
              <a:latin typeface="微软雅黑" panose="020B0503020204020204" pitchFamily="34" charset="-122"/>
              <a:ea typeface="微软雅黑" panose="020B0503020204020204" pitchFamily="34" charset="-122"/>
            </a:endParaRPr>
          </a:p>
        </p:txBody>
      </p:sp>
      <p:sp>
        <p:nvSpPr>
          <p:cNvPr id="3" name="内容占位符 2">
            <a:extLst>
              <a:ext uri="{FF2B5EF4-FFF2-40B4-BE49-F238E27FC236}">
                <a16:creationId xmlns:a16="http://schemas.microsoft.com/office/drawing/2014/main" id="{7C5831DB-38DD-4230-8CF4-B4957ECB16F3}"/>
              </a:ext>
            </a:extLst>
          </p:cNvPr>
          <p:cNvSpPr>
            <a:spLocks noGrp="1"/>
          </p:cNvSpPr>
          <p:nvPr>
            <p:ph idx="1"/>
          </p:nvPr>
        </p:nvSpPr>
        <p:spPr>
          <a:xfrm>
            <a:off x="341721" y="1936480"/>
            <a:ext cx="8460558" cy="2587744"/>
          </a:xfrm>
        </p:spPr>
        <p:txBody>
          <a:bodyPr>
            <a:normAutofit/>
          </a:bodyPr>
          <a:lstStyle/>
          <a:p>
            <a:pPr indent="0">
              <a:lnSpc>
                <a:spcPct val="125000"/>
              </a:lnSpc>
              <a:buNone/>
            </a:pPr>
            <a:r>
              <a:rPr lang="zh-CN" altLang="zh-CN" sz="1800" dirty="0">
                <a:effectLst/>
                <a:latin typeface="微软雅黑" panose="020B0503020204020204" pitchFamily="34" charset="-122"/>
                <a:ea typeface="宋体" panose="02010600030101010101" pitchFamily="2" charset="-122"/>
                <a:cs typeface="微软雅黑" panose="020B0503020204020204" pitchFamily="34" charset="-122"/>
              </a:rPr>
              <a:t>基于下列这些因素的考虑做出决定：</a:t>
            </a:r>
            <a:endParaRPr lang="zh-CN" altLang="zh-CN" sz="1800" dirty="0">
              <a:effectLst/>
              <a:latin typeface="微软雅黑" panose="020B0503020204020204" pitchFamily="34" charset="-122"/>
              <a:ea typeface="微软雅黑" panose="020B0503020204020204" pitchFamily="34" charset="-122"/>
              <a:cs typeface="微软雅黑" panose="020B0503020204020204" pitchFamily="34" charset="-122"/>
            </a:endParaRPr>
          </a:p>
          <a:p>
            <a:pPr marL="342900" lvl="0" indent="-342900">
              <a:lnSpc>
                <a:spcPct val="125000"/>
              </a:lnSpc>
              <a:buFont typeface="Wingdings" pitchFamily="2" charset="2"/>
              <a:buChar char=""/>
            </a:pPr>
            <a:r>
              <a:rPr lang="zh-CN" altLang="zh-CN" sz="1800" b="1" dirty="0">
                <a:effectLst/>
                <a:latin typeface="微软雅黑" panose="020B0503020204020204" pitchFamily="34" charset="-122"/>
                <a:ea typeface="宋体" panose="02010600030101010101" pitchFamily="2" charset="-122"/>
                <a:cs typeface="微软雅黑" panose="020B0503020204020204" pitchFamily="34" charset="-122"/>
              </a:rPr>
              <a:t>测试方式</a:t>
            </a:r>
            <a:r>
              <a:rPr lang="zh-CN" altLang="zh-CN" sz="1800" dirty="0">
                <a:effectLst/>
                <a:latin typeface="微软雅黑" panose="020B0503020204020204" pitchFamily="34" charset="-122"/>
                <a:ea typeface="宋体" panose="02010600030101010101" pitchFamily="2" charset="-122"/>
                <a:cs typeface="微软雅黑" panose="020B0503020204020204" pitchFamily="34" charset="-122"/>
              </a:rPr>
              <a:t>，包括手工方式与自动化方式、静态方式与动态方式等的选择与平衡，探索式测试或基于脚本的测试、自己团队测试还是众测、外包等平衡；</a:t>
            </a:r>
            <a:endParaRPr lang="zh-CN" altLang="zh-CN" sz="1800" dirty="0">
              <a:effectLst/>
              <a:latin typeface="微软雅黑" panose="020B0503020204020204" pitchFamily="34" charset="-122"/>
              <a:ea typeface="微软雅黑" panose="020B0503020204020204" pitchFamily="34" charset="-122"/>
              <a:cs typeface="微软雅黑" panose="020B0503020204020204" pitchFamily="34" charset="-122"/>
            </a:endParaRPr>
          </a:p>
          <a:p>
            <a:pPr marL="342900" lvl="0" indent="-342900">
              <a:lnSpc>
                <a:spcPct val="125000"/>
              </a:lnSpc>
              <a:buFont typeface="Wingdings" pitchFamily="2" charset="2"/>
              <a:buChar char=""/>
            </a:pPr>
            <a:r>
              <a:rPr lang="zh-CN" altLang="zh-CN" sz="1800" b="1" dirty="0">
                <a:effectLst/>
                <a:latin typeface="微软雅黑" panose="020B0503020204020204" pitchFamily="34" charset="-122"/>
                <a:ea typeface="宋体" panose="02010600030101010101" pitchFamily="2" charset="-122"/>
                <a:cs typeface="微软雅黑" panose="020B0503020204020204" pitchFamily="34" charset="-122"/>
              </a:rPr>
              <a:t>测试方法</a:t>
            </a:r>
            <a:r>
              <a:rPr lang="zh-CN" altLang="zh-CN" sz="1800" dirty="0">
                <a:effectLst/>
                <a:latin typeface="微软雅黑" panose="020B0503020204020204" pitchFamily="34" charset="-122"/>
                <a:ea typeface="宋体" panose="02010600030101010101" pitchFamily="2" charset="-122"/>
                <a:cs typeface="微软雅黑" panose="020B0503020204020204" pitchFamily="34" charset="-122"/>
              </a:rPr>
              <a:t>，包括黑盒测试还是白盒测试方法、基于数据流还是基于控制流的方法、完全组合测试方法还是组合优化测试方法等平衡；</a:t>
            </a:r>
            <a:endParaRPr lang="zh-CN" altLang="zh-CN" sz="1800" dirty="0">
              <a:effectLst/>
              <a:latin typeface="微软雅黑" panose="020B0503020204020204" pitchFamily="34" charset="-122"/>
              <a:ea typeface="微软雅黑" panose="020B0503020204020204" pitchFamily="34" charset="-122"/>
              <a:cs typeface="微软雅黑" panose="020B0503020204020204" pitchFamily="34" charset="-122"/>
            </a:endParaRPr>
          </a:p>
          <a:p>
            <a:pPr marL="342900" lvl="0" indent="-342900">
              <a:lnSpc>
                <a:spcPct val="125000"/>
              </a:lnSpc>
              <a:buFont typeface="Wingdings" pitchFamily="2" charset="2"/>
              <a:buChar char=""/>
            </a:pPr>
            <a:r>
              <a:rPr lang="zh-CN" altLang="zh-CN" sz="1800" b="1" dirty="0">
                <a:effectLst/>
                <a:latin typeface="微软雅黑" panose="020B0503020204020204" pitchFamily="34" charset="-122"/>
                <a:ea typeface="宋体" panose="02010600030101010101" pitchFamily="2" charset="-122"/>
                <a:cs typeface="微软雅黑" panose="020B0503020204020204" pitchFamily="34" charset="-122"/>
              </a:rPr>
              <a:t>测试过程，</a:t>
            </a:r>
            <a:r>
              <a:rPr lang="zh-CN" altLang="zh-CN" sz="1800" dirty="0">
                <a:effectLst/>
                <a:latin typeface="微软雅黑" panose="020B0503020204020204" pitchFamily="34" charset="-122"/>
                <a:ea typeface="宋体" panose="02010600030101010101" pitchFamily="2" charset="-122"/>
                <a:cs typeface="微软雅黑" panose="020B0503020204020204" pitchFamily="34" charset="-122"/>
              </a:rPr>
              <a:t>先测什么、后测试什么，对测试阶段的不同划分等。</a:t>
            </a:r>
            <a:endParaRPr lang="zh-CN" altLang="zh-CN" sz="1800" dirty="0">
              <a:effectLst/>
              <a:latin typeface="微软雅黑" panose="020B0503020204020204" pitchFamily="34" charset="-122"/>
              <a:ea typeface="微软雅黑" panose="020B0503020204020204" pitchFamily="34" charset="-122"/>
              <a:cs typeface="微软雅黑" panose="020B0503020204020204" pitchFamily="34" charset="-122"/>
            </a:endParaRPr>
          </a:p>
          <a:p>
            <a:endParaRPr kumimoji="1" lang="zh-CN" altLang="en-US" dirty="0"/>
          </a:p>
        </p:txBody>
      </p:sp>
      <p:sp>
        <p:nvSpPr>
          <p:cNvPr id="5" name="文本框 4">
            <a:extLst>
              <a:ext uri="{FF2B5EF4-FFF2-40B4-BE49-F238E27FC236}">
                <a16:creationId xmlns:a16="http://schemas.microsoft.com/office/drawing/2014/main" id="{3AF76984-4550-D933-3A98-22DB02CB75F8}"/>
              </a:ext>
            </a:extLst>
          </p:cNvPr>
          <p:cNvSpPr txBox="1"/>
          <p:nvPr/>
        </p:nvSpPr>
        <p:spPr>
          <a:xfrm>
            <a:off x="341721" y="958641"/>
            <a:ext cx="8256501" cy="750205"/>
          </a:xfrm>
          <a:prstGeom prst="rect">
            <a:avLst/>
          </a:prstGeom>
          <a:noFill/>
        </p:spPr>
        <p:txBody>
          <a:bodyPr wrap="square">
            <a:spAutoFit/>
          </a:bodyPr>
          <a:lstStyle/>
          <a:p>
            <a:pPr indent="359410">
              <a:lnSpc>
                <a:spcPct val="125000"/>
              </a:lnSpc>
            </a:pPr>
            <a:r>
              <a:rPr lang="zh-CN" altLang="zh-CN" sz="1800" dirty="0">
                <a:solidFill>
                  <a:schemeClr val="accent5">
                    <a:lumMod val="75000"/>
                  </a:schemeClr>
                </a:solidFill>
                <a:effectLst/>
                <a:latin typeface="微软雅黑" panose="020B0503020204020204" pitchFamily="34" charset="-122"/>
                <a:ea typeface="宋体" panose="02010600030101010101" pitchFamily="2" charset="-122"/>
                <a:cs typeface="微软雅黑" panose="020B0503020204020204" pitchFamily="34" charset="-122"/>
              </a:rPr>
              <a:t>制定或选择更合适、更有效的测试方式、测试方法和技术等，其目的是为了以最低的时间或人力成本达到最大程度地揭示产品的质量风险、尽快完成测试等。</a:t>
            </a:r>
            <a:endParaRPr lang="zh-CN" altLang="zh-CN" sz="1800" dirty="0">
              <a:solidFill>
                <a:schemeClr val="accent5">
                  <a:lumMod val="75000"/>
                </a:schemeClr>
              </a:solidFill>
              <a:effectLst/>
              <a:latin typeface="微软雅黑" panose="020B0503020204020204" pitchFamily="34" charset="-122"/>
              <a:ea typeface="微软雅黑" panose="020B0503020204020204" pitchFamily="34" charset="-122"/>
              <a:cs typeface="微软雅黑" panose="020B0503020204020204" pitchFamily="34" charset="-122"/>
            </a:endParaRPr>
          </a:p>
        </p:txBody>
      </p:sp>
    </p:spTree>
    <p:extLst>
      <p:ext uri="{BB962C8B-B14F-4D97-AF65-F5344CB8AC3E}">
        <p14:creationId xmlns:p14="http://schemas.microsoft.com/office/powerpoint/2010/main" val="415998729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2"/>
          <p:cNvSpPr>
            <a:spLocks noGrp="1" noChangeArrowheads="1"/>
          </p:cNvSpPr>
          <p:nvPr>
            <p:ph type="title"/>
          </p:nvPr>
        </p:nvSpPr>
        <p:spPr>
          <a:xfrm>
            <a:off x="493009" y="287199"/>
            <a:ext cx="4535686" cy="496491"/>
          </a:xfrm>
        </p:spPr>
        <p:txBody>
          <a:bodyPr>
            <a:normAutofit/>
          </a:bodyPr>
          <a:lstStyle/>
          <a:p>
            <a:r>
              <a:rPr lang="zh-CN" altLang="en-US" dirty="0">
                <a:latin typeface="微软雅黑" panose="020B0503020204020204" pitchFamily="34" charset="-122"/>
                <a:ea typeface="微软雅黑" panose="020B0503020204020204" pitchFamily="34" charset="-122"/>
              </a:rPr>
              <a:t>测试计划</a:t>
            </a:r>
            <a:endParaRPr lang="en-US" altLang="zh-CN" dirty="0">
              <a:latin typeface="微软雅黑" panose="020B0503020204020204" pitchFamily="34" charset="-122"/>
              <a:ea typeface="微软雅黑" panose="020B0503020204020204" pitchFamily="34" charset="-122"/>
            </a:endParaRPr>
          </a:p>
        </p:txBody>
      </p:sp>
      <p:sp>
        <p:nvSpPr>
          <p:cNvPr id="1029" name="矩形 4"/>
          <p:cNvSpPr>
            <a:spLocks noChangeArrowheads="1"/>
          </p:cNvSpPr>
          <p:nvPr/>
        </p:nvSpPr>
        <p:spPr bwMode="auto">
          <a:xfrm>
            <a:off x="986551" y="983710"/>
            <a:ext cx="3274365" cy="3044103"/>
          </a:xfrm>
          <a:prstGeom prst="rect">
            <a:avLst/>
          </a:prstGeom>
          <a:noFill/>
          <a:ln w="9525">
            <a:noFill/>
            <a:miter lim="800000"/>
            <a:headEnd/>
            <a:tailEnd/>
          </a:ln>
        </p:spPr>
        <p:txBody>
          <a:bodyPr wrap="square">
            <a:spAutoFit/>
          </a:bodyPr>
          <a:lstStyle/>
          <a:p>
            <a:pPr marL="342900" indent="-342900">
              <a:lnSpc>
                <a:spcPct val="140000"/>
              </a:lnSpc>
              <a:buClr>
                <a:srgbClr val="91AC4E"/>
              </a:buClr>
              <a:buSzPct val="88000"/>
              <a:buFont typeface="Wingdings" pitchFamily="2" charset="2"/>
              <a:buChar char="p"/>
            </a:pPr>
            <a:r>
              <a:rPr lang="x-none" altLang="zh-CN" sz="2000" dirty="0">
                <a:latin typeface="KaiTi" panose="02010609060101010101" pitchFamily="49" charset="-122"/>
                <a:ea typeface="KaiTi" panose="02010609060101010101" pitchFamily="49" charset="-122"/>
              </a:rPr>
              <a:t>目标和范围</a:t>
            </a:r>
            <a:endParaRPr lang="en-US" altLang="zh-CN" sz="2000" dirty="0">
              <a:latin typeface="KaiTi" panose="02010609060101010101" pitchFamily="49" charset="-122"/>
              <a:ea typeface="KaiTi" panose="02010609060101010101" pitchFamily="49" charset="-122"/>
            </a:endParaRPr>
          </a:p>
          <a:p>
            <a:pPr marL="342900" indent="-342900">
              <a:lnSpc>
                <a:spcPct val="140000"/>
              </a:lnSpc>
              <a:buClr>
                <a:srgbClr val="91AC4E"/>
              </a:buClr>
              <a:buSzPct val="88000"/>
              <a:buFont typeface="Wingdings" pitchFamily="2" charset="2"/>
              <a:buChar char="p"/>
            </a:pPr>
            <a:r>
              <a:rPr lang="zh-CN" altLang="en-US" sz="2000" dirty="0">
                <a:latin typeface="KaiTi" panose="02010609060101010101" pitchFamily="49" charset="-122"/>
                <a:ea typeface="KaiTi" panose="02010609060101010101" pitchFamily="49" charset="-122"/>
              </a:rPr>
              <a:t>测试项及其优先级</a:t>
            </a:r>
            <a:endParaRPr lang="zh-CN" altLang="zh-CN" sz="2000" dirty="0">
              <a:latin typeface="KaiTi" panose="02010609060101010101" pitchFamily="49" charset="-122"/>
              <a:ea typeface="KaiTi" panose="02010609060101010101" pitchFamily="49" charset="-122"/>
            </a:endParaRPr>
          </a:p>
          <a:p>
            <a:pPr marL="342900" indent="-342900">
              <a:lnSpc>
                <a:spcPct val="140000"/>
              </a:lnSpc>
              <a:buClr>
                <a:srgbClr val="91AC4E"/>
              </a:buClr>
              <a:buSzPct val="88000"/>
              <a:buFont typeface="Wingdings" pitchFamily="2" charset="2"/>
              <a:buChar char="p"/>
            </a:pPr>
            <a:r>
              <a:rPr lang="zh-CN" altLang="en-US" sz="2000" dirty="0">
                <a:latin typeface="KaiTi" panose="02010609060101010101" pitchFamily="49" charset="-122"/>
                <a:ea typeface="KaiTi" panose="02010609060101010101" pitchFamily="49" charset="-122"/>
              </a:rPr>
              <a:t>测试</a:t>
            </a:r>
            <a:r>
              <a:rPr lang="x-none" altLang="zh-CN" sz="2000">
                <a:latin typeface="KaiTi" panose="02010609060101010101" pitchFamily="49" charset="-122"/>
                <a:ea typeface="KaiTi" panose="02010609060101010101" pitchFamily="49" charset="-122"/>
              </a:rPr>
              <a:t>风险</a:t>
            </a:r>
            <a:r>
              <a:rPr lang="zh-CN" altLang="en-US" sz="2000" dirty="0">
                <a:latin typeface="KaiTi" panose="02010609060101010101" pitchFamily="49" charset="-122"/>
                <a:ea typeface="KaiTi" panose="02010609060101010101" pitchFamily="49" charset="-122"/>
              </a:rPr>
              <a:t>识别与分析</a:t>
            </a:r>
            <a:endParaRPr lang="en-US" altLang="zh-CN" sz="2000" dirty="0">
              <a:latin typeface="KaiTi" panose="02010609060101010101" pitchFamily="49" charset="-122"/>
              <a:ea typeface="KaiTi" panose="02010609060101010101" pitchFamily="49" charset="-122"/>
            </a:endParaRPr>
          </a:p>
          <a:p>
            <a:pPr marL="342900" indent="-342900">
              <a:lnSpc>
                <a:spcPct val="140000"/>
              </a:lnSpc>
              <a:buClr>
                <a:srgbClr val="91AC4E"/>
              </a:buClr>
              <a:buSzPct val="88000"/>
              <a:buFont typeface="Wingdings" pitchFamily="2" charset="2"/>
              <a:buChar char="p"/>
            </a:pPr>
            <a:r>
              <a:rPr lang="zh-CN" altLang="en-US" sz="2000" dirty="0">
                <a:latin typeface="KaiTi" panose="02010609060101010101" pitchFamily="49" charset="-122"/>
                <a:ea typeface="KaiTi" panose="02010609060101010101" pitchFamily="49" charset="-122"/>
              </a:rPr>
              <a:t>指定测试策略</a:t>
            </a:r>
            <a:endParaRPr lang="en-US" altLang="zh-CN" sz="2000" dirty="0">
              <a:latin typeface="KaiTi" panose="02010609060101010101" pitchFamily="49" charset="-122"/>
              <a:ea typeface="KaiTi" panose="02010609060101010101" pitchFamily="49" charset="-122"/>
            </a:endParaRPr>
          </a:p>
          <a:p>
            <a:pPr marL="342900" indent="-342900">
              <a:lnSpc>
                <a:spcPct val="140000"/>
              </a:lnSpc>
              <a:buClr>
                <a:srgbClr val="91AC4E"/>
              </a:buClr>
              <a:buSzPct val="88000"/>
              <a:buFont typeface="Wingdings" pitchFamily="2" charset="2"/>
              <a:buChar char="p"/>
            </a:pPr>
            <a:r>
              <a:rPr lang="x-none" altLang="zh-CN" sz="2000" dirty="0">
                <a:latin typeface="KaiTi" panose="02010609060101010101" pitchFamily="49" charset="-122"/>
                <a:ea typeface="KaiTi" panose="02010609060101010101" pitchFamily="49" charset="-122"/>
              </a:rPr>
              <a:t>进度安排</a:t>
            </a:r>
            <a:endParaRPr lang="en-US" altLang="zh-CN" sz="2000" dirty="0">
              <a:latin typeface="KaiTi" panose="02010609060101010101" pitchFamily="49" charset="-122"/>
              <a:ea typeface="KaiTi" panose="02010609060101010101" pitchFamily="49" charset="-122"/>
            </a:endParaRPr>
          </a:p>
          <a:p>
            <a:pPr marL="342900" indent="-342900">
              <a:lnSpc>
                <a:spcPct val="140000"/>
              </a:lnSpc>
              <a:buClr>
                <a:srgbClr val="91AC4E"/>
              </a:buClr>
              <a:buSzPct val="88000"/>
              <a:buFont typeface="Wingdings" pitchFamily="2" charset="2"/>
              <a:buChar char="p"/>
            </a:pPr>
            <a:r>
              <a:rPr lang="x-none" altLang="zh-CN" sz="2000" dirty="0">
                <a:latin typeface="KaiTi" panose="02010609060101010101" pitchFamily="49" charset="-122"/>
                <a:ea typeface="KaiTi" panose="02010609060101010101" pitchFamily="49" charset="-122"/>
              </a:rPr>
              <a:t>资源配置</a:t>
            </a:r>
            <a:endParaRPr lang="en-US" altLang="zh-CN" sz="2000" dirty="0">
              <a:latin typeface="KaiTi" panose="02010609060101010101" pitchFamily="49" charset="-122"/>
              <a:ea typeface="KaiTi" panose="02010609060101010101" pitchFamily="49" charset="-122"/>
            </a:endParaRPr>
          </a:p>
          <a:p>
            <a:pPr marL="342900" indent="-342900">
              <a:lnSpc>
                <a:spcPct val="140000"/>
              </a:lnSpc>
              <a:buClr>
                <a:srgbClr val="91AC4E"/>
              </a:buClr>
              <a:buSzPct val="88000"/>
              <a:buFont typeface="Wingdings" pitchFamily="2" charset="2"/>
              <a:buChar char="p"/>
            </a:pPr>
            <a:r>
              <a:rPr lang="zh-CN" altLang="zh-CN" sz="2000" dirty="0">
                <a:latin typeface="KaiTi" panose="02010609060101010101" pitchFamily="49" charset="-122"/>
                <a:ea typeface="KaiTi" panose="02010609060101010101" pitchFamily="49" charset="-122"/>
              </a:rPr>
              <a:t>跟踪和控制机制</a:t>
            </a:r>
            <a:endParaRPr lang="zh-CN" altLang="en-US" sz="2000" dirty="0">
              <a:latin typeface="KaiTi" panose="02010609060101010101" pitchFamily="49" charset="-122"/>
              <a:ea typeface="KaiTi" panose="02010609060101010101" pitchFamily="49" charset="-122"/>
            </a:endParaRPr>
          </a:p>
        </p:txBody>
      </p:sp>
      <p:pic>
        <p:nvPicPr>
          <p:cNvPr id="3" name="图片 2">
            <a:extLst>
              <a:ext uri="{FF2B5EF4-FFF2-40B4-BE49-F238E27FC236}">
                <a16:creationId xmlns:a16="http://schemas.microsoft.com/office/drawing/2014/main" id="{B58B1A58-38B3-F1D9-C8AF-3A10FC6CAC44}"/>
              </a:ext>
            </a:extLst>
          </p:cNvPr>
          <p:cNvPicPr>
            <a:picLocks noChangeAspect="1"/>
          </p:cNvPicPr>
          <p:nvPr/>
        </p:nvPicPr>
        <p:blipFill>
          <a:blip r:embed="rId3"/>
          <a:stretch>
            <a:fillRect/>
          </a:stretch>
        </p:blipFill>
        <p:spPr>
          <a:xfrm>
            <a:off x="3900984" y="747287"/>
            <a:ext cx="5123233" cy="3412503"/>
          </a:xfrm>
          <a:prstGeom prst="rect">
            <a:avLst/>
          </a:prstGeom>
        </p:spPr>
      </p:pic>
    </p:spTree>
    <p:extLst>
      <p:ext uri="{BB962C8B-B14F-4D97-AF65-F5344CB8AC3E}">
        <p14:creationId xmlns:p14="http://schemas.microsoft.com/office/powerpoint/2010/main" val="279105076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2"/>
          <p:cNvSpPr>
            <a:spLocks noGrp="1" noChangeArrowheads="1"/>
          </p:cNvSpPr>
          <p:nvPr>
            <p:ph type="title"/>
          </p:nvPr>
        </p:nvSpPr>
        <p:spPr>
          <a:xfrm>
            <a:off x="568423" y="249492"/>
            <a:ext cx="4535686" cy="496491"/>
          </a:xfrm>
        </p:spPr>
        <p:txBody>
          <a:bodyPr>
            <a:normAutofit fontScale="90000"/>
          </a:bodyPr>
          <a:lstStyle/>
          <a:p>
            <a:pPr marL="342900" indent="-342900">
              <a:lnSpc>
                <a:spcPct val="140000"/>
              </a:lnSpc>
            </a:pPr>
            <a:r>
              <a:rPr lang="zh-CN" altLang="en-US" sz="3100" dirty="0">
                <a:latin typeface="微软雅黑" panose="020B0503020204020204" pitchFamily="34" charset="-122"/>
                <a:ea typeface="微软雅黑" panose="020B0503020204020204" pitchFamily="34" charset="-122"/>
              </a:rPr>
              <a:t>测试设计</a:t>
            </a:r>
            <a:endParaRPr lang="en-US" altLang="zh-CN" sz="3100" dirty="0">
              <a:latin typeface="微软雅黑" panose="020B0503020204020204" pitchFamily="34" charset="-122"/>
              <a:ea typeface="微软雅黑" panose="020B0503020204020204" pitchFamily="34" charset="-122"/>
            </a:endParaRPr>
          </a:p>
        </p:txBody>
      </p:sp>
      <p:sp>
        <p:nvSpPr>
          <p:cNvPr id="1029" name="矩形 4"/>
          <p:cNvSpPr>
            <a:spLocks noChangeArrowheads="1"/>
          </p:cNvSpPr>
          <p:nvPr/>
        </p:nvSpPr>
        <p:spPr bwMode="auto">
          <a:xfrm>
            <a:off x="568423" y="1172880"/>
            <a:ext cx="7962835" cy="2537874"/>
          </a:xfrm>
          <a:prstGeom prst="rect">
            <a:avLst/>
          </a:prstGeom>
          <a:noFill/>
          <a:ln w="9525">
            <a:noFill/>
            <a:miter lim="800000"/>
            <a:headEnd/>
            <a:tailEnd/>
          </a:ln>
        </p:spPr>
        <p:txBody>
          <a:bodyPr wrap="square">
            <a:spAutoFit/>
          </a:bodyPr>
          <a:lstStyle/>
          <a:p>
            <a:pPr>
              <a:lnSpc>
                <a:spcPct val="150000"/>
              </a:lnSpc>
              <a:buClr>
                <a:srgbClr val="91AC4E"/>
              </a:buClr>
              <a:buSzPct val="88000"/>
            </a:pPr>
            <a:r>
              <a:rPr lang="zh-CN" altLang="zh-CN" sz="1800" b="1" kern="100" dirty="0">
                <a:solidFill>
                  <a:srgbClr val="000000"/>
                </a:solidFill>
                <a:effectLst/>
                <a:latin typeface="Arial" panose="020B0604020202020204" pitchFamily="34" charset="0"/>
                <a:ea typeface="宋体" panose="02010600030101010101" pitchFamily="2" charset="-122"/>
                <a:cs typeface="Arial" panose="020B0604020202020204" pitchFamily="34" charset="0"/>
              </a:rPr>
              <a:t>测试设计是解决“如何测”的问题</a:t>
            </a:r>
            <a:r>
              <a:rPr lang="zh-CN" altLang="zh-CN" sz="1800" kern="100" dirty="0">
                <a:solidFill>
                  <a:srgbClr val="000000"/>
                </a:solidFill>
                <a:effectLst/>
                <a:latin typeface="Arial" panose="020B0604020202020204" pitchFamily="34" charset="0"/>
                <a:ea typeface="宋体" panose="02010600030101010101" pitchFamily="2" charset="-122"/>
                <a:cs typeface="Arial" panose="020B0604020202020204" pitchFamily="34" charset="0"/>
              </a:rPr>
              <a:t>，可以分为测试总体设计和测试详细设计</a:t>
            </a:r>
            <a:r>
              <a:rPr lang="en-US" altLang="zh-CN" sz="1800" kern="100" dirty="0">
                <a:solidFill>
                  <a:srgbClr val="000000"/>
                </a:solidFill>
                <a:effectLst/>
                <a:latin typeface="Arial" panose="020B0604020202020204" pitchFamily="34" charset="0"/>
                <a:ea typeface="宋体" panose="02010600030101010101" pitchFamily="2" charset="-122"/>
                <a:cs typeface="Arial" panose="020B0604020202020204" pitchFamily="34" charset="0"/>
              </a:rPr>
              <a:t>:</a:t>
            </a:r>
          </a:p>
          <a:p>
            <a:pPr marL="342900" indent="-342900">
              <a:lnSpc>
                <a:spcPct val="150000"/>
              </a:lnSpc>
              <a:buClr>
                <a:srgbClr val="91AC4E"/>
              </a:buClr>
              <a:buSzPct val="88000"/>
              <a:buFont typeface="Wingdings" pitchFamily="2" charset="2"/>
              <a:buChar char="p"/>
            </a:pPr>
            <a:r>
              <a:rPr lang="zh-CN" altLang="zh-CN" sz="1800" kern="100" dirty="0">
                <a:solidFill>
                  <a:srgbClr val="000000"/>
                </a:solidFill>
                <a:effectLst/>
                <a:latin typeface="Arial" panose="020B0604020202020204" pitchFamily="34" charset="0"/>
                <a:ea typeface="宋体" panose="02010600030101010101" pitchFamily="2" charset="-122"/>
                <a:cs typeface="Arial" panose="020B0604020202020204" pitchFamily="34" charset="0"/>
              </a:rPr>
              <a:t>测试总体设计则主要指测试方案的设计、测试结构的设计</a:t>
            </a:r>
            <a:endParaRPr lang="en-US" altLang="zh-CN" sz="1800" kern="100" dirty="0">
              <a:solidFill>
                <a:srgbClr val="000000"/>
              </a:solidFill>
              <a:effectLst/>
              <a:latin typeface="Arial" panose="020B0604020202020204" pitchFamily="34" charset="0"/>
              <a:ea typeface="宋体" panose="02010600030101010101" pitchFamily="2" charset="-122"/>
              <a:cs typeface="Arial" panose="020B0604020202020204" pitchFamily="34" charset="0"/>
            </a:endParaRPr>
          </a:p>
          <a:p>
            <a:pPr marL="342900" indent="-342900">
              <a:lnSpc>
                <a:spcPct val="150000"/>
              </a:lnSpc>
              <a:buClr>
                <a:srgbClr val="91AC4E"/>
              </a:buClr>
              <a:buSzPct val="88000"/>
              <a:buFont typeface="Wingdings" pitchFamily="2" charset="2"/>
              <a:buChar char="p"/>
            </a:pPr>
            <a:r>
              <a:rPr lang="zh-CN" altLang="zh-CN" sz="1800" kern="100" dirty="0">
                <a:solidFill>
                  <a:srgbClr val="000000"/>
                </a:solidFill>
                <a:effectLst/>
                <a:latin typeface="Arial" panose="020B0604020202020204" pitchFamily="34" charset="0"/>
                <a:ea typeface="宋体" panose="02010600030101010101" pitchFamily="2" charset="-122"/>
                <a:cs typeface="Arial" panose="020B0604020202020204" pitchFamily="34" charset="0"/>
              </a:rPr>
              <a:t>测试详细设计主要是指测试用例的设计。</a:t>
            </a:r>
            <a:endParaRPr lang="en-US" altLang="zh-CN" sz="1800" kern="100" dirty="0">
              <a:solidFill>
                <a:srgbClr val="000000"/>
              </a:solidFill>
              <a:effectLst/>
              <a:latin typeface="Arial" panose="020B0604020202020204" pitchFamily="34" charset="0"/>
              <a:ea typeface="宋体" panose="02010600030101010101" pitchFamily="2" charset="-122"/>
              <a:cs typeface="Arial" panose="020B0604020202020204" pitchFamily="34" charset="0"/>
            </a:endParaRPr>
          </a:p>
          <a:p>
            <a:pPr>
              <a:lnSpc>
                <a:spcPct val="150000"/>
              </a:lnSpc>
              <a:buClr>
                <a:srgbClr val="91AC4E"/>
              </a:buClr>
              <a:buSzPct val="88000"/>
            </a:pPr>
            <a:endParaRPr lang="en-US" altLang="zh-CN" sz="1800" kern="100" dirty="0">
              <a:solidFill>
                <a:srgbClr val="000000"/>
              </a:solidFill>
              <a:effectLst/>
              <a:latin typeface="Arial" panose="020B0604020202020204" pitchFamily="34" charset="0"/>
              <a:ea typeface="宋体" panose="02010600030101010101" pitchFamily="2" charset="-122"/>
              <a:cs typeface="Arial" panose="020B0604020202020204" pitchFamily="34" charset="0"/>
            </a:endParaRPr>
          </a:p>
          <a:p>
            <a:pPr>
              <a:lnSpc>
                <a:spcPct val="150000"/>
              </a:lnSpc>
              <a:buClr>
                <a:srgbClr val="91AC4E"/>
              </a:buClr>
              <a:buSzPct val="88000"/>
            </a:pPr>
            <a:r>
              <a:rPr lang="zh-CN" altLang="zh-CN" sz="1800" kern="100" dirty="0">
                <a:solidFill>
                  <a:srgbClr val="000000"/>
                </a:solidFill>
                <a:effectLst/>
                <a:latin typeface="Arial" panose="020B0604020202020204" pitchFamily="34" charset="0"/>
                <a:ea typeface="宋体" panose="02010600030101010101" pitchFamily="2" charset="-122"/>
                <a:cs typeface="Arial" panose="020B0604020202020204" pitchFamily="34" charset="0"/>
              </a:rPr>
              <a:t>在测试方案的设计中，测试工作涉及的范围比较大，包括选择测试方法、明确测试策略、设计测试技术路线、选择测试工具和规划测试环境等，</a:t>
            </a:r>
            <a:endParaRPr lang="zh-CN" altLang="zh-CN" dirty="0"/>
          </a:p>
        </p:txBody>
      </p:sp>
    </p:spTree>
    <p:extLst>
      <p:ext uri="{BB962C8B-B14F-4D97-AF65-F5344CB8AC3E}">
        <p14:creationId xmlns:p14="http://schemas.microsoft.com/office/powerpoint/2010/main" val="299901967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2"/>
          <p:cNvSpPr>
            <a:spLocks noGrp="1" noChangeArrowheads="1"/>
          </p:cNvSpPr>
          <p:nvPr>
            <p:ph type="title"/>
          </p:nvPr>
        </p:nvSpPr>
        <p:spPr>
          <a:xfrm>
            <a:off x="568423" y="249492"/>
            <a:ext cx="4535686" cy="496491"/>
          </a:xfrm>
        </p:spPr>
        <p:txBody>
          <a:bodyPr>
            <a:normAutofit fontScale="90000"/>
          </a:bodyPr>
          <a:lstStyle/>
          <a:p>
            <a:pPr marL="342900" indent="-342900">
              <a:lnSpc>
                <a:spcPct val="140000"/>
              </a:lnSpc>
            </a:pPr>
            <a:r>
              <a:rPr lang="zh-CN" altLang="en-US" sz="3100" dirty="0">
                <a:latin typeface="微软雅黑" panose="020B0503020204020204" pitchFamily="34" charset="-122"/>
                <a:ea typeface="微软雅黑" panose="020B0503020204020204" pitchFamily="34" charset="-122"/>
              </a:rPr>
              <a:t>测试用例</a:t>
            </a:r>
            <a:endParaRPr lang="en-US" altLang="zh-CN" sz="3100" dirty="0">
              <a:latin typeface="微软雅黑" panose="020B0503020204020204" pitchFamily="34" charset="-122"/>
              <a:ea typeface="微软雅黑" panose="020B0503020204020204" pitchFamily="34" charset="-122"/>
            </a:endParaRPr>
          </a:p>
        </p:txBody>
      </p:sp>
      <p:sp>
        <p:nvSpPr>
          <p:cNvPr id="1029" name="矩形 4"/>
          <p:cNvSpPr>
            <a:spLocks noChangeArrowheads="1"/>
          </p:cNvSpPr>
          <p:nvPr/>
        </p:nvSpPr>
        <p:spPr bwMode="auto">
          <a:xfrm>
            <a:off x="964348" y="1314283"/>
            <a:ext cx="6633655" cy="1705403"/>
          </a:xfrm>
          <a:prstGeom prst="rect">
            <a:avLst/>
          </a:prstGeom>
          <a:noFill/>
          <a:ln w="9525">
            <a:noFill/>
            <a:miter lim="800000"/>
            <a:headEnd/>
            <a:tailEnd/>
          </a:ln>
        </p:spPr>
        <p:txBody>
          <a:bodyPr wrap="square">
            <a:spAutoFit/>
          </a:bodyPr>
          <a:lstStyle/>
          <a:p>
            <a:pPr marL="342900" indent="-342900">
              <a:lnSpc>
                <a:spcPct val="150000"/>
              </a:lnSpc>
              <a:buClr>
                <a:srgbClr val="91AC4E"/>
              </a:buClr>
              <a:buSzPct val="88000"/>
              <a:buFont typeface="Wingdings" pitchFamily="2" charset="2"/>
              <a:buChar char="p"/>
            </a:pPr>
            <a:r>
              <a:rPr lang="zh-CN" altLang="zh-CN" dirty="0">
                <a:latin typeface="Microsoft YaHei" panose="020B0503020204020204" pitchFamily="34" charset="-122"/>
                <a:ea typeface="Microsoft YaHei" panose="020B0503020204020204" pitchFamily="34" charset="-122"/>
              </a:rPr>
              <a:t>测试用例是测试人员在测试过程中的重要参考依据</a:t>
            </a:r>
          </a:p>
          <a:p>
            <a:pPr marL="342900" indent="-342900">
              <a:lnSpc>
                <a:spcPct val="150000"/>
              </a:lnSpc>
              <a:buClr>
                <a:srgbClr val="91AC4E"/>
              </a:buClr>
              <a:buSzPct val="88000"/>
              <a:buFont typeface="Wingdings" pitchFamily="2" charset="2"/>
              <a:buChar char="p"/>
            </a:pPr>
            <a:r>
              <a:rPr lang="zh-CN" altLang="zh-CN" dirty="0">
                <a:latin typeface="Microsoft YaHei" panose="020B0503020204020204" pitchFamily="34" charset="-122"/>
                <a:ea typeface="Microsoft YaHei" panose="020B0503020204020204" pitchFamily="34" charset="-122"/>
              </a:rPr>
              <a:t>测试用例将有助于节约测试时间，提高测试效率。</a:t>
            </a:r>
          </a:p>
          <a:p>
            <a:pPr marL="342900" indent="-342900">
              <a:lnSpc>
                <a:spcPct val="150000"/>
              </a:lnSpc>
              <a:buClr>
                <a:srgbClr val="91AC4E"/>
              </a:buClr>
              <a:buSzPct val="88000"/>
              <a:buFont typeface="Wingdings" pitchFamily="2" charset="2"/>
              <a:buChar char="p"/>
            </a:pPr>
            <a:r>
              <a:rPr lang="zh-CN" altLang="zh-CN" dirty="0">
                <a:latin typeface="Microsoft YaHei" panose="020B0503020204020204" pitchFamily="34" charset="-122"/>
                <a:ea typeface="Microsoft YaHei" panose="020B0503020204020204" pitchFamily="34" charset="-122"/>
              </a:rPr>
              <a:t>良好的测试用例不断地被重复使用，使得测试过程事半功倍</a:t>
            </a:r>
            <a:endParaRPr lang="en-US" altLang="zh-CN" dirty="0">
              <a:latin typeface="Microsoft YaHei" panose="020B0503020204020204" pitchFamily="34" charset="-122"/>
              <a:ea typeface="Microsoft YaHei" panose="020B0503020204020204" pitchFamily="34" charset="-122"/>
            </a:endParaRPr>
          </a:p>
          <a:p>
            <a:pPr marL="342900" indent="-342900">
              <a:lnSpc>
                <a:spcPct val="150000"/>
              </a:lnSpc>
              <a:buClr>
                <a:srgbClr val="91AC4E"/>
              </a:buClr>
              <a:buSzPct val="88000"/>
              <a:buFont typeface="Wingdings" pitchFamily="2" charset="2"/>
              <a:buChar char="p"/>
            </a:pPr>
            <a:r>
              <a:rPr lang="zh-CN" altLang="zh-CN" dirty="0">
                <a:latin typeface="Microsoft YaHei" panose="020B0503020204020204" pitchFamily="34" charset="-122"/>
                <a:ea typeface="Microsoft YaHei" panose="020B0503020204020204" pitchFamily="34" charset="-122"/>
              </a:rPr>
              <a:t>测试用例是一个知识积累的过程</a:t>
            </a:r>
          </a:p>
        </p:txBody>
      </p:sp>
    </p:spTree>
    <p:extLst>
      <p:ext uri="{BB962C8B-B14F-4D97-AF65-F5344CB8AC3E}">
        <p14:creationId xmlns:p14="http://schemas.microsoft.com/office/powerpoint/2010/main" val="204114311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F5CEB4-53A0-925E-08D2-BA217041D8C0}"/>
              </a:ext>
            </a:extLst>
          </p:cNvPr>
          <p:cNvSpPr>
            <a:spLocks noGrp="1"/>
          </p:cNvSpPr>
          <p:nvPr>
            <p:ph type="title"/>
          </p:nvPr>
        </p:nvSpPr>
        <p:spPr>
          <a:xfrm>
            <a:off x="526924" y="347108"/>
            <a:ext cx="5323576" cy="440460"/>
          </a:xfrm>
        </p:spPr>
        <p:txBody>
          <a:bodyPr>
            <a:normAutofit fontScale="90000"/>
          </a:bodyPr>
          <a:lstStyle/>
          <a:p>
            <a:r>
              <a:rPr kumimoji="1" lang="zh-CN" altLang="en-US" dirty="0"/>
              <a:t>测试执行</a:t>
            </a:r>
          </a:p>
        </p:txBody>
      </p:sp>
      <p:sp>
        <p:nvSpPr>
          <p:cNvPr id="5" name="文本框 4">
            <a:extLst>
              <a:ext uri="{FF2B5EF4-FFF2-40B4-BE49-F238E27FC236}">
                <a16:creationId xmlns:a16="http://schemas.microsoft.com/office/drawing/2014/main" id="{1BB231E2-0B03-3E4E-4336-F5319718236D}"/>
              </a:ext>
            </a:extLst>
          </p:cNvPr>
          <p:cNvSpPr txBox="1"/>
          <p:nvPr/>
        </p:nvSpPr>
        <p:spPr>
          <a:xfrm>
            <a:off x="867361" y="1199098"/>
            <a:ext cx="7352811" cy="2011256"/>
          </a:xfrm>
          <a:prstGeom prst="rect">
            <a:avLst/>
          </a:prstGeom>
          <a:noFill/>
        </p:spPr>
        <p:txBody>
          <a:bodyPr wrap="square">
            <a:spAutoFit/>
          </a:bodyPr>
          <a:lstStyle/>
          <a:p>
            <a:pPr marL="342900" lvl="0" indent="-342900">
              <a:lnSpc>
                <a:spcPct val="140000"/>
              </a:lnSpc>
              <a:spcAft>
                <a:spcPts val="240"/>
              </a:spcAft>
              <a:buClr>
                <a:srgbClr val="91AC4E"/>
              </a:buClr>
              <a:buSzPct val="88000"/>
              <a:buFont typeface="Wingdings" pitchFamily="2" charset="2"/>
              <a:buChar char="p"/>
            </a:pPr>
            <a:r>
              <a:rPr lang="zh-CN" altLang="zh-CN" b="1" dirty="0">
                <a:latin typeface="Microsoft YaHei" panose="020B0503020204020204" pitchFamily="34" charset="-122"/>
                <a:ea typeface="Microsoft YaHei" panose="020B0503020204020204" pitchFamily="34" charset="-122"/>
              </a:rPr>
              <a:t>手工执行</a:t>
            </a:r>
            <a:r>
              <a:rPr lang="zh-CN" altLang="zh-CN" dirty="0">
                <a:latin typeface="Microsoft YaHei" panose="020B0503020204020204" pitchFamily="34" charset="-122"/>
                <a:ea typeface="Microsoft YaHei" panose="020B0503020204020204" pitchFamily="34" charset="-122"/>
              </a:rPr>
              <a:t>：</a:t>
            </a:r>
            <a:r>
              <a:rPr lang="zh-CN" altLang="zh-CN" dirty="0">
                <a:latin typeface="KaiTi" panose="02010609060101010101" pitchFamily="49" charset="-122"/>
                <a:ea typeface="KaiTi" panose="02010609060101010101" pitchFamily="49" charset="-122"/>
              </a:rPr>
              <a:t>基于详细设计的测试用例来完成测试，也可以在没有测试用例的情况下进行的探索式测试。</a:t>
            </a:r>
          </a:p>
          <a:p>
            <a:pPr marL="342900" lvl="0" indent="-342900">
              <a:lnSpc>
                <a:spcPct val="140000"/>
              </a:lnSpc>
              <a:spcAft>
                <a:spcPts val="240"/>
              </a:spcAft>
              <a:buClr>
                <a:srgbClr val="91AC4E"/>
              </a:buClr>
              <a:buSzPct val="88000"/>
              <a:buFont typeface="Wingdings" pitchFamily="2" charset="2"/>
              <a:buChar char="p"/>
            </a:pPr>
            <a:r>
              <a:rPr lang="zh-CN" altLang="zh-CN" b="1" dirty="0">
                <a:latin typeface="Microsoft YaHei" panose="020B0503020204020204" pitchFamily="34" charset="-122"/>
                <a:ea typeface="Microsoft YaHei" panose="020B0503020204020204" pitchFamily="34" charset="-122"/>
              </a:rPr>
              <a:t>自动化执行</a:t>
            </a:r>
            <a:r>
              <a:rPr lang="zh-CN" altLang="zh-CN" dirty="0">
                <a:latin typeface="Microsoft YaHei" panose="020B0503020204020204" pitchFamily="34" charset="-122"/>
                <a:ea typeface="Microsoft YaHei" panose="020B0503020204020204" pitchFamily="34" charset="-122"/>
              </a:rPr>
              <a:t>：</a:t>
            </a:r>
            <a:r>
              <a:rPr lang="zh-CN" altLang="zh-CN" dirty="0">
                <a:latin typeface="KaiTi" panose="02010609060101010101" pitchFamily="49" charset="-122"/>
                <a:ea typeface="KaiTi" panose="02010609060101010101" pitchFamily="49" charset="-122"/>
              </a:rPr>
              <a:t>指采用测试工具来完成，一般都需要开发自动化测试脚本，然后工具执行脚本，在后续“单元测试与集成测试、系统测试和自动化测试框架”等各章会进行详细讨论。</a:t>
            </a:r>
          </a:p>
        </p:txBody>
      </p:sp>
    </p:spTree>
    <p:extLst>
      <p:ext uri="{BB962C8B-B14F-4D97-AF65-F5344CB8AC3E}">
        <p14:creationId xmlns:p14="http://schemas.microsoft.com/office/powerpoint/2010/main" val="276372091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1394" name="Rectangle 3"/>
          <p:cNvSpPr>
            <a:spLocks noGrp="1" noChangeArrowheads="1"/>
          </p:cNvSpPr>
          <p:nvPr>
            <p:ph type="title"/>
          </p:nvPr>
        </p:nvSpPr>
        <p:spPr>
          <a:xfrm>
            <a:off x="598858" y="141480"/>
            <a:ext cx="5968201" cy="622555"/>
          </a:xfrm>
        </p:spPr>
        <p:txBody>
          <a:bodyPr vert="horz" wrap="square" lIns="73912" tIns="36955" rIns="73912" bIns="36955" numCol="1" rtlCol="0" anchor="b" anchorCtr="0" compatLnSpc="1">
            <a:prstTxWarp prst="textNoShape">
              <a:avLst/>
            </a:prstTxWarp>
            <a:normAutofit/>
          </a:bodyPr>
          <a:lstStyle/>
          <a:p>
            <a:pPr defTabSz="732949">
              <a:defRPr/>
            </a:pPr>
            <a:r>
              <a:rPr kumimoji="1" lang="zh-CN" altLang="en-US" b="1" dirty="0">
                <a:latin typeface="Microsoft YaHei" panose="020B0503020204020204" pitchFamily="34" charset="-122"/>
                <a:ea typeface="Microsoft YaHei" panose="020B0503020204020204" pitchFamily="34" charset="-122"/>
              </a:rPr>
              <a:t>基于脚本的测试</a:t>
            </a:r>
          </a:p>
        </p:txBody>
      </p:sp>
      <p:sp>
        <p:nvSpPr>
          <p:cNvPr id="1851395" name="Rectangle 4"/>
          <p:cNvSpPr>
            <a:spLocks noChangeArrowheads="1"/>
          </p:cNvSpPr>
          <p:nvPr/>
        </p:nvSpPr>
        <p:spPr bwMode="auto">
          <a:xfrm>
            <a:off x="469704" y="1630684"/>
            <a:ext cx="4943627" cy="2646471"/>
          </a:xfrm>
          <a:prstGeom prst="rect">
            <a:avLst/>
          </a:prstGeom>
          <a:noFill/>
          <a:ln w="9525">
            <a:noFill/>
            <a:miter lim="800000"/>
            <a:headEnd/>
            <a:tailEnd/>
          </a:ln>
        </p:spPr>
        <p:txBody>
          <a:bodyPr lIns="74066" tIns="32918" rIns="74066" bIns="32918"/>
          <a:lstStyle/>
          <a:p>
            <a:pPr marL="411480" indent="-411480" eaLnBrk="0" hangingPunct="0">
              <a:lnSpc>
                <a:spcPct val="150000"/>
              </a:lnSpc>
              <a:spcBef>
                <a:spcPct val="20000"/>
              </a:spcBef>
              <a:buClr>
                <a:schemeClr val="accent1">
                  <a:lumMod val="50000"/>
                </a:schemeClr>
              </a:buClr>
              <a:buSzPct val="70000"/>
              <a:buFont typeface="Wingdings" charset="2"/>
              <a:buChar char="v"/>
            </a:pPr>
            <a:r>
              <a:rPr lang="en-US" altLang="zh-CN" sz="2000" dirty="0">
                <a:solidFill>
                  <a:srgbClr val="C00000"/>
                </a:solidFill>
                <a:latin typeface="Yuanti SC" charset="-122"/>
                <a:ea typeface="Yuanti SC" charset="-122"/>
                <a:cs typeface="Yuanti SC" charset="-122"/>
              </a:rPr>
              <a:t>Scripted Testing (ST)</a:t>
            </a:r>
            <a:endParaRPr lang="zh-CN" altLang="en-US" sz="2000" dirty="0">
              <a:solidFill>
                <a:srgbClr val="C00000"/>
              </a:solidFill>
              <a:latin typeface="Yuanti SC" charset="-122"/>
              <a:ea typeface="Yuanti SC" charset="-122"/>
              <a:cs typeface="Yuanti SC" charset="-122"/>
            </a:endParaRPr>
          </a:p>
          <a:p>
            <a:pPr marL="411480" indent="-411480" eaLnBrk="0" hangingPunct="0">
              <a:lnSpc>
                <a:spcPct val="150000"/>
              </a:lnSpc>
              <a:spcBef>
                <a:spcPct val="20000"/>
              </a:spcBef>
              <a:buClr>
                <a:schemeClr val="accent1">
                  <a:lumMod val="50000"/>
                </a:schemeClr>
              </a:buClr>
              <a:buSzPct val="70000"/>
              <a:buFont typeface="Wingdings" charset="2"/>
              <a:buChar char="v"/>
            </a:pPr>
            <a:r>
              <a:rPr lang="zh-CN" altLang="en-US" sz="2000" dirty="0">
                <a:solidFill>
                  <a:srgbClr val="C00000"/>
                </a:solidFill>
                <a:latin typeface="Yuanti SC" charset="-122"/>
                <a:ea typeface="Yuanti SC" charset="-122"/>
                <a:cs typeface="Yuanti SC" charset="-122"/>
              </a:rPr>
              <a:t>先设计后执行</a:t>
            </a:r>
          </a:p>
          <a:p>
            <a:pPr marL="411480" indent="-411480" eaLnBrk="0" hangingPunct="0">
              <a:lnSpc>
                <a:spcPct val="150000"/>
              </a:lnSpc>
              <a:spcBef>
                <a:spcPct val="20000"/>
              </a:spcBef>
              <a:buClr>
                <a:schemeClr val="accent1">
                  <a:lumMod val="50000"/>
                </a:schemeClr>
              </a:buClr>
              <a:buSzPct val="70000"/>
              <a:buFont typeface="Wingdings" charset="2"/>
              <a:buChar char="v"/>
            </a:pPr>
            <a:r>
              <a:rPr lang="en-US" altLang="zh-CN" sz="2000" dirty="0">
                <a:latin typeface="Yuanti SC" charset="-122"/>
                <a:ea typeface="Yuanti SC" charset="-122"/>
                <a:cs typeface="Yuanti SC" charset="-122"/>
              </a:rPr>
              <a:t>Script: </a:t>
            </a:r>
            <a:r>
              <a:rPr lang="zh-CN" altLang="en-US" sz="2000" dirty="0">
                <a:latin typeface="Yuanti SC" charset="-122"/>
                <a:ea typeface="Yuanti SC" charset="-122"/>
                <a:cs typeface="Yuanti SC" charset="-122"/>
              </a:rPr>
              <a:t>手工测试</a:t>
            </a:r>
            <a:r>
              <a:rPr lang="en-US" altLang="zh-CN" sz="2000" dirty="0">
                <a:latin typeface="Yuanti SC" charset="-122"/>
                <a:ea typeface="Yuanti SC" charset="-122"/>
                <a:cs typeface="Yuanti SC" charset="-122"/>
              </a:rPr>
              <a:t> </a:t>
            </a:r>
            <a:r>
              <a:rPr lang="zh-CN" altLang="en-US" sz="2000" dirty="0">
                <a:latin typeface="Yuanti SC" charset="-122"/>
                <a:ea typeface="Yuanti SC" charset="-122"/>
                <a:cs typeface="Yuanti SC" charset="-122"/>
              </a:rPr>
              <a:t>的</a:t>
            </a:r>
            <a:r>
              <a:rPr lang="en-US" altLang="zh-CN" sz="2000" dirty="0">
                <a:latin typeface="Yuanti SC" charset="-122"/>
                <a:ea typeface="Yuanti SC" charset="-122"/>
                <a:cs typeface="Yuanti SC" charset="-122"/>
              </a:rPr>
              <a:t>Test case/</a:t>
            </a:r>
            <a:r>
              <a:rPr lang="zh-CN" altLang="en-US" sz="2000" dirty="0">
                <a:latin typeface="Yuanti SC" charset="-122"/>
                <a:ea typeface="Yuanti SC" charset="-122"/>
                <a:cs typeface="Yuanti SC" charset="-122"/>
              </a:rPr>
              <a:t>自动化的</a:t>
            </a:r>
            <a:r>
              <a:rPr lang="en-US" altLang="zh-CN" sz="2000" dirty="0">
                <a:latin typeface="Yuanti SC" charset="-122"/>
                <a:ea typeface="Yuanti SC" charset="-122"/>
                <a:cs typeface="Yuanti SC" charset="-122"/>
              </a:rPr>
              <a:t>Test Script </a:t>
            </a:r>
          </a:p>
          <a:p>
            <a:pPr marL="411480" indent="-411480" eaLnBrk="0" hangingPunct="0">
              <a:lnSpc>
                <a:spcPct val="150000"/>
              </a:lnSpc>
              <a:spcBef>
                <a:spcPct val="20000"/>
              </a:spcBef>
              <a:buClr>
                <a:schemeClr val="accent1">
                  <a:lumMod val="50000"/>
                </a:schemeClr>
              </a:buClr>
              <a:buSzPct val="70000"/>
              <a:buFont typeface="Wingdings" charset="2"/>
              <a:buChar char="v"/>
            </a:pPr>
            <a:r>
              <a:rPr lang="zh-CN" altLang="en-US" sz="2000" dirty="0">
                <a:latin typeface="Yuanti SC" charset="-122"/>
                <a:ea typeface="Yuanti SC" charset="-122"/>
                <a:cs typeface="Yuanti SC" charset="-122"/>
              </a:rPr>
              <a:t>阶段性明显，属于较传统的测试方式</a:t>
            </a:r>
            <a:endParaRPr lang="en-US" altLang="zh-CN" sz="2000" dirty="0">
              <a:latin typeface="Yuanti SC" charset="-122"/>
              <a:ea typeface="Yuanti SC" charset="-122"/>
              <a:cs typeface="Yuanti SC" charset="-122"/>
            </a:endParaRPr>
          </a:p>
        </p:txBody>
      </p:sp>
      <p:grpSp>
        <p:nvGrpSpPr>
          <p:cNvPr id="5" name="组 4"/>
          <p:cNvGrpSpPr/>
          <p:nvPr/>
        </p:nvGrpSpPr>
        <p:grpSpPr>
          <a:xfrm>
            <a:off x="5243648" y="1506155"/>
            <a:ext cx="3641898" cy="2646471"/>
            <a:chOff x="1115616" y="1772816"/>
            <a:chExt cx="5688632" cy="3384376"/>
          </a:xfrm>
        </p:grpSpPr>
        <p:sp>
          <p:nvSpPr>
            <p:cNvPr id="6" name="圆角矩形 5"/>
            <p:cNvSpPr/>
            <p:nvPr/>
          </p:nvSpPr>
          <p:spPr>
            <a:xfrm>
              <a:off x="1115616" y="1772816"/>
              <a:ext cx="1872208" cy="576064"/>
            </a:xfrm>
            <a:prstGeom prst="roundRect">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2160" dirty="0">
                  <a:solidFill>
                    <a:schemeClr val="tx1"/>
                  </a:solidFill>
                  <a:latin typeface="Yuanti SC" charset="-122"/>
                  <a:ea typeface="Yuanti SC" charset="-122"/>
                  <a:cs typeface="Yuanti SC" charset="-122"/>
                </a:rPr>
                <a:t>分析</a:t>
              </a:r>
            </a:p>
          </p:txBody>
        </p:sp>
        <p:sp>
          <p:nvSpPr>
            <p:cNvPr id="7" name="圆角矩形 6"/>
            <p:cNvSpPr/>
            <p:nvPr/>
          </p:nvSpPr>
          <p:spPr>
            <a:xfrm>
              <a:off x="2195736" y="2708920"/>
              <a:ext cx="1872208" cy="576064"/>
            </a:xfrm>
            <a:prstGeom prst="roundRect">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2160" dirty="0">
                  <a:solidFill>
                    <a:schemeClr val="tx1"/>
                  </a:solidFill>
                  <a:latin typeface="Yuanti SC" charset="-122"/>
                  <a:ea typeface="Yuanti SC" charset="-122"/>
                  <a:cs typeface="Yuanti SC" charset="-122"/>
                </a:rPr>
                <a:t>设计</a:t>
              </a:r>
            </a:p>
          </p:txBody>
        </p:sp>
        <p:sp>
          <p:nvSpPr>
            <p:cNvPr id="8" name="圆角矩形 7"/>
            <p:cNvSpPr/>
            <p:nvPr/>
          </p:nvSpPr>
          <p:spPr>
            <a:xfrm>
              <a:off x="3491880" y="3645024"/>
              <a:ext cx="1872208" cy="576064"/>
            </a:xfrm>
            <a:prstGeom prst="roundRect">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2160" dirty="0">
                  <a:solidFill>
                    <a:schemeClr val="tx1"/>
                  </a:solidFill>
                  <a:latin typeface="Yuanti SC" charset="-122"/>
                  <a:ea typeface="Yuanti SC" charset="-122"/>
                  <a:cs typeface="Yuanti SC" charset="-122"/>
                </a:rPr>
                <a:t>执行</a:t>
              </a:r>
            </a:p>
          </p:txBody>
        </p:sp>
        <p:sp>
          <p:nvSpPr>
            <p:cNvPr id="9" name="圆角矩形 8"/>
            <p:cNvSpPr/>
            <p:nvPr/>
          </p:nvSpPr>
          <p:spPr>
            <a:xfrm>
              <a:off x="4932040" y="4581128"/>
              <a:ext cx="1872208" cy="576064"/>
            </a:xfrm>
            <a:prstGeom prst="roundRect">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2160" dirty="0">
                  <a:solidFill>
                    <a:schemeClr val="tx1"/>
                  </a:solidFill>
                  <a:latin typeface="Yuanti SC" charset="-122"/>
                  <a:ea typeface="Yuanti SC" charset="-122"/>
                  <a:cs typeface="Yuanti SC" charset="-122"/>
                </a:rPr>
                <a:t>报告</a:t>
              </a:r>
            </a:p>
          </p:txBody>
        </p:sp>
        <p:sp>
          <p:nvSpPr>
            <p:cNvPr id="11" name="圆角右箭头 10"/>
            <p:cNvSpPr/>
            <p:nvPr/>
          </p:nvSpPr>
          <p:spPr>
            <a:xfrm rot="5400000">
              <a:off x="3059832" y="1916832"/>
              <a:ext cx="720080" cy="864096"/>
            </a:xfrm>
            <a:prstGeom prst="bentArrow">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20">
                <a:solidFill>
                  <a:schemeClr val="tx1"/>
                </a:solidFill>
                <a:latin typeface="Yuanti SC" charset="-122"/>
                <a:ea typeface="Yuanti SC" charset="-122"/>
                <a:cs typeface="Yuanti SC" charset="-122"/>
              </a:endParaRPr>
            </a:p>
          </p:txBody>
        </p:sp>
        <p:sp>
          <p:nvSpPr>
            <p:cNvPr id="12" name="圆角右箭头 11"/>
            <p:cNvSpPr/>
            <p:nvPr/>
          </p:nvSpPr>
          <p:spPr>
            <a:xfrm rot="5400000">
              <a:off x="4139952" y="2852936"/>
              <a:ext cx="720080" cy="864096"/>
            </a:xfrm>
            <a:prstGeom prst="bentArrow">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20">
                <a:solidFill>
                  <a:schemeClr val="tx1"/>
                </a:solidFill>
                <a:latin typeface="Yuanti SC" charset="-122"/>
                <a:ea typeface="Yuanti SC" charset="-122"/>
                <a:cs typeface="Yuanti SC" charset="-122"/>
              </a:endParaRPr>
            </a:p>
          </p:txBody>
        </p:sp>
        <p:sp>
          <p:nvSpPr>
            <p:cNvPr id="13" name="圆角右箭头 12"/>
            <p:cNvSpPr/>
            <p:nvPr/>
          </p:nvSpPr>
          <p:spPr>
            <a:xfrm rot="5400000">
              <a:off x="5508104" y="3789040"/>
              <a:ext cx="720080" cy="864096"/>
            </a:xfrm>
            <a:prstGeom prst="bentArrow">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20">
                <a:solidFill>
                  <a:schemeClr val="tx1"/>
                </a:solidFill>
                <a:latin typeface="Yuanti SC" charset="-122"/>
                <a:ea typeface="Yuanti SC" charset="-122"/>
                <a:cs typeface="Yuanti SC" charset="-122"/>
              </a:endParaRPr>
            </a:p>
          </p:txBody>
        </p:sp>
      </p:grpSp>
      <p:sp>
        <p:nvSpPr>
          <p:cNvPr id="2" name="文本框 1">
            <a:extLst>
              <a:ext uri="{FF2B5EF4-FFF2-40B4-BE49-F238E27FC236}">
                <a16:creationId xmlns:a16="http://schemas.microsoft.com/office/drawing/2014/main" id="{787F68B6-516E-084E-8EAA-D93B6C095D63}"/>
              </a:ext>
            </a:extLst>
          </p:cNvPr>
          <p:cNvSpPr txBox="1"/>
          <p:nvPr/>
        </p:nvSpPr>
        <p:spPr>
          <a:xfrm>
            <a:off x="598858" y="1120583"/>
            <a:ext cx="2723823" cy="369332"/>
          </a:xfrm>
          <a:prstGeom prst="rect">
            <a:avLst/>
          </a:prstGeom>
          <a:noFill/>
        </p:spPr>
        <p:txBody>
          <a:bodyPr wrap="none" rtlCol="0">
            <a:spAutoFit/>
          </a:bodyPr>
          <a:lstStyle/>
          <a:p>
            <a:r>
              <a:rPr kumimoji="1" lang="zh-CN" altLang="en-US" dirty="0">
                <a:solidFill>
                  <a:srgbClr val="FFC000"/>
                </a:solidFill>
                <a:latin typeface="Yuanti SC" panose="02010600040101010101" pitchFamily="2" charset="-122"/>
                <a:ea typeface="Yuanti SC" panose="02010600040101010101" pitchFamily="2" charset="-122"/>
              </a:rPr>
              <a:t>有什么开发就有什么测试</a:t>
            </a:r>
          </a:p>
        </p:txBody>
      </p:sp>
    </p:spTree>
    <p:extLst>
      <p:ext uri="{BB962C8B-B14F-4D97-AF65-F5344CB8AC3E}">
        <p14:creationId xmlns:p14="http://schemas.microsoft.com/office/powerpoint/2010/main" val="1448051760"/>
      </p:ext>
    </p:extLst>
  </p:cSld>
  <p:clrMapOvr>
    <a:masterClrMapping/>
  </p:clrMapOvr>
  <p:transition spd="slow">
    <p:wipe dir="r"/>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fld id="{768BECB6-6F87-4AA7-A36C-D5289AC9CF42}" type="slidenum">
              <a:rPr lang="en-US" altLang="zh-CN" smtClean="0"/>
              <a:pPr/>
              <a:t>79</a:t>
            </a:fld>
            <a:endParaRPr lang="en-US" altLang="zh-CN" dirty="0"/>
          </a:p>
        </p:txBody>
      </p:sp>
      <p:pic>
        <p:nvPicPr>
          <p:cNvPr id="4" name="图片 3" descr="屏幕快照 2013-05-24 下午8.11.30.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4487" y="1011254"/>
            <a:ext cx="4197513" cy="1166530"/>
          </a:xfrm>
          <a:prstGeom prst="rect">
            <a:avLst/>
          </a:prstGeom>
          <a:effectLst>
            <a:glow rad="101600">
              <a:schemeClr val="accent2">
                <a:satMod val="175000"/>
                <a:alpha val="40000"/>
              </a:schemeClr>
            </a:glow>
            <a:innerShdw blurRad="63500" dist="50800" dir="13500000">
              <a:prstClr val="black">
                <a:alpha val="50000"/>
              </a:prstClr>
            </a:innerShdw>
          </a:effectLst>
        </p:spPr>
      </p:pic>
      <p:pic>
        <p:nvPicPr>
          <p:cNvPr id="5" name="图片 4" descr="屏幕快照 2013-05-24 下午8.11.46.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7622" y="1803186"/>
            <a:ext cx="4812030" cy="1325880"/>
          </a:xfrm>
          <a:prstGeom prst="rect">
            <a:avLst/>
          </a:prstGeom>
          <a:effectLst>
            <a:glow rad="101600">
              <a:schemeClr val="accent2">
                <a:satMod val="175000"/>
                <a:alpha val="40000"/>
              </a:schemeClr>
            </a:glow>
            <a:outerShdw blurRad="50800" dist="38100" dir="2700000" algn="tl" rotWithShape="0">
              <a:srgbClr val="000000">
                <a:alpha val="43000"/>
              </a:srgbClr>
            </a:outerShdw>
          </a:effectLst>
        </p:spPr>
      </p:pic>
      <p:sp>
        <p:nvSpPr>
          <p:cNvPr id="8" name="Rectangle 3"/>
          <p:cNvSpPr txBox="1">
            <a:spLocks noChangeArrowheads="1"/>
          </p:cNvSpPr>
          <p:nvPr/>
        </p:nvSpPr>
        <p:spPr bwMode="auto">
          <a:xfrm>
            <a:off x="459537" y="164627"/>
            <a:ext cx="5968201" cy="622555"/>
          </a:xfrm>
          <a:prstGeom prst="rect">
            <a:avLst/>
          </a:prstGeom>
          <a:noFill/>
          <a:ln w="9525">
            <a:noFill/>
            <a:miter lim="800000"/>
            <a:headEnd/>
            <a:tailEnd/>
          </a:ln>
          <a:effectLst/>
        </p:spPr>
        <p:txBody>
          <a:bodyPr vert="horz" wrap="square" lIns="73912" tIns="36955" rIns="73912" bIns="36955" numCol="1" anchor="b" anchorCtr="0" compatLnSpc="1">
            <a:prstTxWarp prst="textNoShape">
              <a:avLst/>
            </a:prstTxWarp>
          </a:bodyPr>
          <a:lstStyle>
            <a:lvl1pPr algn="r" rtl="0" eaLnBrk="1" fontAlgn="base" hangingPunct="1">
              <a:spcBef>
                <a:spcPct val="0"/>
              </a:spcBef>
              <a:spcAft>
                <a:spcPct val="0"/>
              </a:spcAft>
              <a:defRPr sz="2800">
                <a:solidFill>
                  <a:schemeClr val="bg1"/>
                </a:solidFill>
                <a:latin typeface="+mj-lt"/>
                <a:ea typeface="+mj-ea"/>
                <a:cs typeface="+mj-cs"/>
              </a:defRPr>
            </a:lvl1pPr>
            <a:lvl2pPr algn="l" rtl="0" eaLnBrk="1" fontAlgn="base" hangingPunct="1">
              <a:spcBef>
                <a:spcPct val="0"/>
              </a:spcBef>
              <a:spcAft>
                <a:spcPct val="0"/>
              </a:spcAft>
              <a:defRPr sz="2800">
                <a:solidFill>
                  <a:schemeClr val="bg1"/>
                </a:solidFill>
                <a:latin typeface="Arial" charset="0"/>
                <a:ea typeface="黑体" pitchFamily="2" charset="-122"/>
              </a:defRPr>
            </a:lvl2pPr>
            <a:lvl3pPr algn="l" rtl="0" eaLnBrk="1" fontAlgn="base" hangingPunct="1">
              <a:spcBef>
                <a:spcPct val="0"/>
              </a:spcBef>
              <a:spcAft>
                <a:spcPct val="0"/>
              </a:spcAft>
              <a:defRPr sz="2800">
                <a:solidFill>
                  <a:schemeClr val="bg1"/>
                </a:solidFill>
                <a:latin typeface="Arial" charset="0"/>
                <a:ea typeface="黑体" pitchFamily="2" charset="-122"/>
              </a:defRPr>
            </a:lvl3pPr>
            <a:lvl4pPr algn="l" rtl="0" eaLnBrk="1" fontAlgn="base" hangingPunct="1">
              <a:spcBef>
                <a:spcPct val="0"/>
              </a:spcBef>
              <a:spcAft>
                <a:spcPct val="0"/>
              </a:spcAft>
              <a:defRPr sz="2800">
                <a:solidFill>
                  <a:schemeClr val="bg1"/>
                </a:solidFill>
                <a:latin typeface="Arial" charset="0"/>
                <a:ea typeface="黑体" pitchFamily="2" charset="-122"/>
              </a:defRPr>
            </a:lvl4pPr>
            <a:lvl5pPr algn="l" rtl="0" eaLnBrk="1" fontAlgn="base" hangingPunct="1">
              <a:spcBef>
                <a:spcPct val="0"/>
              </a:spcBef>
              <a:spcAft>
                <a:spcPct val="0"/>
              </a:spcAft>
              <a:defRPr sz="2800">
                <a:solidFill>
                  <a:schemeClr val="bg1"/>
                </a:solidFill>
                <a:latin typeface="Arial" charset="0"/>
                <a:ea typeface="黑体" pitchFamily="2" charset="-122"/>
              </a:defRPr>
            </a:lvl5pPr>
            <a:lvl6pPr marL="457200" algn="l" rtl="0" eaLnBrk="1" fontAlgn="base" hangingPunct="1">
              <a:spcBef>
                <a:spcPct val="0"/>
              </a:spcBef>
              <a:spcAft>
                <a:spcPct val="0"/>
              </a:spcAft>
              <a:defRPr sz="2800">
                <a:solidFill>
                  <a:schemeClr val="bg1"/>
                </a:solidFill>
                <a:latin typeface="Arial" charset="0"/>
                <a:ea typeface="黑体" pitchFamily="2" charset="-122"/>
              </a:defRPr>
            </a:lvl6pPr>
            <a:lvl7pPr marL="914400" algn="l" rtl="0" eaLnBrk="1" fontAlgn="base" hangingPunct="1">
              <a:spcBef>
                <a:spcPct val="0"/>
              </a:spcBef>
              <a:spcAft>
                <a:spcPct val="0"/>
              </a:spcAft>
              <a:defRPr sz="2800">
                <a:solidFill>
                  <a:schemeClr val="bg1"/>
                </a:solidFill>
                <a:latin typeface="Arial" charset="0"/>
                <a:ea typeface="黑体" pitchFamily="2" charset="-122"/>
              </a:defRPr>
            </a:lvl7pPr>
            <a:lvl8pPr marL="1371600" algn="l" rtl="0" eaLnBrk="1" fontAlgn="base" hangingPunct="1">
              <a:spcBef>
                <a:spcPct val="0"/>
              </a:spcBef>
              <a:spcAft>
                <a:spcPct val="0"/>
              </a:spcAft>
              <a:defRPr sz="2800">
                <a:solidFill>
                  <a:schemeClr val="bg1"/>
                </a:solidFill>
                <a:latin typeface="Arial" charset="0"/>
                <a:ea typeface="黑体" pitchFamily="2" charset="-122"/>
              </a:defRPr>
            </a:lvl8pPr>
            <a:lvl9pPr marL="1828800" algn="l" rtl="0" eaLnBrk="1" fontAlgn="base" hangingPunct="1">
              <a:spcBef>
                <a:spcPct val="0"/>
              </a:spcBef>
              <a:spcAft>
                <a:spcPct val="0"/>
              </a:spcAft>
              <a:defRPr sz="2800">
                <a:solidFill>
                  <a:schemeClr val="bg1"/>
                </a:solidFill>
                <a:latin typeface="Arial" charset="0"/>
                <a:ea typeface="黑体" pitchFamily="2" charset="-122"/>
              </a:defRPr>
            </a:lvl9pPr>
          </a:lstStyle>
          <a:p>
            <a:pPr algn="l" defTabSz="685800">
              <a:lnSpc>
                <a:spcPct val="90000"/>
              </a:lnSpc>
              <a:buClr>
                <a:schemeClr val="accent4"/>
              </a:buClr>
              <a:defRPr/>
            </a:pPr>
            <a:r>
              <a:rPr kumimoji="1" lang="zh-CN" altLang="en-US" b="1" dirty="0">
                <a:solidFill>
                  <a:srgbClr val="0070C0"/>
                </a:solidFill>
                <a:latin typeface="Microsoft YaHei" panose="020B0503020204020204" pitchFamily="34" charset="-122"/>
                <a:ea typeface="Microsoft YaHei" panose="020B0503020204020204" pitchFamily="34" charset="-122"/>
              </a:rPr>
              <a:t>探索式测试定义</a:t>
            </a:r>
          </a:p>
        </p:txBody>
      </p:sp>
      <p:grpSp>
        <p:nvGrpSpPr>
          <p:cNvPr id="6" name="组合 5">
            <a:extLst>
              <a:ext uri="{FF2B5EF4-FFF2-40B4-BE49-F238E27FC236}">
                <a16:creationId xmlns:a16="http://schemas.microsoft.com/office/drawing/2014/main" id="{4EBB1D8A-329E-0120-729A-AF1A684383DE}"/>
              </a:ext>
            </a:extLst>
          </p:cNvPr>
          <p:cNvGrpSpPr/>
          <p:nvPr/>
        </p:nvGrpSpPr>
        <p:grpSpPr>
          <a:xfrm>
            <a:off x="2067462" y="2027258"/>
            <a:ext cx="5604361" cy="2993362"/>
            <a:chOff x="2887013" y="1973418"/>
            <a:chExt cx="5604361" cy="2993362"/>
          </a:xfrm>
        </p:grpSpPr>
        <p:pic>
          <p:nvPicPr>
            <p:cNvPr id="7" name="图片 6" descr="屏幕快照 2013-05-24 下午8.13.02.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87013" y="1973418"/>
              <a:ext cx="5604361" cy="2993362"/>
            </a:xfrm>
            <a:prstGeom prst="rect">
              <a:avLst/>
            </a:prstGeom>
            <a:effectLst>
              <a:glow rad="101600">
                <a:schemeClr val="accent2">
                  <a:satMod val="175000"/>
                  <a:alpha val="40000"/>
                </a:schemeClr>
              </a:glow>
            </a:effectLst>
          </p:spPr>
        </p:pic>
        <p:sp>
          <p:nvSpPr>
            <p:cNvPr id="3" name="文本框 2">
              <a:extLst>
                <a:ext uri="{FF2B5EF4-FFF2-40B4-BE49-F238E27FC236}">
                  <a16:creationId xmlns:a16="http://schemas.microsoft.com/office/drawing/2014/main" id="{C2B3D649-1D64-8928-EDA4-A3A20820A109}"/>
                </a:ext>
              </a:extLst>
            </p:cNvPr>
            <p:cNvSpPr txBox="1"/>
            <p:nvPr/>
          </p:nvSpPr>
          <p:spPr>
            <a:xfrm>
              <a:off x="7388453" y="4597448"/>
              <a:ext cx="1002197" cy="369332"/>
            </a:xfrm>
            <a:prstGeom prst="rect">
              <a:avLst/>
            </a:prstGeom>
            <a:noFill/>
          </p:spPr>
          <p:txBody>
            <a:bodyPr wrap="none" rtlCol="0">
              <a:spAutoFit/>
            </a:bodyPr>
            <a:lstStyle/>
            <a:p>
              <a:r>
                <a:rPr kumimoji="1" lang="en-US" altLang="zh-CN" dirty="0">
                  <a:solidFill>
                    <a:srgbClr val="C00000"/>
                  </a:solidFill>
                </a:rPr>
                <a:t>2006.6.6</a:t>
              </a:r>
              <a:endParaRPr kumimoji="1" lang="zh-CN" altLang="en-US" dirty="0">
                <a:solidFill>
                  <a:srgbClr val="C00000"/>
                </a:solidFill>
              </a:endParaRPr>
            </a:p>
          </p:txBody>
        </p:sp>
      </p:grpSp>
      <p:grpSp>
        <p:nvGrpSpPr>
          <p:cNvPr id="13" name="组合 12">
            <a:extLst>
              <a:ext uri="{FF2B5EF4-FFF2-40B4-BE49-F238E27FC236}">
                <a16:creationId xmlns:a16="http://schemas.microsoft.com/office/drawing/2014/main" id="{6771CEAF-FF55-FB4C-0E00-E01198D53815}"/>
              </a:ext>
            </a:extLst>
          </p:cNvPr>
          <p:cNvGrpSpPr/>
          <p:nvPr/>
        </p:nvGrpSpPr>
        <p:grpSpPr>
          <a:xfrm>
            <a:off x="6913477" y="216504"/>
            <a:ext cx="2086995" cy="2912562"/>
            <a:chOff x="7186385" y="216504"/>
            <a:chExt cx="1814087" cy="2539912"/>
          </a:xfrm>
        </p:grpSpPr>
        <p:pic>
          <p:nvPicPr>
            <p:cNvPr id="1026" name="Picture 2" descr="查看源图像">
              <a:extLst>
                <a:ext uri="{FF2B5EF4-FFF2-40B4-BE49-F238E27FC236}">
                  <a16:creationId xmlns:a16="http://schemas.microsoft.com/office/drawing/2014/main" id="{63D4092C-6883-E08C-454F-D58A91998C7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86385" y="216504"/>
              <a:ext cx="1814087" cy="2234625"/>
            </a:xfrm>
            <a:prstGeom prst="rect">
              <a:avLst/>
            </a:prstGeom>
            <a:noFill/>
            <a:extLst>
              <a:ext uri="{909E8E84-426E-40DD-AFC4-6F175D3DCCD1}">
                <a14:hiddenFill xmlns:a14="http://schemas.microsoft.com/office/drawing/2010/main">
                  <a:solidFill>
                    <a:srgbClr val="FFFFFF"/>
                  </a:solidFill>
                </a14:hiddenFill>
              </a:ext>
            </a:extLst>
          </p:spPr>
        </p:pic>
        <p:sp>
          <p:nvSpPr>
            <p:cNvPr id="12" name="文本框 11">
              <a:extLst>
                <a:ext uri="{FF2B5EF4-FFF2-40B4-BE49-F238E27FC236}">
                  <a16:creationId xmlns:a16="http://schemas.microsoft.com/office/drawing/2014/main" id="{760149E7-3DAF-A574-C455-AC53EB930690}"/>
                </a:ext>
              </a:extLst>
            </p:cNvPr>
            <p:cNvSpPr txBox="1"/>
            <p:nvPr/>
          </p:nvSpPr>
          <p:spPr>
            <a:xfrm>
              <a:off x="7778522" y="2387084"/>
              <a:ext cx="883575" cy="369332"/>
            </a:xfrm>
            <a:prstGeom prst="rect">
              <a:avLst/>
            </a:prstGeom>
            <a:noFill/>
          </p:spPr>
          <p:txBody>
            <a:bodyPr wrap="none" rtlCol="0">
              <a:spAutoFit/>
            </a:bodyPr>
            <a:lstStyle/>
            <a:p>
              <a:r>
                <a:rPr kumimoji="1" lang="en-US" altLang="zh-CN" dirty="0">
                  <a:solidFill>
                    <a:srgbClr val="C00000"/>
                  </a:solidFill>
                </a:rPr>
                <a:t>1983</a:t>
              </a:r>
              <a:r>
                <a:rPr kumimoji="1" lang="zh-CN" altLang="en-US" dirty="0">
                  <a:solidFill>
                    <a:srgbClr val="C00000"/>
                  </a:solidFill>
                </a:rPr>
                <a:t>年</a:t>
              </a:r>
            </a:p>
          </p:txBody>
        </p:sp>
      </p:grpSp>
      <p:sp>
        <p:nvSpPr>
          <p:cNvPr id="10" name="文本框 9">
            <a:extLst>
              <a:ext uri="{FF2B5EF4-FFF2-40B4-BE49-F238E27FC236}">
                <a16:creationId xmlns:a16="http://schemas.microsoft.com/office/drawing/2014/main" id="{EC8F402E-4137-434E-8478-8DC7CE7D2E55}"/>
              </a:ext>
            </a:extLst>
          </p:cNvPr>
          <p:cNvSpPr txBox="1"/>
          <p:nvPr/>
        </p:nvSpPr>
        <p:spPr>
          <a:xfrm>
            <a:off x="3131287" y="2069104"/>
            <a:ext cx="5638226" cy="2964209"/>
          </a:xfrm>
          <a:prstGeom prst="rect">
            <a:avLst/>
          </a:prstGeom>
          <a:solidFill>
            <a:schemeClr val="accent2">
              <a:lumMod val="20000"/>
              <a:lumOff val="80000"/>
            </a:schemeClr>
          </a:solidFill>
          <a:ln w="38100">
            <a:solidFill>
              <a:schemeClr val="accent1">
                <a:lumMod val="75000"/>
              </a:schemeClr>
            </a:solidFill>
          </a:ln>
        </p:spPr>
        <p:txBody>
          <a:bodyPr wrap="square" rtlCol="0">
            <a:spAutoFit/>
          </a:bodyPr>
          <a:lstStyle/>
          <a:p>
            <a:pPr>
              <a:lnSpc>
                <a:spcPct val="150000"/>
              </a:lnSpc>
            </a:pPr>
            <a:r>
              <a:rPr lang="zh-CN" altLang="en-US" dirty="0">
                <a:latin typeface="Yuanti SC" panose="02010600040101010101" pitchFamily="2" charset="-122"/>
                <a:ea typeface="Yuanti SC" panose="02010600040101010101" pitchFamily="2" charset="-122"/>
              </a:rPr>
              <a:t>探索式测试是一种软件测试风格</a:t>
            </a:r>
            <a:r>
              <a:rPr lang="en-US" altLang="zh-CN" dirty="0">
                <a:latin typeface="Yuanti SC" panose="02010600040101010101" pitchFamily="2" charset="-122"/>
                <a:ea typeface="Yuanti SC" panose="02010600040101010101" pitchFamily="2" charset="-122"/>
              </a:rPr>
              <a:t>(Style)</a:t>
            </a:r>
            <a:r>
              <a:rPr lang="zh-CN" altLang="en-US" dirty="0">
                <a:latin typeface="Yuanti SC" panose="02010600040101010101" pitchFamily="2" charset="-122"/>
                <a:ea typeface="Yuanti SC" panose="02010600040101010101" pitchFamily="2" charset="-122"/>
              </a:rPr>
              <a:t>，它强调独立测试人员</a:t>
            </a:r>
            <a:r>
              <a:rPr lang="en-US" altLang="zh-CN" sz="1620" dirty="0">
                <a:solidFill>
                  <a:schemeClr val="bg1">
                    <a:lumMod val="50000"/>
                  </a:schemeClr>
                </a:solidFill>
                <a:latin typeface="Yuanti SC" panose="02010600040101010101" pitchFamily="2" charset="-122"/>
                <a:ea typeface="Yuanti SC" panose="02010600040101010101" pitchFamily="2" charset="-122"/>
              </a:rPr>
              <a:t>(Individual Tester) </a:t>
            </a:r>
            <a:r>
              <a:rPr lang="zh-CN" altLang="en-US" dirty="0">
                <a:latin typeface="Yuanti SC" panose="02010600040101010101" pitchFamily="2" charset="-122"/>
                <a:ea typeface="Yuanti SC" panose="02010600040101010101" pitchFamily="2" charset="-122"/>
              </a:rPr>
              <a:t>的个人自由和职责</a:t>
            </a:r>
            <a:r>
              <a:rPr lang="en-US" altLang="zh-CN" sz="1620" dirty="0">
                <a:solidFill>
                  <a:schemeClr val="bg1">
                    <a:lumMod val="50000"/>
                  </a:schemeClr>
                </a:solidFill>
                <a:latin typeface="Yuanti SC" panose="02010600040101010101" pitchFamily="2" charset="-122"/>
                <a:ea typeface="Yuanti SC" panose="02010600040101010101" pitchFamily="2" charset="-122"/>
              </a:rPr>
              <a:t>(Personal Freedom and Responsibility)</a:t>
            </a:r>
            <a:r>
              <a:rPr lang="zh-CN" altLang="en-US" dirty="0">
                <a:latin typeface="Yuanti SC" panose="02010600040101010101" pitchFamily="2" charset="-122"/>
                <a:ea typeface="Yuanti SC" panose="02010600040101010101" pitchFamily="2" charset="-122"/>
              </a:rPr>
              <a:t>，为了持续优化其工作的价 值</a:t>
            </a:r>
            <a:r>
              <a:rPr lang="en-US" altLang="zh-CN" sz="1620" dirty="0">
                <a:solidFill>
                  <a:schemeClr val="bg1">
                    <a:lumMod val="50000"/>
                  </a:schemeClr>
                </a:solidFill>
                <a:latin typeface="Yuanti SC" panose="02010600040101010101" pitchFamily="2" charset="-122"/>
                <a:ea typeface="Yuanti SC" panose="02010600040101010101" pitchFamily="2" charset="-122"/>
              </a:rPr>
              <a:t>(Value)</a:t>
            </a:r>
            <a:r>
              <a:rPr lang="zh-CN" altLang="en-US" dirty="0">
                <a:latin typeface="Yuanti SC" panose="02010600040101010101" pitchFamily="2" charset="-122"/>
                <a:ea typeface="Yuanti SC" panose="02010600040101010101" pitchFamily="2" charset="-122"/>
              </a:rPr>
              <a:t>，将测试相关学习</a:t>
            </a:r>
            <a:r>
              <a:rPr lang="en-US" altLang="zh-CN" sz="1620" dirty="0">
                <a:solidFill>
                  <a:schemeClr val="bg1">
                    <a:lumMod val="50000"/>
                  </a:schemeClr>
                </a:solidFill>
                <a:latin typeface="Yuanti SC" panose="02010600040101010101" pitchFamily="2" charset="-122"/>
                <a:ea typeface="Yuanti SC" panose="02010600040101010101" pitchFamily="2" charset="-122"/>
              </a:rPr>
              <a:t>(Test-related Learning)</a:t>
            </a:r>
            <a:r>
              <a:rPr lang="zh-CN" altLang="en-US" dirty="0">
                <a:latin typeface="Yuanti SC" panose="02010600040101010101" pitchFamily="2" charset="-122"/>
                <a:ea typeface="Yuanti SC" panose="02010600040101010101" pitchFamily="2" charset="-122"/>
              </a:rPr>
              <a:t>、测试设计</a:t>
            </a:r>
            <a:r>
              <a:rPr lang="zh-CN" altLang="en-US" sz="1620" dirty="0">
                <a:solidFill>
                  <a:schemeClr val="bg1">
                    <a:lumMod val="50000"/>
                  </a:schemeClr>
                </a:solidFill>
                <a:latin typeface="Yuanti SC" panose="02010600040101010101" pitchFamily="2" charset="-122"/>
                <a:ea typeface="Yuanti SC" panose="02010600040101010101" pitchFamily="2" charset="-122"/>
              </a:rPr>
              <a:t>（</a:t>
            </a:r>
            <a:r>
              <a:rPr lang="en-US" altLang="zh-CN" sz="1620" dirty="0">
                <a:solidFill>
                  <a:schemeClr val="bg1">
                    <a:lumMod val="50000"/>
                  </a:schemeClr>
                </a:solidFill>
                <a:latin typeface="Yuanti SC" panose="02010600040101010101" pitchFamily="2" charset="-122"/>
                <a:ea typeface="Yuanti SC" panose="02010600040101010101" pitchFamily="2" charset="-122"/>
              </a:rPr>
              <a:t>test</a:t>
            </a:r>
            <a:r>
              <a:rPr lang="zh-CN" altLang="en-US" sz="1620" dirty="0">
                <a:solidFill>
                  <a:schemeClr val="bg1">
                    <a:lumMod val="50000"/>
                  </a:schemeClr>
                </a:solidFill>
                <a:latin typeface="Yuanti SC" panose="02010600040101010101" pitchFamily="2" charset="-122"/>
                <a:ea typeface="Yuanti SC" panose="02010600040101010101" pitchFamily="2" charset="-122"/>
              </a:rPr>
              <a:t> </a:t>
            </a:r>
            <a:r>
              <a:rPr lang="en-US" altLang="zh-CN" sz="1620" dirty="0">
                <a:solidFill>
                  <a:schemeClr val="bg1">
                    <a:lumMod val="50000"/>
                  </a:schemeClr>
                </a:solidFill>
                <a:latin typeface="Yuanti SC" panose="02010600040101010101" pitchFamily="2" charset="-122"/>
                <a:ea typeface="Yuanti SC" panose="02010600040101010101" pitchFamily="2" charset="-122"/>
              </a:rPr>
              <a:t>Design</a:t>
            </a:r>
            <a:r>
              <a:rPr lang="zh-CN" altLang="en-US" sz="1620" dirty="0">
                <a:solidFill>
                  <a:schemeClr val="bg1">
                    <a:lumMod val="50000"/>
                  </a:schemeClr>
                </a:solidFill>
                <a:latin typeface="Yuanti SC" panose="02010600040101010101" pitchFamily="2" charset="-122"/>
                <a:ea typeface="Yuanti SC" panose="02010600040101010101" pitchFamily="2" charset="-122"/>
              </a:rPr>
              <a:t>）</a:t>
            </a:r>
            <a:r>
              <a:rPr lang="zh-CN" altLang="en-US" dirty="0">
                <a:latin typeface="Yuanti SC" panose="02010600040101010101" pitchFamily="2" charset="-122"/>
                <a:ea typeface="Yuanti SC" panose="02010600040101010101" pitchFamily="2" charset="-122"/>
              </a:rPr>
              <a:t>、测试执行</a:t>
            </a:r>
            <a:r>
              <a:rPr lang="zh-CN" altLang="en-US" sz="1620" dirty="0">
                <a:solidFill>
                  <a:schemeClr val="bg1">
                    <a:lumMod val="50000"/>
                  </a:schemeClr>
                </a:solidFill>
                <a:latin typeface="Yuanti SC" panose="02010600040101010101" pitchFamily="2" charset="-122"/>
                <a:ea typeface="Yuanti SC" panose="02010600040101010101" pitchFamily="2" charset="-122"/>
              </a:rPr>
              <a:t>（</a:t>
            </a:r>
            <a:r>
              <a:rPr lang="en-US" altLang="zh-CN" sz="1620" dirty="0">
                <a:solidFill>
                  <a:schemeClr val="bg1">
                    <a:lumMod val="50000"/>
                  </a:schemeClr>
                </a:solidFill>
                <a:latin typeface="Yuanti SC" panose="02010600040101010101" pitchFamily="2" charset="-122"/>
                <a:ea typeface="Yuanti SC" panose="02010600040101010101" pitchFamily="2" charset="-122"/>
              </a:rPr>
              <a:t>execution</a:t>
            </a:r>
            <a:r>
              <a:rPr lang="zh-CN" altLang="en-US" sz="1620" dirty="0">
                <a:solidFill>
                  <a:schemeClr val="bg1">
                    <a:lumMod val="50000"/>
                  </a:schemeClr>
                </a:solidFill>
                <a:latin typeface="Yuanti SC" panose="02010600040101010101" pitchFamily="2" charset="-122"/>
                <a:ea typeface="Yuanti SC" panose="02010600040101010101" pitchFamily="2" charset="-122"/>
              </a:rPr>
              <a:t>）</a:t>
            </a:r>
            <a:r>
              <a:rPr lang="zh-CN" altLang="en-US" dirty="0">
                <a:latin typeface="Yuanti SC" panose="02010600040101010101" pitchFamily="2" charset="-122"/>
                <a:ea typeface="Yuanti SC" panose="02010600040101010101" pitchFamily="2" charset="-122"/>
              </a:rPr>
              <a:t>和测试结果分析（</a:t>
            </a:r>
            <a:r>
              <a:rPr lang="en-US" altLang="zh-CN" dirty="0">
                <a:latin typeface="Yuanti SC" panose="02010600040101010101" pitchFamily="2" charset="-122"/>
                <a:ea typeface="Yuanti SC" panose="02010600040101010101" pitchFamily="2" charset="-122"/>
              </a:rPr>
              <a:t>analysis</a:t>
            </a:r>
            <a:r>
              <a:rPr lang="zh-CN" altLang="en-US" dirty="0">
                <a:latin typeface="Yuanti SC" panose="02010600040101010101" pitchFamily="2" charset="-122"/>
                <a:ea typeface="Yuanti SC" panose="02010600040101010101" pitchFamily="2" charset="-122"/>
              </a:rPr>
              <a:t>）作为相互支持的活动，在整个项目过程中并行地执行</a:t>
            </a:r>
          </a:p>
        </p:txBody>
      </p:sp>
    </p:spTree>
    <p:extLst>
      <p:ext uri="{BB962C8B-B14F-4D97-AF65-F5344CB8AC3E}">
        <p14:creationId xmlns:p14="http://schemas.microsoft.com/office/powerpoint/2010/main" val="754192444"/>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fill="hold"/>
                                        <p:tgtEl>
                                          <p:spTgt spid="6"/>
                                        </p:tgtEl>
                                        <p:attrNameLst>
                                          <p:attrName>ppt_x</p:attrName>
                                        </p:attrNameLst>
                                      </p:cBhvr>
                                      <p:tavLst>
                                        <p:tav tm="0">
                                          <p:val>
                                            <p:strVal val="#ppt_x"/>
                                          </p:val>
                                        </p:tav>
                                        <p:tav tm="100000">
                                          <p:val>
                                            <p:strVal val="#ppt_x"/>
                                          </p:val>
                                        </p:tav>
                                      </p:tavLst>
                                    </p:anim>
                                    <p:anim calcmode="lin" valueType="num">
                                      <p:cBhvr additive="base">
                                        <p:cTn id="13" dur="500" fill="hold"/>
                                        <p:tgtEl>
                                          <p:spTgt spid="6"/>
                                        </p:tgtEl>
                                        <p:attrNameLst>
                                          <p:attrName>ppt_y</p:attrName>
                                        </p:attrNameLst>
                                      </p:cBhvr>
                                      <p:tavLst>
                                        <p:tav tm="0">
                                          <p:val>
                                            <p:strVal val="1+#ppt_h/2"/>
                                          </p:val>
                                        </p:tav>
                                        <p:tav tm="100000">
                                          <p:val>
                                            <p:strVal val="#ppt_y"/>
                                          </p:val>
                                        </p:tav>
                                      </p:tavLst>
                                    </p:anim>
                                  </p:childTnLst>
                                </p:cTn>
                              </p:par>
                            </p:childTnLst>
                          </p:cTn>
                        </p:par>
                        <p:par>
                          <p:cTn id="14" fill="hold">
                            <p:stCondLst>
                              <p:cond delay="500"/>
                            </p:stCondLst>
                            <p:childTnLst>
                              <p:par>
                                <p:cTn id="15" presetID="2" presetClass="entr" presetSubtype="2" fill="hold" nodeType="afterEffect">
                                  <p:stCondLst>
                                    <p:cond delay="0"/>
                                  </p:stCondLst>
                                  <p:childTnLst>
                                    <p:set>
                                      <p:cBhvr>
                                        <p:cTn id="16" dur="1" fill="hold">
                                          <p:stCondLst>
                                            <p:cond delay="0"/>
                                          </p:stCondLst>
                                        </p:cTn>
                                        <p:tgtEl>
                                          <p:spTgt spid="13"/>
                                        </p:tgtEl>
                                        <p:attrNameLst>
                                          <p:attrName>style.visibility</p:attrName>
                                        </p:attrNameLst>
                                      </p:cBhvr>
                                      <p:to>
                                        <p:strVal val="visible"/>
                                      </p:to>
                                    </p:set>
                                    <p:anim calcmode="lin" valueType="num">
                                      <p:cBhvr additive="base">
                                        <p:cTn id="17" dur="500" fill="hold"/>
                                        <p:tgtEl>
                                          <p:spTgt spid="13"/>
                                        </p:tgtEl>
                                        <p:attrNameLst>
                                          <p:attrName>ppt_x</p:attrName>
                                        </p:attrNameLst>
                                      </p:cBhvr>
                                      <p:tavLst>
                                        <p:tav tm="0">
                                          <p:val>
                                            <p:strVal val="1+#ppt_w/2"/>
                                          </p:val>
                                        </p:tav>
                                        <p:tav tm="100000">
                                          <p:val>
                                            <p:strVal val="#ppt_x"/>
                                          </p:val>
                                        </p:tav>
                                      </p:tavLst>
                                    </p:anim>
                                    <p:anim calcmode="lin" valueType="num">
                                      <p:cBhvr additive="base">
                                        <p:cTn id="18" dur="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blinds(horizontal)">
                                      <p:cBhvr>
                                        <p:cTn id="2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580405" y="318034"/>
            <a:ext cx="4424363" cy="614363"/>
          </a:xfrm>
        </p:spPr>
        <p:txBody>
          <a:bodyPr/>
          <a:lstStyle/>
          <a:p>
            <a:r>
              <a:rPr lang="zh-CN" altLang="en-US" dirty="0">
                <a:latin typeface="微软雅黑" panose="020B0503020204020204" pitchFamily="34" charset="-122"/>
                <a:ea typeface="微软雅黑" panose="020B0503020204020204" pitchFamily="34" charset="-122"/>
              </a:rPr>
              <a:t>什么是“质量” ？</a:t>
            </a:r>
            <a:endParaRPr lang="en-US" altLang="zh-CN" dirty="0">
              <a:latin typeface="微软雅黑" panose="020B0503020204020204" pitchFamily="34" charset="-122"/>
              <a:ea typeface="微软雅黑" panose="020B0503020204020204" pitchFamily="34" charset="-122"/>
            </a:endParaRPr>
          </a:p>
        </p:txBody>
      </p:sp>
      <p:pic>
        <p:nvPicPr>
          <p:cNvPr id="2" name="图片 1" descr="屏幕快照 2017-03-04 上午7.36.28.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55401" y="1052972"/>
            <a:ext cx="5082727" cy="3037555"/>
          </a:xfrm>
          <a:prstGeom prst="rect">
            <a:avLst/>
          </a:prstGeom>
        </p:spPr>
      </p:pic>
    </p:spTree>
    <p:extLst>
      <p:ext uri="{BB962C8B-B14F-4D97-AF65-F5344CB8AC3E}">
        <p14:creationId xmlns:p14="http://schemas.microsoft.com/office/powerpoint/2010/main" val="336953491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a:xfrm>
            <a:off x="528889" y="190928"/>
            <a:ext cx="4973980" cy="571500"/>
          </a:xfrm>
        </p:spPr>
        <p:txBody>
          <a:bodyPr>
            <a:normAutofit fontScale="90000"/>
          </a:bodyPr>
          <a:lstStyle/>
          <a:p>
            <a:r>
              <a:rPr lang="zh-CN" altLang="en-US" dirty="0">
                <a:latin typeface="微软雅黑" panose="020B0503020204020204" pitchFamily="34" charset="-122"/>
                <a:ea typeface="微软雅黑" panose="020B0503020204020204" pitchFamily="34" charset="-122"/>
              </a:rPr>
              <a:t>基于脚本的</a:t>
            </a:r>
            <a:r>
              <a:rPr lang="zh-CN" altLang="zh-CN" dirty="0">
                <a:latin typeface="微软雅黑" panose="020B0503020204020204" pitchFamily="34" charset="-122"/>
                <a:ea typeface="微软雅黑" panose="020B0503020204020204" pitchFamily="34" charset="-122"/>
              </a:rPr>
              <a:t>测试</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vs.  </a:t>
            </a:r>
            <a:r>
              <a:rPr lang="zh-CN" altLang="en-US" dirty="0">
                <a:latin typeface="微软雅黑" panose="020B0503020204020204" pitchFamily="34" charset="-122"/>
                <a:ea typeface="微软雅黑" panose="020B0503020204020204" pitchFamily="34" charset="-122"/>
              </a:rPr>
              <a:t>探索式</a:t>
            </a:r>
            <a:r>
              <a:rPr lang="zh-CN" altLang="zh-CN" dirty="0">
                <a:latin typeface="微软雅黑" panose="020B0503020204020204" pitchFamily="34" charset="-122"/>
                <a:ea typeface="微软雅黑" panose="020B0503020204020204" pitchFamily="34" charset="-122"/>
              </a:rPr>
              <a:t>测试</a:t>
            </a:r>
            <a:endParaRPr lang="zh-CN" altLang="en-US" dirty="0">
              <a:latin typeface="微软雅黑" panose="020B0503020204020204" pitchFamily="34" charset="-122"/>
              <a:ea typeface="微软雅黑" panose="020B0503020204020204" pitchFamily="34" charset="-122"/>
            </a:endParaRPr>
          </a:p>
        </p:txBody>
      </p:sp>
      <p:sp>
        <p:nvSpPr>
          <p:cNvPr id="6" name="Line 4">
            <a:extLst>
              <a:ext uri="{FF2B5EF4-FFF2-40B4-BE49-F238E27FC236}">
                <a16:creationId xmlns:a16="http://schemas.microsoft.com/office/drawing/2014/main" id="{DC5BD1C7-2D12-2393-F971-19930248B31E}"/>
              </a:ext>
            </a:extLst>
          </p:cNvPr>
          <p:cNvSpPr>
            <a:spLocks noChangeShapeType="1"/>
          </p:cNvSpPr>
          <p:nvPr/>
        </p:nvSpPr>
        <p:spPr bwMode="auto">
          <a:xfrm>
            <a:off x="2303748" y="2701364"/>
            <a:ext cx="4188442" cy="0"/>
          </a:xfrm>
          <a:prstGeom prst="line">
            <a:avLst/>
          </a:prstGeom>
          <a:noFill/>
          <a:ln w="57150">
            <a:solidFill>
              <a:schemeClr val="accent1">
                <a:lumMod val="50000"/>
              </a:schemeClr>
            </a:solidFill>
            <a:miter lim="800000"/>
            <a:headEnd type="triangle" w="med" len="med"/>
            <a:tailEnd type="triangle" w="med" len="med"/>
          </a:ln>
          <a:extLst>
            <a:ext uri="{909E8E84-426E-40dd-AFC4-6F175D3DCCD1}">
              <a14:hiddenFill xmlns="" xmlns:a14="http://schemas.microsoft.com/office/drawing/2010/main">
                <a:noFill/>
              </a14:hiddenFill>
            </a:ext>
          </a:extLst>
        </p:spPr>
        <p:txBody>
          <a:bodyPr wrap="none"/>
          <a:lstStyle/>
          <a:p>
            <a:endParaRPr lang="zh-CN" altLang="en-US" sz="1620">
              <a:latin typeface="Microsoft YaHei" panose="020B0503020204020204" pitchFamily="34" charset="-122"/>
              <a:ea typeface="Microsoft YaHei" panose="020B0503020204020204" pitchFamily="34" charset="-122"/>
            </a:endParaRPr>
          </a:p>
        </p:txBody>
      </p:sp>
      <p:sp>
        <p:nvSpPr>
          <p:cNvPr id="16" name="Text Box 5">
            <a:extLst>
              <a:ext uri="{FF2B5EF4-FFF2-40B4-BE49-F238E27FC236}">
                <a16:creationId xmlns:a16="http://schemas.microsoft.com/office/drawing/2014/main" id="{C8E4C683-AC86-8EFF-F20E-240DD0416FA9}"/>
              </a:ext>
            </a:extLst>
          </p:cNvPr>
          <p:cNvSpPr txBox="1">
            <a:spLocks noChangeArrowheads="1"/>
          </p:cNvSpPr>
          <p:nvPr/>
        </p:nvSpPr>
        <p:spPr bwMode="auto">
          <a:xfrm>
            <a:off x="856376" y="2130628"/>
            <a:ext cx="1436430" cy="103412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kumimoji="1" sz="2400">
                <a:solidFill>
                  <a:schemeClr val="tx1"/>
                </a:solidFill>
                <a:latin typeface="Arial" charset="0"/>
                <a:ea typeface="宋体" charset="0"/>
                <a:cs typeface="宋体" charset="0"/>
              </a:defRPr>
            </a:lvl1pPr>
            <a:lvl2pPr marL="742950" indent="-285750">
              <a:defRPr kumimoji="1" sz="2400">
                <a:solidFill>
                  <a:schemeClr val="tx1"/>
                </a:solidFill>
                <a:latin typeface="Arial" charset="0"/>
                <a:ea typeface="宋体" charset="0"/>
              </a:defRPr>
            </a:lvl2pPr>
            <a:lvl3pPr marL="1143000" indent="-228600">
              <a:defRPr kumimoji="1" sz="2400">
                <a:solidFill>
                  <a:schemeClr val="tx1"/>
                </a:solidFill>
                <a:latin typeface="Arial" charset="0"/>
                <a:ea typeface="宋体" charset="0"/>
              </a:defRPr>
            </a:lvl3pPr>
            <a:lvl4pPr marL="1600200" indent="-228600">
              <a:defRPr kumimoji="1" sz="2400">
                <a:solidFill>
                  <a:schemeClr val="tx1"/>
                </a:solidFill>
                <a:latin typeface="Arial" charset="0"/>
                <a:ea typeface="宋体" charset="0"/>
              </a:defRPr>
            </a:lvl4pPr>
            <a:lvl5pPr marL="2057400" indent="-228600">
              <a:defRPr kumimoji="1" sz="2400">
                <a:solidFill>
                  <a:schemeClr val="tx1"/>
                </a:solidFill>
                <a:latin typeface="Arial" charset="0"/>
                <a:ea typeface="宋体" charset="0"/>
              </a:defRPr>
            </a:lvl5pPr>
            <a:lvl6pPr marL="2514600" indent="-228600" fontAlgn="base">
              <a:spcBef>
                <a:spcPct val="0"/>
              </a:spcBef>
              <a:spcAft>
                <a:spcPct val="0"/>
              </a:spcAft>
              <a:defRPr kumimoji="1" sz="2400">
                <a:solidFill>
                  <a:schemeClr val="tx1"/>
                </a:solidFill>
                <a:latin typeface="Arial" charset="0"/>
                <a:ea typeface="宋体" charset="0"/>
              </a:defRPr>
            </a:lvl6pPr>
            <a:lvl7pPr marL="2971800" indent="-228600" fontAlgn="base">
              <a:spcBef>
                <a:spcPct val="0"/>
              </a:spcBef>
              <a:spcAft>
                <a:spcPct val="0"/>
              </a:spcAft>
              <a:defRPr kumimoji="1" sz="2400">
                <a:solidFill>
                  <a:schemeClr val="tx1"/>
                </a:solidFill>
                <a:latin typeface="Arial" charset="0"/>
                <a:ea typeface="宋体" charset="0"/>
              </a:defRPr>
            </a:lvl7pPr>
            <a:lvl8pPr marL="3429000" indent="-228600" fontAlgn="base">
              <a:spcBef>
                <a:spcPct val="0"/>
              </a:spcBef>
              <a:spcAft>
                <a:spcPct val="0"/>
              </a:spcAft>
              <a:defRPr kumimoji="1" sz="2400">
                <a:solidFill>
                  <a:schemeClr val="tx1"/>
                </a:solidFill>
                <a:latin typeface="Arial" charset="0"/>
                <a:ea typeface="宋体" charset="0"/>
              </a:defRPr>
            </a:lvl8pPr>
            <a:lvl9pPr marL="3886200" indent="-228600" fontAlgn="base">
              <a:spcBef>
                <a:spcPct val="0"/>
              </a:spcBef>
              <a:spcAft>
                <a:spcPct val="0"/>
              </a:spcAft>
              <a:defRPr kumimoji="1" sz="2400">
                <a:solidFill>
                  <a:schemeClr val="tx1"/>
                </a:solidFill>
                <a:latin typeface="Arial" charset="0"/>
                <a:ea typeface="宋体" charset="0"/>
              </a:defRPr>
            </a:lvl9pPr>
          </a:lstStyle>
          <a:p>
            <a:r>
              <a:rPr kumimoji="0" lang="nb-NO" altLang="zh-CN" sz="1800" dirty="0">
                <a:solidFill>
                  <a:srgbClr val="800000"/>
                </a:solidFill>
                <a:latin typeface="Microsoft YaHei" panose="020B0503020204020204" pitchFamily="34" charset="-122"/>
                <a:ea typeface="Microsoft YaHei" panose="020B0503020204020204" pitchFamily="34" charset="-122"/>
              </a:rPr>
              <a:t>Fully</a:t>
            </a:r>
          </a:p>
          <a:p>
            <a:r>
              <a:rPr kumimoji="0" lang="nb-NO" altLang="zh-CN" sz="2160" b="1" dirty="0">
                <a:solidFill>
                  <a:srgbClr val="800000"/>
                </a:solidFill>
                <a:latin typeface="Microsoft YaHei" panose="020B0503020204020204" pitchFamily="34" charset="-122"/>
                <a:ea typeface="Microsoft YaHei" panose="020B0503020204020204" pitchFamily="34" charset="-122"/>
              </a:rPr>
              <a:t>Scripted</a:t>
            </a:r>
          </a:p>
          <a:p>
            <a:r>
              <a:rPr kumimoji="0" lang="nb-NO" altLang="zh-CN" sz="2160" b="1" dirty="0">
                <a:solidFill>
                  <a:srgbClr val="800000"/>
                </a:solidFill>
                <a:latin typeface="Microsoft YaHei" panose="020B0503020204020204" pitchFamily="34" charset="-122"/>
                <a:ea typeface="Microsoft YaHei" panose="020B0503020204020204" pitchFamily="34" charset="-122"/>
              </a:rPr>
              <a:t>Testing</a:t>
            </a:r>
            <a:endParaRPr kumimoji="0" lang="en-GB" altLang="zh-CN" sz="2160" b="1" dirty="0">
              <a:solidFill>
                <a:srgbClr val="800000"/>
              </a:solidFill>
              <a:latin typeface="Microsoft YaHei" panose="020B0503020204020204" pitchFamily="34" charset="-122"/>
              <a:ea typeface="Microsoft YaHei" panose="020B0503020204020204" pitchFamily="34" charset="-122"/>
            </a:endParaRPr>
          </a:p>
        </p:txBody>
      </p:sp>
      <p:sp>
        <p:nvSpPr>
          <p:cNvPr id="17" name="Text Box 6">
            <a:extLst>
              <a:ext uri="{FF2B5EF4-FFF2-40B4-BE49-F238E27FC236}">
                <a16:creationId xmlns:a16="http://schemas.microsoft.com/office/drawing/2014/main" id="{B1566913-3CC7-2E43-4522-0A38F7A056E7}"/>
              </a:ext>
            </a:extLst>
          </p:cNvPr>
          <p:cNvSpPr txBox="1">
            <a:spLocks noChangeArrowheads="1"/>
          </p:cNvSpPr>
          <p:nvPr/>
        </p:nvSpPr>
        <p:spPr bwMode="auto">
          <a:xfrm>
            <a:off x="6544766" y="2416377"/>
            <a:ext cx="1250156" cy="75713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kumimoji="1" sz="2400">
                <a:solidFill>
                  <a:schemeClr val="tx1"/>
                </a:solidFill>
                <a:latin typeface="Arial" charset="0"/>
                <a:ea typeface="宋体" charset="0"/>
                <a:cs typeface="宋体" charset="0"/>
              </a:defRPr>
            </a:lvl1pPr>
            <a:lvl2pPr marL="742950" indent="-285750">
              <a:defRPr kumimoji="1" sz="2400">
                <a:solidFill>
                  <a:schemeClr val="tx1"/>
                </a:solidFill>
                <a:latin typeface="Arial" charset="0"/>
                <a:ea typeface="宋体" charset="0"/>
              </a:defRPr>
            </a:lvl2pPr>
            <a:lvl3pPr marL="1143000" indent="-228600">
              <a:defRPr kumimoji="1" sz="2400">
                <a:solidFill>
                  <a:schemeClr val="tx1"/>
                </a:solidFill>
                <a:latin typeface="Arial" charset="0"/>
                <a:ea typeface="宋体" charset="0"/>
              </a:defRPr>
            </a:lvl3pPr>
            <a:lvl4pPr marL="1600200" indent="-228600">
              <a:defRPr kumimoji="1" sz="2400">
                <a:solidFill>
                  <a:schemeClr val="tx1"/>
                </a:solidFill>
                <a:latin typeface="Arial" charset="0"/>
                <a:ea typeface="宋体" charset="0"/>
              </a:defRPr>
            </a:lvl4pPr>
            <a:lvl5pPr marL="2057400" indent="-228600">
              <a:defRPr kumimoji="1" sz="2400">
                <a:solidFill>
                  <a:schemeClr val="tx1"/>
                </a:solidFill>
                <a:latin typeface="Arial" charset="0"/>
                <a:ea typeface="宋体" charset="0"/>
              </a:defRPr>
            </a:lvl5pPr>
            <a:lvl6pPr marL="2514600" indent="-228600" fontAlgn="base">
              <a:spcBef>
                <a:spcPct val="0"/>
              </a:spcBef>
              <a:spcAft>
                <a:spcPct val="0"/>
              </a:spcAft>
              <a:defRPr kumimoji="1" sz="2400">
                <a:solidFill>
                  <a:schemeClr val="tx1"/>
                </a:solidFill>
                <a:latin typeface="Arial" charset="0"/>
                <a:ea typeface="宋体" charset="0"/>
              </a:defRPr>
            </a:lvl6pPr>
            <a:lvl7pPr marL="2971800" indent="-228600" fontAlgn="base">
              <a:spcBef>
                <a:spcPct val="0"/>
              </a:spcBef>
              <a:spcAft>
                <a:spcPct val="0"/>
              </a:spcAft>
              <a:defRPr kumimoji="1" sz="2400">
                <a:solidFill>
                  <a:schemeClr val="tx1"/>
                </a:solidFill>
                <a:latin typeface="Arial" charset="0"/>
                <a:ea typeface="宋体" charset="0"/>
              </a:defRPr>
            </a:lvl7pPr>
            <a:lvl8pPr marL="3429000" indent="-228600" fontAlgn="base">
              <a:spcBef>
                <a:spcPct val="0"/>
              </a:spcBef>
              <a:spcAft>
                <a:spcPct val="0"/>
              </a:spcAft>
              <a:defRPr kumimoji="1" sz="2400">
                <a:solidFill>
                  <a:schemeClr val="tx1"/>
                </a:solidFill>
                <a:latin typeface="Arial" charset="0"/>
                <a:ea typeface="宋体" charset="0"/>
              </a:defRPr>
            </a:lvl8pPr>
            <a:lvl9pPr marL="3886200" indent="-228600" fontAlgn="base">
              <a:spcBef>
                <a:spcPct val="0"/>
              </a:spcBef>
              <a:spcAft>
                <a:spcPct val="0"/>
              </a:spcAft>
              <a:defRPr kumimoji="1" sz="2400">
                <a:solidFill>
                  <a:schemeClr val="tx1"/>
                </a:solidFill>
                <a:latin typeface="Arial" charset="0"/>
                <a:ea typeface="宋体" charset="0"/>
              </a:defRPr>
            </a:lvl9pPr>
          </a:lstStyle>
          <a:p>
            <a:r>
              <a:rPr kumimoji="0" lang="nb-NO" altLang="zh-CN" sz="2160" dirty="0">
                <a:solidFill>
                  <a:srgbClr val="0000FF"/>
                </a:solidFill>
                <a:latin typeface="Microsoft YaHei" panose="020B0503020204020204" pitchFamily="34" charset="-122"/>
                <a:ea typeface="Microsoft YaHei" panose="020B0503020204020204" pitchFamily="34" charset="-122"/>
              </a:rPr>
              <a:t>Ad-hoc</a:t>
            </a:r>
          </a:p>
          <a:p>
            <a:r>
              <a:rPr kumimoji="0" lang="nb-NO" altLang="zh-CN" sz="2160" dirty="0">
                <a:solidFill>
                  <a:srgbClr val="0000FF"/>
                </a:solidFill>
                <a:latin typeface="Microsoft YaHei" panose="020B0503020204020204" pitchFamily="34" charset="-122"/>
                <a:ea typeface="Microsoft YaHei" panose="020B0503020204020204" pitchFamily="34" charset="-122"/>
              </a:rPr>
              <a:t>Testing</a:t>
            </a:r>
            <a:endParaRPr kumimoji="0" lang="en-GB" altLang="zh-CN" sz="2160" dirty="0">
              <a:solidFill>
                <a:srgbClr val="0000FF"/>
              </a:solidFill>
              <a:latin typeface="Microsoft YaHei" panose="020B0503020204020204" pitchFamily="34" charset="-122"/>
              <a:ea typeface="Microsoft YaHei" panose="020B0503020204020204" pitchFamily="34" charset="-122"/>
            </a:endParaRPr>
          </a:p>
        </p:txBody>
      </p:sp>
      <p:sp>
        <p:nvSpPr>
          <p:cNvPr id="18" name="Text Box 7">
            <a:extLst>
              <a:ext uri="{FF2B5EF4-FFF2-40B4-BE49-F238E27FC236}">
                <a16:creationId xmlns:a16="http://schemas.microsoft.com/office/drawing/2014/main" id="{BF747009-1A00-8E10-95CF-BA3F5ABFFB49}"/>
              </a:ext>
            </a:extLst>
          </p:cNvPr>
          <p:cNvSpPr txBox="1">
            <a:spLocks noChangeArrowheads="1"/>
          </p:cNvSpPr>
          <p:nvPr/>
        </p:nvSpPr>
        <p:spPr bwMode="auto">
          <a:xfrm>
            <a:off x="1155596" y="3282575"/>
            <a:ext cx="1406570" cy="5909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kumimoji="1" sz="2400">
                <a:solidFill>
                  <a:schemeClr val="tx1"/>
                </a:solidFill>
                <a:latin typeface="Arial" charset="0"/>
                <a:ea typeface="宋体" charset="0"/>
                <a:cs typeface="宋体" charset="0"/>
              </a:defRPr>
            </a:lvl1pPr>
            <a:lvl2pPr marL="742950" indent="-285750">
              <a:defRPr kumimoji="1" sz="2400">
                <a:solidFill>
                  <a:schemeClr val="tx1"/>
                </a:solidFill>
                <a:latin typeface="Arial" charset="0"/>
                <a:ea typeface="宋体" charset="0"/>
              </a:defRPr>
            </a:lvl2pPr>
            <a:lvl3pPr marL="1143000" indent="-228600">
              <a:defRPr kumimoji="1" sz="2400">
                <a:solidFill>
                  <a:schemeClr val="tx1"/>
                </a:solidFill>
                <a:latin typeface="Arial" charset="0"/>
                <a:ea typeface="宋体" charset="0"/>
              </a:defRPr>
            </a:lvl3pPr>
            <a:lvl4pPr marL="1600200" indent="-228600">
              <a:defRPr kumimoji="1" sz="2400">
                <a:solidFill>
                  <a:schemeClr val="tx1"/>
                </a:solidFill>
                <a:latin typeface="Arial" charset="0"/>
                <a:ea typeface="宋体" charset="0"/>
              </a:defRPr>
            </a:lvl4pPr>
            <a:lvl5pPr marL="2057400" indent="-228600">
              <a:defRPr kumimoji="1" sz="2400">
                <a:solidFill>
                  <a:schemeClr val="tx1"/>
                </a:solidFill>
                <a:latin typeface="Arial" charset="0"/>
                <a:ea typeface="宋体" charset="0"/>
              </a:defRPr>
            </a:lvl5pPr>
            <a:lvl6pPr marL="2514600" indent="-228600" fontAlgn="base">
              <a:spcBef>
                <a:spcPct val="0"/>
              </a:spcBef>
              <a:spcAft>
                <a:spcPct val="0"/>
              </a:spcAft>
              <a:defRPr kumimoji="1" sz="2400">
                <a:solidFill>
                  <a:schemeClr val="tx1"/>
                </a:solidFill>
                <a:latin typeface="Arial" charset="0"/>
                <a:ea typeface="宋体" charset="0"/>
              </a:defRPr>
            </a:lvl6pPr>
            <a:lvl7pPr marL="2971800" indent="-228600" fontAlgn="base">
              <a:spcBef>
                <a:spcPct val="0"/>
              </a:spcBef>
              <a:spcAft>
                <a:spcPct val="0"/>
              </a:spcAft>
              <a:defRPr kumimoji="1" sz="2400">
                <a:solidFill>
                  <a:schemeClr val="tx1"/>
                </a:solidFill>
                <a:latin typeface="Arial" charset="0"/>
                <a:ea typeface="宋体" charset="0"/>
              </a:defRPr>
            </a:lvl7pPr>
            <a:lvl8pPr marL="3429000" indent="-228600" fontAlgn="base">
              <a:spcBef>
                <a:spcPct val="0"/>
              </a:spcBef>
              <a:spcAft>
                <a:spcPct val="0"/>
              </a:spcAft>
              <a:defRPr kumimoji="1" sz="2400">
                <a:solidFill>
                  <a:schemeClr val="tx1"/>
                </a:solidFill>
                <a:latin typeface="Arial" charset="0"/>
                <a:ea typeface="宋体" charset="0"/>
              </a:defRPr>
            </a:lvl8pPr>
            <a:lvl9pPr marL="3886200" indent="-228600" fontAlgn="base">
              <a:spcBef>
                <a:spcPct val="0"/>
              </a:spcBef>
              <a:spcAft>
                <a:spcPct val="0"/>
              </a:spcAft>
              <a:defRPr kumimoji="1" sz="2400">
                <a:solidFill>
                  <a:schemeClr val="tx1"/>
                </a:solidFill>
                <a:latin typeface="Arial" charset="0"/>
                <a:ea typeface="宋体" charset="0"/>
              </a:defRPr>
            </a:lvl9pPr>
          </a:lstStyle>
          <a:p>
            <a:r>
              <a:rPr kumimoji="0" lang="nb-NO" altLang="zh-CN" sz="1620" dirty="0">
                <a:solidFill>
                  <a:srgbClr val="800000"/>
                </a:solidFill>
                <a:latin typeface="Microsoft YaHei" panose="020B0503020204020204" pitchFamily="34" charset="-122"/>
                <a:ea typeface="Microsoft YaHei" panose="020B0503020204020204" pitchFamily="34" charset="-122"/>
              </a:rPr>
              <a:t>Automated</a:t>
            </a:r>
          </a:p>
          <a:p>
            <a:r>
              <a:rPr kumimoji="0" lang="nb-NO" altLang="zh-CN" sz="1620" dirty="0">
                <a:solidFill>
                  <a:srgbClr val="800000"/>
                </a:solidFill>
                <a:latin typeface="Microsoft YaHei" panose="020B0503020204020204" pitchFamily="34" charset="-122"/>
                <a:ea typeface="Microsoft YaHei" panose="020B0503020204020204" pitchFamily="34" charset="-122"/>
              </a:rPr>
              <a:t>Tests</a:t>
            </a:r>
            <a:endParaRPr kumimoji="0" lang="en-GB" altLang="zh-CN" sz="1620" dirty="0">
              <a:solidFill>
                <a:srgbClr val="800000"/>
              </a:solidFill>
              <a:latin typeface="Microsoft YaHei" panose="020B0503020204020204" pitchFamily="34" charset="-122"/>
              <a:ea typeface="Microsoft YaHei" panose="020B0503020204020204" pitchFamily="34" charset="-122"/>
            </a:endParaRPr>
          </a:p>
        </p:txBody>
      </p:sp>
      <p:sp>
        <p:nvSpPr>
          <p:cNvPr id="19" name="Text Box 8">
            <a:extLst>
              <a:ext uri="{FF2B5EF4-FFF2-40B4-BE49-F238E27FC236}">
                <a16:creationId xmlns:a16="http://schemas.microsoft.com/office/drawing/2014/main" id="{DDC82762-DD25-8F28-0DDA-5E9284AD4B60}"/>
              </a:ext>
            </a:extLst>
          </p:cNvPr>
          <p:cNvSpPr txBox="1">
            <a:spLocks noChangeArrowheads="1"/>
          </p:cNvSpPr>
          <p:nvPr/>
        </p:nvSpPr>
        <p:spPr bwMode="auto">
          <a:xfrm>
            <a:off x="6534756" y="3276476"/>
            <a:ext cx="1092372" cy="5909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kumimoji="1" sz="2400">
                <a:solidFill>
                  <a:schemeClr val="tx1"/>
                </a:solidFill>
                <a:latin typeface="Arial" charset="0"/>
                <a:ea typeface="宋体" charset="0"/>
                <a:cs typeface="宋体" charset="0"/>
              </a:defRPr>
            </a:lvl1pPr>
            <a:lvl2pPr marL="742950" indent="-285750">
              <a:defRPr kumimoji="1" sz="2400">
                <a:solidFill>
                  <a:schemeClr val="tx1"/>
                </a:solidFill>
                <a:latin typeface="Arial" charset="0"/>
                <a:ea typeface="宋体" charset="0"/>
              </a:defRPr>
            </a:lvl2pPr>
            <a:lvl3pPr marL="1143000" indent="-228600">
              <a:defRPr kumimoji="1" sz="2400">
                <a:solidFill>
                  <a:schemeClr val="tx1"/>
                </a:solidFill>
                <a:latin typeface="Arial" charset="0"/>
                <a:ea typeface="宋体" charset="0"/>
              </a:defRPr>
            </a:lvl3pPr>
            <a:lvl4pPr marL="1600200" indent="-228600">
              <a:defRPr kumimoji="1" sz="2400">
                <a:solidFill>
                  <a:schemeClr val="tx1"/>
                </a:solidFill>
                <a:latin typeface="Arial" charset="0"/>
                <a:ea typeface="宋体" charset="0"/>
              </a:defRPr>
            </a:lvl4pPr>
            <a:lvl5pPr marL="2057400" indent="-228600">
              <a:defRPr kumimoji="1" sz="2400">
                <a:solidFill>
                  <a:schemeClr val="tx1"/>
                </a:solidFill>
                <a:latin typeface="Arial" charset="0"/>
                <a:ea typeface="宋体" charset="0"/>
              </a:defRPr>
            </a:lvl5pPr>
            <a:lvl6pPr marL="2514600" indent="-228600" fontAlgn="base">
              <a:spcBef>
                <a:spcPct val="0"/>
              </a:spcBef>
              <a:spcAft>
                <a:spcPct val="0"/>
              </a:spcAft>
              <a:defRPr kumimoji="1" sz="2400">
                <a:solidFill>
                  <a:schemeClr val="tx1"/>
                </a:solidFill>
                <a:latin typeface="Arial" charset="0"/>
                <a:ea typeface="宋体" charset="0"/>
              </a:defRPr>
            </a:lvl6pPr>
            <a:lvl7pPr marL="2971800" indent="-228600" fontAlgn="base">
              <a:spcBef>
                <a:spcPct val="0"/>
              </a:spcBef>
              <a:spcAft>
                <a:spcPct val="0"/>
              </a:spcAft>
              <a:defRPr kumimoji="1" sz="2400">
                <a:solidFill>
                  <a:schemeClr val="tx1"/>
                </a:solidFill>
                <a:latin typeface="Arial" charset="0"/>
                <a:ea typeface="宋体" charset="0"/>
              </a:defRPr>
            </a:lvl7pPr>
            <a:lvl8pPr marL="3429000" indent="-228600" fontAlgn="base">
              <a:spcBef>
                <a:spcPct val="0"/>
              </a:spcBef>
              <a:spcAft>
                <a:spcPct val="0"/>
              </a:spcAft>
              <a:defRPr kumimoji="1" sz="2400">
                <a:solidFill>
                  <a:schemeClr val="tx1"/>
                </a:solidFill>
                <a:latin typeface="Arial" charset="0"/>
                <a:ea typeface="宋体" charset="0"/>
              </a:defRPr>
            </a:lvl8pPr>
            <a:lvl9pPr marL="3886200" indent="-228600" fontAlgn="base">
              <a:spcBef>
                <a:spcPct val="0"/>
              </a:spcBef>
              <a:spcAft>
                <a:spcPct val="0"/>
              </a:spcAft>
              <a:defRPr kumimoji="1" sz="2400">
                <a:solidFill>
                  <a:schemeClr val="tx1"/>
                </a:solidFill>
                <a:latin typeface="Arial" charset="0"/>
                <a:ea typeface="宋体" charset="0"/>
              </a:defRPr>
            </a:lvl9pPr>
          </a:lstStyle>
          <a:p>
            <a:r>
              <a:rPr kumimoji="0" lang="nb-NO" altLang="zh-CN" sz="1620" dirty="0">
                <a:solidFill>
                  <a:srgbClr val="0000FF"/>
                </a:solidFill>
                <a:latin typeface="Microsoft YaHei" panose="020B0503020204020204" pitchFamily="34" charset="-122"/>
                <a:ea typeface="Microsoft YaHei" panose="020B0503020204020204" pitchFamily="34" charset="-122"/>
              </a:rPr>
              <a:t>Bug</a:t>
            </a:r>
          </a:p>
          <a:p>
            <a:r>
              <a:rPr kumimoji="0" lang="nb-NO" altLang="zh-CN" sz="1620" dirty="0">
                <a:solidFill>
                  <a:srgbClr val="0000FF"/>
                </a:solidFill>
                <a:latin typeface="Microsoft YaHei" panose="020B0503020204020204" pitchFamily="34" charset="-122"/>
                <a:ea typeface="Microsoft YaHei" panose="020B0503020204020204" pitchFamily="34" charset="-122"/>
              </a:rPr>
              <a:t>Hunting</a:t>
            </a:r>
            <a:endParaRPr kumimoji="0" lang="en-GB" altLang="zh-CN" sz="1620" dirty="0">
              <a:solidFill>
                <a:srgbClr val="0000FF"/>
              </a:solidFill>
              <a:latin typeface="Microsoft YaHei" panose="020B0503020204020204" pitchFamily="34" charset="-122"/>
              <a:ea typeface="Microsoft YaHei" panose="020B0503020204020204" pitchFamily="34" charset="-122"/>
            </a:endParaRPr>
          </a:p>
        </p:txBody>
      </p:sp>
      <p:sp>
        <p:nvSpPr>
          <p:cNvPr id="20" name="Text Box 9">
            <a:extLst>
              <a:ext uri="{FF2B5EF4-FFF2-40B4-BE49-F238E27FC236}">
                <a16:creationId xmlns:a16="http://schemas.microsoft.com/office/drawing/2014/main" id="{89071C39-E1AF-E774-5212-577B1B80C634}"/>
              </a:ext>
            </a:extLst>
          </p:cNvPr>
          <p:cNvSpPr txBox="1">
            <a:spLocks noChangeArrowheads="1"/>
          </p:cNvSpPr>
          <p:nvPr/>
        </p:nvSpPr>
        <p:spPr bwMode="auto">
          <a:xfrm>
            <a:off x="3472467" y="1944234"/>
            <a:ext cx="1769855" cy="75713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kumimoji="1" sz="2400">
                <a:solidFill>
                  <a:schemeClr val="tx1"/>
                </a:solidFill>
                <a:latin typeface="Arial" charset="0"/>
                <a:ea typeface="宋体" charset="0"/>
                <a:cs typeface="宋体" charset="0"/>
              </a:defRPr>
            </a:lvl1pPr>
            <a:lvl2pPr marL="742950" indent="-285750">
              <a:defRPr kumimoji="1" sz="2400">
                <a:solidFill>
                  <a:schemeClr val="tx1"/>
                </a:solidFill>
                <a:latin typeface="Arial" charset="0"/>
                <a:ea typeface="宋体" charset="0"/>
              </a:defRPr>
            </a:lvl2pPr>
            <a:lvl3pPr marL="1143000" indent="-228600">
              <a:defRPr kumimoji="1" sz="2400">
                <a:solidFill>
                  <a:schemeClr val="tx1"/>
                </a:solidFill>
                <a:latin typeface="Arial" charset="0"/>
                <a:ea typeface="宋体" charset="0"/>
              </a:defRPr>
            </a:lvl3pPr>
            <a:lvl4pPr marL="1600200" indent="-228600">
              <a:defRPr kumimoji="1" sz="2400">
                <a:solidFill>
                  <a:schemeClr val="tx1"/>
                </a:solidFill>
                <a:latin typeface="Arial" charset="0"/>
                <a:ea typeface="宋体" charset="0"/>
              </a:defRPr>
            </a:lvl4pPr>
            <a:lvl5pPr marL="2057400" indent="-228600">
              <a:defRPr kumimoji="1" sz="2400">
                <a:solidFill>
                  <a:schemeClr val="tx1"/>
                </a:solidFill>
                <a:latin typeface="Arial" charset="0"/>
                <a:ea typeface="宋体" charset="0"/>
              </a:defRPr>
            </a:lvl5pPr>
            <a:lvl6pPr marL="2514600" indent="-228600" fontAlgn="base">
              <a:spcBef>
                <a:spcPct val="0"/>
              </a:spcBef>
              <a:spcAft>
                <a:spcPct val="0"/>
              </a:spcAft>
              <a:defRPr kumimoji="1" sz="2400">
                <a:solidFill>
                  <a:schemeClr val="tx1"/>
                </a:solidFill>
                <a:latin typeface="Arial" charset="0"/>
                <a:ea typeface="宋体" charset="0"/>
              </a:defRPr>
            </a:lvl6pPr>
            <a:lvl7pPr marL="2971800" indent="-228600" fontAlgn="base">
              <a:spcBef>
                <a:spcPct val="0"/>
              </a:spcBef>
              <a:spcAft>
                <a:spcPct val="0"/>
              </a:spcAft>
              <a:defRPr kumimoji="1" sz="2400">
                <a:solidFill>
                  <a:schemeClr val="tx1"/>
                </a:solidFill>
                <a:latin typeface="Arial" charset="0"/>
                <a:ea typeface="宋体" charset="0"/>
              </a:defRPr>
            </a:lvl7pPr>
            <a:lvl8pPr marL="3429000" indent="-228600" fontAlgn="base">
              <a:spcBef>
                <a:spcPct val="0"/>
              </a:spcBef>
              <a:spcAft>
                <a:spcPct val="0"/>
              </a:spcAft>
              <a:defRPr kumimoji="1" sz="2400">
                <a:solidFill>
                  <a:schemeClr val="tx1"/>
                </a:solidFill>
                <a:latin typeface="Arial" charset="0"/>
                <a:ea typeface="宋体" charset="0"/>
              </a:defRPr>
            </a:lvl8pPr>
            <a:lvl9pPr marL="3886200" indent="-228600" fontAlgn="base">
              <a:spcBef>
                <a:spcPct val="0"/>
              </a:spcBef>
              <a:spcAft>
                <a:spcPct val="0"/>
              </a:spcAft>
              <a:defRPr kumimoji="1" sz="2400">
                <a:solidFill>
                  <a:schemeClr val="tx1"/>
                </a:solidFill>
                <a:latin typeface="Arial" charset="0"/>
                <a:ea typeface="宋体" charset="0"/>
              </a:defRPr>
            </a:lvl9pPr>
          </a:lstStyle>
          <a:p>
            <a:pPr algn="ctr"/>
            <a:r>
              <a:rPr kumimoji="0" lang="nb-NO" altLang="zh-CN" sz="2160" dirty="0">
                <a:solidFill>
                  <a:schemeClr val="accent2">
                    <a:lumMod val="75000"/>
                  </a:schemeClr>
                </a:solidFill>
                <a:latin typeface="Microsoft YaHei" panose="020B0503020204020204" pitchFamily="34" charset="-122"/>
                <a:ea typeface="Microsoft YaHei" panose="020B0503020204020204" pitchFamily="34" charset="-122"/>
              </a:rPr>
              <a:t>Exploratory</a:t>
            </a:r>
            <a:br>
              <a:rPr kumimoji="0" lang="nb-NO" altLang="zh-CN" sz="2160" dirty="0">
                <a:solidFill>
                  <a:schemeClr val="accent2">
                    <a:lumMod val="75000"/>
                  </a:schemeClr>
                </a:solidFill>
                <a:latin typeface="Microsoft YaHei" panose="020B0503020204020204" pitchFamily="34" charset="-122"/>
                <a:ea typeface="Microsoft YaHei" panose="020B0503020204020204" pitchFamily="34" charset="-122"/>
              </a:rPr>
            </a:br>
            <a:r>
              <a:rPr kumimoji="0" lang="nb-NO" altLang="zh-CN" sz="2160" dirty="0">
                <a:solidFill>
                  <a:schemeClr val="accent2">
                    <a:lumMod val="75000"/>
                  </a:schemeClr>
                </a:solidFill>
                <a:latin typeface="Microsoft YaHei" panose="020B0503020204020204" pitchFamily="34" charset="-122"/>
                <a:ea typeface="Microsoft YaHei" panose="020B0503020204020204" pitchFamily="34" charset="-122"/>
              </a:rPr>
              <a:t>Testing</a:t>
            </a:r>
            <a:endParaRPr kumimoji="0" lang="en-GB" altLang="zh-CN" sz="2160" dirty="0">
              <a:solidFill>
                <a:schemeClr val="accent2">
                  <a:lumMod val="75000"/>
                </a:schemeClr>
              </a:solidFill>
              <a:latin typeface="Microsoft YaHei" panose="020B0503020204020204" pitchFamily="34" charset="-122"/>
              <a:ea typeface="Microsoft YaHei" panose="020B0503020204020204" pitchFamily="34" charset="-122"/>
            </a:endParaRPr>
          </a:p>
        </p:txBody>
      </p:sp>
      <p:grpSp>
        <p:nvGrpSpPr>
          <p:cNvPr id="21" name="Group 10">
            <a:extLst>
              <a:ext uri="{FF2B5EF4-FFF2-40B4-BE49-F238E27FC236}">
                <a16:creationId xmlns:a16="http://schemas.microsoft.com/office/drawing/2014/main" id="{3074B9AB-C9FA-5C6A-5A89-C3A7F84FA23F}"/>
              </a:ext>
            </a:extLst>
          </p:cNvPr>
          <p:cNvGrpSpPr>
            <a:grpSpLocks/>
          </p:cNvGrpSpPr>
          <p:nvPr/>
        </p:nvGrpSpPr>
        <p:grpSpPr bwMode="auto">
          <a:xfrm>
            <a:off x="2917756" y="1249246"/>
            <a:ext cx="2970189" cy="2413011"/>
            <a:chOff x="1802" y="624"/>
            <a:chExt cx="2430" cy="2556"/>
          </a:xfrm>
        </p:grpSpPr>
        <p:pic>
          <p:nvPicPr>
            <p:cNvPr id="22" name="Picture 11" descr="DD01085_">
              <a:extLst>
                <a:ext uri="{FF2B5EF4-FFF2-40B4-BE49-F238E27FC236}">
                  <a16:creationId xmlns:a16="http://schemas.microsoft.com/office/drawing/2014/main" id="{C309FA14-6B29-7370-DE97-E7F98DDCB2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72" y="888"/>
              <a:ext cx="2236" cy="218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3" name="WordArt 12">
              <a:extLst>
                <a:ext uri="{FF2B5EF4-FFF2-40B4-BE49-F238E27FC236}">
                  <a16:creationId xmlns:a16="http://schemas.microsoft.com/office/drawing/2014/main" id="{3877940B-AF9B-4B40-4210-811EE07F3D14}"/>
                </a:ext>
              </a:extLst>
            </p:cNvPr>
            <p:cNvSpPr>
              <a:spLocks noChangeArrowheads="1" noChangeShapeType="1" noTextEdit="1"/>
            </p:cNvSpPr>
            <p:nvPr/>
          </p:nvSpPr>
          <p:spPr bwMode="auto">
            <a:xfrm rot="436211">
              <a:off x="1802" y="624"/>
              <a:ext cx="2430" cy="2016"/>
            </a:xfrm>
            <a:prstGeom prst="rect">
              <a:avLst/>
            </a:prstGeom>
          </p:spPr>
          <p:txBody>
            <a:bodyPr spcFirstLastPara="1" wrap="none" fromWordArt="1">
              <a:prstTxWarp prst="textArchUp">
                <a:avLst>
                  <a:gd name="adj" fmla="val 12304164"/>
                </a:avLst>
              </a:prstTxWarp>
            </a:bodyPr>
            <a:lstStyle/>
            <a:p>
              <a:pPr algn="ctr"/>
              <a:r>
                <a:rPr lang="en-US" altLang="zh-CN" sz="3240" b="1" kern="1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latin typeface="Tahoma"/>
                  <a:ea typeface="Tahoma"/>
                  <a:cs typeface="Tahoma"/>
                </a:rPr>
                <a:t>Product Exploration</a:t>
              </a:r>
              <a:endParaRPr lang="zh-CN" altLang="en-US" sz="3240" b="1" kern="1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latin typeface="Tahoma"/>
                <a:ea typeface="Tahoma"/>
                <a:cs typeface="Tahoma"/>
              </a:endParaRPr>
            </a:p>
          </p:txBody>
        </p:sp>
        <p:sp>
          <p:nvSpPr>
            <p:cNvPr id="24" name="WordArt 13">
              <a:extLst>
                <a:ext uri="{FF2B5EF4-FFF2-40B4-BE49-F238E27FC236}">
                  <a16:creationId xmlns:a16="http://schemas.microsoft.com/office/drawing/2014/main" id="{1B48D0AF-B5E0-BCC4-9768-BCE19CC7F5FB}"/>
                </a:ext>
              </a:extLst>
            </p:cNvPr>
            <p:cNvSpPr>
              <a:spLocks noChangeArrowheads="1" noChangeShapeType="1" noTextEdit="1"/>
            </p:cNvSpPr>
            <p:nvPr/>
          </p:nvSpPr>
          <p:spPr bwMode="auto">
            <a:xfrm rot="7927148">
              <a:off x="3073" y="2185"/>
              <a:ext cx="1454" cy="536"/>
            </a:xfrm>
            <a:prstGeom prst="rect">
              <a:avLst/>
            </a:prstGeom>
          </p:spPr>
          <p:txBody>
            <a:bodyPr spcFirstLastPara="1" wrap="none" fromWordArt="1">
              <a:prstTxWarp prst="textArchUp">
                <a:avLst>
                  <a:gd name="adj" fmla="val 11640100"/>
                </a:avLst>
              </a:prstTxWarp>
            </a:bodyPr>
            <a:lstStyle/>
            <a:p>
              <a:pPr algn="ctr"/>
              <a:r>
                <a:rPr lang="en-US" altLang="zh-CN" sz="2880" b="1" kern="1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latin typeface="Tahoma"/>
                  <a:ea typeface="Tahoma"/>
                  <a:cs typeface="Tahoma"/>
                </a:rPr>
                <a:t>Test Design</a:t>
              </a:r>
              <a:endParaRPr lang="zh-CN" altLang="en-US" sz="2880" b="1" kern="1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latin typeface="Tahoma"/>
                <a:ea typeface="Tahoma"/>
                <a:cs typeface="Tahoma"/>
              </a:endParaRPr>
            </a:p>
          </p:txBody>
        </p:sp>
        <p:sp>
          <p:nvSpPr>
            <p:cNvPr id="25" name="WordArt 14">
              <a:extLst>
                <a:ext uri="{FF2B5EF4-FFF2-40B4-BE49-F238E27FC236}">
                  <a16:creationId xmlns:a16="http://schemas.microsoft.com/office/drawing/2014/main" id="{6CCB8760-9588-33D6-D0F2-649DEED09DAB}"/>
                </a:ext>
              </a:extLst>
            </p:cNvPr>
            <p:cNvSpPr>
              <a:spLocks noChangeArrowheads="1" noChangeShapeType="1" noTextEdit="1"/>
            </p:cNvSpPr>
            <p:nvPr/>
          </p:nvSpPr>
          <p:spPr bwMode="auto">
            <a:xfrm rot="14707378">
              <a:off x="1367" y="1776"/>
              <a:ext cx="1629" cy="746"/>
            </a:xfrm>
            <a:prstGeom prst="rect">
              <a:avLst/>
            </a:prstGeom>
          </p:spPr>
          <p:txBody>
            <a:bodyPr spcFirstLastPara="1" wrap="none" fromWordArt="1">
              <a:prstTxWarp prst="textArchUp">
                <a:avLst>
                  <a:gd name="adj" fmla="val 11748516"/>
                </a:avLst>
              </a:prstTxWarp>
            </a:bodyPr>
            <a:lstStyle/>
            <a:p>
              <a:pPr algn="ctr"/>
              <a:r>
                <a:rPr lang="en-US" altLang="zh-CN" sz="3240" b="1" kern="1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latin typeface="Tahoma"/>
                  <a:ea typeface="Tahoma"/>
                  <a:cs typeface="Tahoma"/>
                </a:rPr>
                <a:t>Test Execution</a:t>
              </a:r>
              <a:endParaRPr lang="zh-CN" altLang="en-US" sz="3240" b="1" kern="1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latin typeface="Tahoma"/>
                <a:ea typeface="Tahoma"/>
                <a:cs typeface="Tahoma"/>
              </a:endParaRPr>
            </a:p>
          </p:txBody>
        </p:sp>
      </p:grpSp>
      <p:sp>
        <p:nvSpPr>
          <p:cNvPr id="26" name="文本框 25">
            <a:extLst>
              <a:ext uri="{FF2B5EF4-FFF2-40B4-BE49-F238E27FC236}">
                <a16:creationId xmlns:a16="http://schemas.microsoft.com/office/drawing/2014/main" id="{76B91872-4630-6E53-7282-73A53CC4A10F}"/>
              </a:ext>
            </a:extLst>
          </p:cNvPr>
          <p:cNvSpPr txBox="1"/>
          <p:nvPr/>
        </p:nvSpPr>
        <p:spPr>
          <a:xfrm>
            <a:off x="6455376" y="3968427"/>
            <a:ext cx="1202917" cy="646331"/>
          </a:xfrm>
          <a:prstGeom prst="rect">
            <a:avLst/>
          </a:prstGeom>
          <a:noFill/>
        </p:spPr>
        <p:txBody>
          <a:bodyPr wrap="square" rtlCol="0">
            <a:spAutoFit/>
          </a:bodyPr>
          <a:lstStyle/>
          <a:p>
            <a:pPr algn="ctr"/>
            <a:r>
              <a:rPr kumimoji="1" lang="zh-CN" altLang="en-US" dirty="0">
                <a:solidFill>
                  <a:srgbClr val="0000FF"/>
                </a:solidFill>
                <a:latin typeface="Microsoft YaHei" panose="020B0503020204020204" pitchFamily="34" charset="-122"/>
                <a:ea typeface="Microsoft YaHei" panose="020B0503020204020204" pitchFamily="34" charset="-122"/>
              </a:rPr>
              <a:t>完全自由的探索</a:t>
            </a:r>
          </a:p>
        </p:txBody>
      </p:sp>
      <p:sp>
        <p:nvSpPr>
          <p:cNvPr id="27" name="文本框 26">
            <a:extLst>
              <a:ext uri="{FF2B5EF4-FFF2-40B4-BE49-F238E27FC236}">
                <a16:creationId xmlns:a16="http://schemas.microsoft.com/office/drawing/2014/main" id="{262FF1D4-D2FF-308D-CE28-90DABF162CF1}"/>
              </a:ext>
            </a:extLst>
          </p:cNvPr>
          <p:cNvSpPr txBox="1"/>
          <p:nvPr/>
        </p:nvSpPr>
        <p:spPr>
          <a:xfrm>
            <a:off x="1200530" y="4021187"/>
            <a:ext cx="977369" cy="646331"/>
          </a:xfrm>
          <a:prstGeom prst="rect">
            <a:avLst/>
          </a:prstGeom>
          <a:noFill/>
        </p:spPr>
        <p:txBody>
          <a:bodyPr wrap="square" rtlCol="0">
            <a:spAutoFit/>
          </a:bodyPr>
          <a:lstStyle/>
          <a:p>
            <a:pPr algn="ctr"/>
            <a:r>
              <a:rPr kumimoji="1" lang="zh-CN" altLang="en-US" dirty="0">
                <a:solidFill>
                  <a:srgbClr val="800000"/>
                </a:solidFill>
                <a:latin typeface="Microsoft YaHei" panose="020B0503020204020204" pitchFamily="34" charset="-122"/>
                <a:ea typeface="Microsoft YaHei" panose="020B0503020204020204" pitchFamily="34" charset="-122"/>
              </a:rPr>
              <a:t>规范的脚本</a:t>
            </a:r>
          </a:p>
        </p:txBody>
      </p:sp>
      <p:sp>
        <p:nvSpPr>
          <p:cNvPr id="28" name="文本框 27">
            <a:extLst>
              <a:ext uri="{FF2B5EF4-FFF2-40B4-BE49-F238E27FC236}">
                <a16:creationId xmlns:a16="http://schemas.microsoft.com/office/drawing/2014/main" id="{89AEFD7F-8E0F-DDF4-96D8-906FE78F3EE3}"/>
              </a:ext>
            </a:extLst>
          </p:cNvPr>
          <p:cNvSpPr txBox="1"/>
          <p:nvPr/>
        </p:nvSpPr>
        <p:spPr>
          <a:xfrm>
            <a:off x="2340144" y="4021187"/>
            <a:ext cx="1202916" cy="646331"/>
          </a:xfrm>
          <a:prstGeom prst="rect">
            <a:avLst/>
          </a:prstGeom>
          <a:noFill/>
        </p:spPr>
        <p:txBody>
          <a:bodyPr wrap="square" rtlCol="0">
            <a:spAutoFit/>
          </a:bodyPr>
          <a:lstStyle/>
          <a:p>
            <a:pPr algn="ctr"/>
            <a:r>
              <a:rPr lang="zh-CN" altLang="en-US" dirty="0">
                <a:solidFill>
                  <a:srgbClr val="000090"/>
                </a:solidFill>
                <a:latin typeface="Microsoft YaHei" panose="020B0503020204020204" pitchFamily="34" charset="-122"/>
                <a:ea typeface="Microsoft YaHei" panose="020B0503020204020204" pitchFamily="34" charset="-122"/>
              </a:rPr>
              <a:t>松散</a:t>
            </a:r>
            <a:r>
              <a:rPr kumimoji="1" lang="zh-CN" altLang="en-US" dirty="0">
                <a:solidFill>
                  <a:srgbClr val="000090"/>
                </a:solidFill>
                <a:latin typeface="Microsoft YaHei" panose="020B0503020204020204" pitchFamily="34" charset="-122"/>
                <a:ea typeface="Microsoft YaHei" panose="020B0503020204020204" pitchFamily="34" charset="-122"/>
              </a:rPr>
              <a:t>的测试用例</a:t>
            </a:r>
          </a:p>
        </p:txBody>
      </p:sp>
      <p:sp>
        <p:nvSpPr>
          <p:cNvPr id="29" name="文本框 28">
            <a:extLst>
              <a:ext uri="{FF2B5EF4-FFF2-40B4-BE49-F238E27FC236}">
                <a16:creationId xmlns:a16="http://schemas.microsoft.com/office/drawing/2014/main" id="{AAE0F0FD-0D73-9047-9320-7ADA67BB52C7}"/>
              </a:ext>
            </a:extLst>
          </p:cNvPr>
          <p:cNvSpPr txBox="1"/>
          <p:nvPr/>
        </p:nvSpPr>
        <p:spPr>
          <a:xfrm>
            <a:off x="3986259" y="4021187"/>
            <a:ext cx="827006" cy="646331"/>
          </a:xfrm>
          <a:prstGeom prst="rect">
            <a:avLst/>
          </a:prstGeom>
          <a:noFill/>
        </p:spPr>
        <p:txBody>
          <a:bodyPr wrap="square" rtlCol="0">
            <a:spAutoFit/>
          </a:bodyPr>
          <a:lstStyle/>
          <a:p>
            <a:r>
              <a:rPr kumimoji="1" lang="zh-CN" altLang="en-US" dirty="0">
                <a:solidFill>
                  <a:srgbClr val="000090"/>
                </a:solidFill>
                <a:latin typeface="Microsoft YaHei" panose="020B0503020204020204" pitchFamily="34" charset="-122"/>
                <a:ea typeface="Microsoft YaHei" panose="020B0503020204020204" pitchFamily="34" charset="-122"/>
              </a:rPr>
              <a:t>测试场景</a:t>
            </a:r>
          </a:p>
        </p:txBody>
      </p:sp>
      <p:sp>
        <p:nvSpPr>
          <p:cNvPr id="30" name="文本框 29">
            <a:extLst>
              <a:ext uri="{FF2B5EF4-FFF2-40B4-BE49-F238E27FC236}">
                <a16:creationId xmlns:a16="http://schemas.microsoft.com/office/drawing/2014/main" id="{4AF02C62-5EE0-4D7D-A899-0FD526FAF7B4}"/>
              </a:ext>
            </a:extLst>
          </p:cNvPr>
          <p:cNvSpPr txBox="1"/>
          <p:nvPr/>
        </p:nvSpPr>
        <p:spPr>
          <a:xfrm>
            <a:off x="5125837" y="4021187"/>
            <a:ext cx="1052552" cy="646331"/>
          </a:xfrm>
          <a:prstGeom prst="rect">
            <a:avLst/>
          </a:prstGeom>
          <a:noFill/>
        </p:spPr>
        <p:txBody>
          <a:bodyPr wrap="square" rtlCol="0">
            <a:spAutoFit/>
          </a:bodyPr>
          <a:lstStyle/>
          <a:p>
            <a:r>
              <a:rPr kumimoji="1" lang="zh-CN" altLang="en-US" dirty="0">
                <a:solidFill>
                  <a:srgbClr val="000090"/>
                </a:solidFill>
                <a:latin typeface="Microsoft YaHei" panose="020B0503020204020204" pitchFamily="34" charset="-122"/>
                <a:ea typeface="Microsoft YaHei" panose="020B0503020204020204" pitchFamily="34" charset="-122"/>
              </a:rPr>
              <a:t>角色扮演测试</a:t>
            </a:r>
          </a:p>
        </p:txBody>
      </p:sp>
      <p:cxnSp>
        <p:nvCxnSpPr>
          <p:cNvPr id="31" name="直线箭头连接符 30">
            <a:extLst>
              <a:ext uri="{FF2B5EF4-FFF2-40B4-BE49-F238E27FC236}">
                <a16:creationId xmlns:a16="http://schemas.microsoft.com/office/drawing/2014/main" id="{3D401DBF-0CCE-9ED5-F499-F2A4C2A82DAB}"/>
              </a:ext>
            </a:extLst>
          </p:cNvPr>
          <p:cNvCxnSpPr/>
          <p:nvPr/>
        </p:nvCxnSpPr>
        <p:spPr bwMode="auto">
          <a:xfrm>
            <a:off x="1327182" y="4626882"/>
            <a:ext cx="6141206" cy="0"/>
          </a:xfrm>
          <a:prstGeom prst="straightConnector1">
            <a:avLst/>
          </a:prstGeom>
          <a:solidFill>
            <a:schemeClr val="accent1"/>
          </a:solidFill>
          <a:ln w="9525" cap="flat" cmpd="sng" algn="ctr">
            <a:solidFill>
              <a:schemeClr val="accent2">
                <a:lumMod val="75000"/>
              </a:schemeClr>
            </a:solidFill>
            <a:prstDash val="solid"/>
            <a:round/>
            <a:headEnd type="none" w="med" len="med"/>
            <a:tailEnd type="arrow"/>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32" name="直线箭头连接符 31">
            <a:extLst>
              <a:ext uri="{FF2B5EF4-FFF2-40B4-BE49-F238E27FC236}">
                <a16:creationId xmlns:a16="http://schemas.microsoft.com/office/drawing/2014/main" id="{67A78F34-8444-CC17-F1CD-732EA58F6A0D}"/>
              </a:ext>
            </a:extLst>
          </p:cNvPr>
          <p:cNvCxnSpPr/>
          <p:nvPr/>
        </p:nvCxnSpPr>
        <p:spPr bwMode="auto">
          <a:xfrm flipH="1">
            <a:off x="1327182" y="3915668"/>
            <a:ext cx="6141205" cy="0"/>
          </a:xfrm>
          <a:prstGeom prst="straightConnector1">
            <a:avLst/>
          </a:prstGeom>
          <a:solidFill>
            <a:schemeClr val="accent1"/>
          </a:solidFill>
          <a:ln w="9525" cap="flat" cmpd="sng" algn="ctr">
            <a:solidFill>
              <a:schemeClr val="accent2">
                <a:lumMod val="75000"/>
              </a:schemeClr>
            </a:solidFill>
            <a:prstDash val="solid"/>
            <a:round/>
            <a:headEnd type="none" w="med" len="med"/>
            <a:tailEnd type="arrow"/>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33" name="矩形 32">
            <a:extLst>
              <a:ext uri="{FF2B5EF4-FFF2-40B4-BE49-F238E27FC236}">
                <a16:creationId xmlns:a16="http://schemas.microsoft.com/office/drawing/2014/main" id="{CD17EEA7-4FCB-1EAB-4F46-4B4846F83C19}"/>
              </a:ext>
            </a:extLst>
          </p:cNvPr>
          <p:cNvSpPr/>
          <p:nvPr/>
        </p:nvSpPr>
        <p:spPr>
          <a:xfrm>
            <a:off x="757331" y="3758702"/>
            <a:ext cx="553357" cy="313932"/>
          </a:xfrm>
          <a:prstGeom prst="rect">
            <a:avLst/>
          </a:prstGeom>
        </p:spPr>
        <p:txBody>
          <a:bodyPr wrap="none">
            <a:spAutoFit/>
          </a:bodyPr>
          <a:lstStyle/>
          <a:p>
            <a:r>
              <a:rPr lang="zh-CN" altLang="en-US" sz="1440" dirty="0">
                <a:solidFill>
                  <a:schemeClr val="accent2">
                    <a:lumMod val="75000"/>
                  </a:schemeClr>
                </a:solidFill>
                <a:latin typeface="Microsoft YaHei" panose="020B0503020204020204" pitchFamily="34" charset="-122"/>
                <a:ea typeface="Microsoft YaHei" panose="020B0503020204020204" pitchFamily="34" charset="-122"/>
              </a:rPr>
              <a:t>规范</a:t>
            </a:r>
          </a:p>
        </p:txBody>
      </p:sp>
      <p:sp>
        <p:nvSpPr>
          <p:cNvPr id="34" name="矩形 33">
            <a:extLst>
              <a:ext uri="{FF2B5EF4-FFF2-40B4-BE49-F238E27FC236}">
                <a16:creationId xmlns:a16="http://schemas.microsoft.com/office/drawing/2014/main" id="{13FFCB9D-FC0E-9B7E-DBA3-6EC1A6779451}"/>
              </a:ext>
            </a:extLst>
          </p:cNvPr>
          <p:cNvSpPr/>
          <p:nvPr/>
        </p:nvSpPr>
        <p:spPr>
          <a:xfrm>
            <a:off x="7468359" y="4444575"/>
            <a:ext cx="553357" cy="313932"/>
          </a:xfrm>
          <a:prstGeom prst="rect">
            <a:avLst/>
          </a:prstGeom>
        </p:spPr>
        <p:txBody>
          <a:bodyPr wrap="none">
            <a:spAutoFit/>
          </a:bodyPr>
          <a:lstStyle/>
          <a:p>
            <a:r>
              <a:rPr lang="zh-CN" altLang="en-US" sz="1440" dirty="0">
                <a:solidFill>
                  <a:schemeClr val="accent2">
                    <a:lumMod val="75000"/>
                  </a:schemeClr>
                </a:solidFill>
                <a:latin typeface="Microsoft YaHei" panose="020B0503020204020204" pitchFamily="34" charset="-122"/>
                <a:ea typeface="Microsoft YaHei" panose="020B0503020204020204" pitchFamily="34" charset="-122"/>
              </a:rPr>
              <a:t>自由</a:t>
            </a:r>
          </a:p>
        </p:txBody>
      </p:sp>
    </p:spTree>
    <p:extLst>
      <p:ext uri="{BB962C8B-B14F-4D97-AF65-F5344CB8AC3E}">
        <p14:creationId xmlns:p14="http://schemas.microsoft.com/office/powerpoint/2010/main" val="2652758400"/>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2"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p:tgtEl>
                                          <p:spTgt spid="17"/>
                                        </p:tgtEl>
                                        <p:attrNameLst>
                                          <p:attrName>ppt_x</p:attrName>
                                        </p:attrNameLst>
                                      </p:cBhvr>
                                      <p:tavLst>
                                        <p:tav tm="0">
                                          <p:val>
                                            <p:strVal val="#ppt_x+#ppt_w*1.125000"/>
                                          </p:val>
                                        </p:tav>
                                        <p:tav tm="100000">
                                          <p:val>
                                            <p:strVal val="#ppt_x"/>
                                          </p:val>
                                        </p:tav>
                                      </p:tavLst>
                                    </p:anim>
                                    <p:animEffect transition="in" filter="wipe(left)">
                                      <p:cBhvr>
                                        <p:cTn id="8" dur="500"/>
                                        <p:tgtEl>
                                          <p:spTgt spid="17"/>
                                        </p:tgtEl>
                                      </p:cBhvr>
                                    </p:animEffect>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26"/>
                                        </p:tgtEl>
                                        <p:attrNameLst>
                                          <p:attrName>style.visibility</p:attrName>
                                        </p:attrNameLst>
                                      </p:cBhvr>
                                      <p:to>
                                        <p:strVal val="visible"/>
                                      </p:to>
                                    </p:set>
                                    <p:anim calcmode="lin" valueType="num">
                                      <p:cBhvr additive="base">
                                        <p:cTn id="12" dur="500" fill="hold"/>
                                        <p:tgtEl>
                                          <p:spTgt spid="26"/>
                                        </p:tgtEl>
                                        <p:attrNameLst>
                                          <p:attrName>ppt_x</p:attrName>
                                        </p:attrNameLst>
                                      </p:cBhvr>
                                      <p:tavLst>
                                        <p:tav tm="0">
                                          <p:val>
                                            <p:strVal val="#ppt_x"/>
                                          </p:val>
                                        </p:tav>
                                        <p:tav tm="100000">
                                          <p:val>
                                            <p:strVal val="#ppt_x"/>
                                          </p:val>
                                        </p:tav>
                                      </p:tavLst>
                                    </p:anim>
                                    <p:anim calcmode="lin" valueType="num">
                                      <p:cBhvr additive="base">
                                        <p:cTn id="13"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2" presetClass="entr" presetSubtype="2" fill="hold" grpId="0" nodeType="clickEffect">
                                  <p:stCondLst>
                                    <p:cond delay="0"/>
                                  </p:stCondLst>
                                  <p:childTnLst>
                                    <p:set>
                                      <p:cBhvr>
                                        <p:cTn id="17" dur="1" fill="hold">
                                          <p:stCondLst>
                                            <p:cond delay="0"/>
                                          </p:stCondLst>
                                        </p:cTn>
                                        <p:tgtEl>
                                          <p:spTgt spid="19"/>
                                        </p:tgtEl>
                                        <p:attrNameLst>
                                          <p:attrName>style.visibility</p:attrName>
                                        </p:attrNameLst>
                                      </p:cBhvr>
                                      <p:to>
                                        <p:strVal val="visible"/>
                                      </p:to>
                                    </p:set>
                                    <p:anim calcmode="lin" valueType="num">
                                      <p:cBhvr additive="base">
                                        <p:cTn id="18" dur="500"/>
                                        <p:tgtEl>
                                          <p:spTgt spid="19"/>
                                        </p:tgtEl>
                                        <p:attrNameLst>
                                          <p:attrName>ppt_x</p:attrName>
                                        </p:attrNameLst>
                                      </p:cBhvr>
                                      <p:tavLst>
                                        <p:tav tm="0">
                                          <p:val>
                                            <p:strVal val="#ppt_x+#ppt_w*1.125000"/>
                                          </p:val>
                                        </p:tav>
                                        <p:tav tm="100000">
                                          <p:val>
                                            <p:strVal val="#ppt_x"/>
                                          </p:val>
                                        </p:tav>
                                      </p:tavLst>
                                    </p:anim>
                                    <p:animEffect transition="in" filter="wipe(left)">
                                      <p:cBhvr>
                                        <p:cTn id="19" dur="500"/>
                                        <p:tgtEl>
                                          <p:spTgt spid="19"/>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cBhvr additive="base">
                                        <p:cTn id="24" dur="500" fill="hold"/>
                                        <p:tgtEl>
                                          <p:spTgt spid="30"/>
                                        </p:tgtEl>
                                        <p:attrNameLst>
                                          <p:attrName>ppt_x</p:attrName>
                                        </p:attrNameLst>
                                      </p:cBhvr>
                                      <p:tavLst>
                                        <p:tav tm="0">
                                          <p:val>
                                            <p:strVal val="#ppt_x"/>
                                          </p:val>
                                        </p:tav>
                                        <p:tav tm="100000">
                                          <p:val>
                                            <p:strVal val="#ppt_x"/>
                                          </p:val>
                                        </p:tav>
                                      </p:tavLst>
                                    </p:anim>
                                    <p:anim calcmode="lin" valueType="num">
                                      <p:cBhvr additive="base">
                                        <p:cTn id="25"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29"/>
                                        </p:tgtEl>
                                        <p:attrNameLst>
                                          <p:attrName>style.visibility</p:attrName>
                                        </p:attrNameLst>
                                      </p:cBhvr>
                                      <p:to>
                                        <p:strVal val="visible"/>
                                      </p:to>
                                    </p:set>
                                    <p:anim calcmode="lin" valueType="num">
                                      <p:cBhvr additive="base">
                                        <p:cTn id="30" dur="500" fill="hold"/>
                                        <p:tgtEl>
                                          <p:spTgt spid="29"/>
                                        </p:tgtEl>
                                        <p:attrNameLst>
                                          <p:attrName>ppt_x</p:attrName>
                                        </p:attrNameLst>
                                      </p:cBhvr>
                                      <p:tavLst>
                                        <p:tav tm="0">
                                          <p:val>
                                            <p:strVal val="#ppt_x"/>
                                          </p:val>
                                        </p:tav>
                                        <p:tav tm="100000">
                                          <p:val>
                                            <p:strVal val="#ppt_x"/>
                                          </p:val>
                                        </p:tav>
                                      </p:tavLst>
                                    </p:anim>
                                    <p:anim calcmode="lin" valueType="num">
                                      <p:cBhvr additive="base">
                                        <p:cTn id="31" dur="500" fill="hold"/>
                                        <p:tgtEl>
                                          <p:spTgt spid="29"/>
                                        </p:tgtEl>
                                        <p:attrNameLst>
                                          <p:attrName>ppt_y</p:attrName>
                                        </p:attrNameLst>
                                      </p:cBhvr>
                                      <p:tavLst>
                                        <p:tav tm="0">
                                          <p:val>
                                            <p:strVal val="1+#ppt_h/2"/>
                                          </p:val>
                                        </p:tav>
                                        <p:tav tm="100000">
                                          <p:val>
                                            <p:strVal val="#ppt_y"/>
                                          </p:val>
                                        </p:tav>
                                      </p:tavLst>
                                    </p:anim>
                                  </p:childTnLst>
                                </p:cTn>
                              </p:par>
                            </p:childTnLst>
                          </p:cTn>
                        </p:par>
                        <p:par>
                          <p:cTn id="32" fill="hold">
                            <p:stCondLst>
                              <p:cond delay="500"/>
                            </p:stCondLst>
                            <p:childTnLst>
                              <p:par>
                                <p:cTn id="33" presetID="12" presetClass="entr" presetSubtype="2" fill="hold" nodeType="afterEffect">
                                  <p:stCondLst>
                                    <p:cond delay="0"/>
                                  </p:stCondLst>
                                  <p:childTnLst>
                                    <p:set>
                                      <p:cBhvr>
                                        <p:cTn id="34" dur="1" fill="hold">
                                          <p:stCondLst>
                                            <p:cond delay="0"/>
                                          </p:stCondLst>
                                        </p:cTn>
                                        <p:tgtEl>
                                          <p:spTgt spid="32"/>
                                        </p:tgtEl>
                                        <p:attrNameLst>
                                          <p:attrName>style.visibility</p:attrName>
                                        </p:attrNameLst>
                                      </p:cBhvr>
                                      <p:to>
                                        <p:strVal val="visible"/>
                                      </p:to>
                                    </p:set>
                                    <p:anim calcmode="lin" valueType="num">
                                      <p:cBhvr additive="base">
                                        <p:cTn id="35" dur="500"/>
                                        <p:tgtEl>
                                          <p:spTgt spid="32"/>
                                        </p:tgtEl>
                                        <p:attrNameLst>
                                          <p:attrName>ppt_x</p:attrName>
                                        </p:attrNameLst>
                                      </p:cBhvr>
                                      <p:tavLst>
                                        <p:tav tm="0">
                                          <p:val>
                                            <p:strVal val="#ppt_x+#ppt_w*1.125000"/>
                                          </p:val>
                                        </p:tav>
                                        <p:tav tm="100000">
                                          <p:val>
                                            <p:strVal val="#ppt_x"/>
                                          </p:val>
                                        </p:tav>
                                      </p:tavLst>
                                    </p:anim>
                                    <p:animEffect transition="in" filter="wipe(left)">
                                      <p:cBhvr>
                                        <p:cTn id="36" dur="500"/>
                                        <p:tgtEl>
                                          <p:spTgt spid="32"/>
                                        </p:tgtEl>
                                      </p:cBhvr>
                                    </p:animEffect>
                                  </p:childTnLst>
                                </p:cTn>
                              </p:par>
                            </p:childTnLst>
                          </p:cTn>
                        </p:par>
                        <p:par>
                          <p:cTn id="37" fill="hold">
                            <p:stCondLst>
                              <p:cond delay="1000"/>
                            </p:stCondLst>
                            <p:childTnLst>
                              <p:par>
                                <p:cTn id="38" presetID="12" presetClass="entr" presetSubtype="2" fill="hold" grpId="0" nodeType="afterEffect">
                                  <p:stCondLst>
                                    <p:cond delay="0"/>
                                  </p:stCondLst>
                                  <p:childTnLst>
                                    <p:set>
                                      <p:cBhvr>
                                        <p:cTn id="39" dur="1" fill="hold">
                                          <p:stCondLst>
                                            <p:cond delay="0"/>
                                          </p:stCondLst>
                                        </p:cTn>
                                        <p:tgtEl>
                                          <p:spTgt spid="33"/>
                                        </p:tgtEl>
                                        <p:attrNameLst>
                                          <p:attrName>style.visibility</p:attrName>
                                        </p:attrNameLst>
                                      </p:cBhvr>
                                      <p:to>
                                        <p:strVal val="visible"/>
                                      </p:to>
                                    </p:set>
                                    <p:anim calcmode="lin" valueType="num">
                                      <p:cBhvr additive="base">
                                        <p:cTn id="40" dur="500"/>
                                        <p:tgtEl>
                                          <p:spTgt spid="33"/>
                                        </p:tgtEl>
                                        <p:attrNameLst>
                                          <p:attrName>ppt_x</p:attrName>
                                        </p:attrNameLst>
                                      </p:cBhvr>
                                      <p:tavLst>
                                        <p:tav tm="0">
                                          <p:val>
                                            <p:strVal val="#ppt_x+#ppt_w*1.125000"/>
                                          </p:val>
                                        </p:tav>
                                        <p:tav tm="100000">
                                          <p:val>
                                            <p:strVal val="#ppt_x"/>
                                          </p:val>
                                        </p:tav>
                                      </p:tavLst>
                                    </p:anim>
                                    <p:animEffect transition="in" filter="wipe(left)">
                                      <p:cBhvr>
                                        <p:cTn id="41" dur="500"/>
                                        <p:tgtEl>
                                          <p:spTgt spid="33"/>
                                        </p:tgtEl>
                                      </p:cBhvr>
                                    </p:animEffect>
                                  </p:childTnLst>
                                </p:cTn>
                              </p:par>
                            </p:childTnLst>
                          </p:cTn>
                        </p:par>
                      </p:childTnLst>
                    </p:cTn>
                  </p:par>
                  <p:par>
                    <p:cTn id="42" fill="hold">
                      <p:stCondLst>
                        <p:cond delay="indefinite"/>
                      </p:stCondLst>
                      <p:childTnLst>
                        <p:par>
                          <p:cTn id="43" fill="hold">
                            <p:stCondLst>
                              <p:cond delay="0"/>
                            </p:stCondLst>
                            <p:childTnLst>
                              <p:par>
                                <p:cTn id="44" presetID="12" presetClass="entr" presetSubtype="8" fill="hold" grpId="0" nodeType="clickEffect">
                                  <p:stCondLst>
                                    <p:cond delay="0"/>
                                  </p:stCondLst>
                                  <p:childTnLst>
                                    <p:set>
                                      <p:cBhvr>
                                        <p:cTn id="45" dur="1" fill="hold">
                                          <p:stCondLst>
                                            <p:cond delay="0"/>
                                          </p:stCondLst>
                                        </p:cTn>
                                        <p:tgtEl>
                                          <p:spTgt spid="16"/>
                                        </p:tgtEl>
                                        <p:attrNameLst>
                                          <p:attrName>style.visibility</p:attrName>
                                        </p:attrNameLst>
                                      </p:cBhvr>
                                      <p:to>
                                        <p:strVal val="visible"/>
                                      </p:to>
                                    </p:set>
                                    <p:anim calcmode="lin" valueType="num">
                                      <p:cBhvr additive="base">
                                        <p:cTn id="46" dur="500"/>
                                        <p:tgtEl>
                                          <p:spTgt spid="16"/>
                                        </p:tgtEl>
                                        <p:attrNameLst>
                                          <p:attrName>ppt_x</p:attrName>
                                        </p:attrNameLst>
                                      </p:cBhvr>
                                      <p:tavLst>
                                        <p:tav tm="0">
                                          <p:val>
                                            <p:strVal val="#ppt_x-#ppt_w*1.125000"/>
                                          </p:val>
                                        </p:tav>
                                        <p:tav tm="100000">
                                          <p:val>
                                            <p:strVal val="#ppt_x"/>
                                          </p:val>
                                        </p:tav>
                                      </p:tavLst>
                                    </p:anim>
                                    <p:animEffect transition="in" filter="wipe(right)">
                                      <p:cBhvr>
                                        <p:cTn id="47" dur="500"/>
                                        <p:tgtEl>
                                          <p:spTgt spid="16"/>
                                        </p:tgtEl>
                                      </p:cBhvr>
                                    </p:animEffect>
                                  </p:childTnLst>
                                </p:cTn>
                              </p:par>
                            </p:childTnLst>
                          </p:cTn>
                        </p:par>
                        <p:par>
                          <p:cTn id="48" fill="hold">
                            <p:stCondLst>
                              <p:cond delay="500"/>
                            </p:stCondLst>
                            <p:childTnLst>
                              <p:par>
                                <p:cTn id="49" presetID="2" presetClass="entr" presetSubtype="4" fill="hold" grpId="0" nodeType="afterEffect">
                                  <p:stCondLst>
                                    <p:cond delay="0"/>
                                  </p:stCondLst>
                                  <p:childTnLst>
                                    <p:set>
                                      <p:cBhvr>
                                        <p:cTn id="50" dur="1" fill="hold">
                                          <p:stCondLst>
                                            <p:cond delay="0"/>
                                          </p:stCondLst>
                                        </p:cTn>
                                        <p:tgtEl>
                                          <p:spTgt spid="27"/>
                                        </p:tgtEl>
                                        <p:attrNameLst>
                                          <p:attrName>style.visibility</p:attrName>
                                        </p:attrNameLst>
                                      </p:cBhvr>
                                      <p:to>
                                        <p:strVal val="visible"/>
                                      </p:to>
                                    </p:set>
                                    <p:anim calcmode="lin" valueType="num">
                                      <p:cBhvr additive="base">
                                        <p:cTn id="51" dur="500" fill="hold"/>
                                        <p:tgtEl>
                                          <p:spTgt spid="27"/>
                                        </p:tgtEl>
                                        <p:attrNameLst>
                                          <p:attrName>ppt_x</p:attrName>
                                        </p:attrNameLst>
                                      </p:cBhvr>
                                      <p:tavLst>
                                        <p:tav tm="0">
                                          <p:val>
                                            <p:strVal val="#ppt_x"/>
                                          </p:val>
                                        </p:tav>
                                        <p:tav tm="100000">
                                          <p:val>
                                            <p:strVal val="#ppt_x"/>
                                          </p:val>
                                        </p:tav>
                                      </p:tavLst>
                                    </p:anim>
                                    <p:anim calcmode="lin" valueType="num">
                                      <p:cBhvr additive="base">
                                        <p:cTn id="52"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12" presetClass="entr" presetSubtype="8" fill="hold" grpId="0" nodeType="clickEffect">
                                  <p:stCondLst>
                                    <p:cond delay="0"/>
                                  </p:stCondLst>
                                  <p:childTnLst>
                                    <p:set>
                                      <p:cBhvr>
                                        <p:cTn id="56" dur="1" fill="hold">
                                          <p:stCondLst>
                                            <p:cond delay="0"/>
                                          </p:stCondLst>
                                        </p:cTn>
                                        <p:tgtEl>
                                          <p:spTgt spid="18"/>
                                        </p:tgtEl>
                                        <p:attrNameLst>
                                          <p:attrName>style.visibility</p:attrName>
                                        </p:attrNameLst>
                                      </p:cBhvr>
                                      <p:to>
                                        <p:strVal val="visible"/>
                                      </p:to>
                                    </p:set>
                                    <p:anim calcmode="lin" valueType="num">
                                      <p:cBhvr additive="base">
                                        <p:cTn id="57" dur="500"/>
                                        <p:tgtEl>
                                          <p:spTgt spid="18"/>
                                        </p:tgtEl>
                                        <p:attrNameLst>
                                          <p:attrName>ppt_x</p:attrName>
                                        </p:attrNameLst>
                                      </p:cBhvr>
                                      <p:tavLst>
                                        <p:tav tm="0">
                                          <p:val>
                                            <p:strVal val="#ppt_x-#ppt_w*1.125000"/>
                                          </p:val>
                                        </p:tav>
                                        <p:tav tm="100000">
                                          <p:val>
                                            <p:strVal val="#ppt_x"/>
                                          </p:val>
                                        </p:tav>
                                      </p:tavLst>
                                    </p:anim>
                                    <p:animEffect transition="in" filter="wipe(right)">
                                      <p:cBhvr>
                                        <p:cTn id="58" dur="500"/>
                                        <p:tgtEl>
                                          <p:spTgt spid="18"/>
                                        </p:tgtEl>
                                      </p:cBhvr>
                                    </p:animEffect>
                                  </p:childTnLst>
                                </p:cTn>
                              </p:par>
                            </p:childTnLst>
                          </p:cTn>
                        </p:par>
                      </p:childTnLst>
                    </p:cTn>
                  </p:par>
                  <p:par>
                    <p:cTn id="59" fill="hold">
                      <p:stCondLst>
                        <p:cond delay="indefinite"/>
                      </p:stCondLst>
                      <p:childTnLst>
                        <p:par>
                          <p:cTn id="60" fill="hold">
                            <p:stCondLst>
                              <p:cond delay="0"/>
                            </p:stCondLst>
                            <p:childTnLst>
                              <p:par>
                                <p:cTn id="61" presetID="2" presetClass="entr" presetSubtype="4" fill="hold" grpId="0" nodeType="clickEffect">
                                  <p:stCondLst>
                                    <p:cond delay="0"/>
                                  </p:stCondLst>
                                  <p:childTnLst>
                                    <p:set>
                                      <p:cBhvr>
                                        <p:cTn id="62" dur="1" fill="hold">
                                          <p:stCondLst>
                                            <p:cond delay="0"/>
                                          </p:stCondLst>
                                        </p:cTn>
                                        <p:tgtEl>
                                          <p:spTgt spid="28"/>
                                        </p:tgtEl>
                                        <p:attrNameLst>
                                          <p:attrName>style.visibility</p:attrName>
                                        </p:attrNameLst>
                                      </p:cBhvr>
                                      <p:to>
                                        <p:strVal val="visible"/>
                                      </p:to>
                                    </p:set>
                                    <p:anim calcmode="lin" valueType="num">
                                      <p:cBhvr additive="base">
                                        <p:cTn id="63" dur="500" fill="hold"/>
                                        <p:tgtEl>
                                          <p:spTgt spid="28"/>
                                        </p:tgtEl>
                                        <p:attrNameLst>
                                          <p:attrName>ppt_x</p:attrName>
                                        </p:attrNameLst>
                                      </p:cBhvr>
                                      <p:tavLst>
                                        <p:tav tm="0">
                                          <p:val>
                                            <p:strVal val="#ppt_x"/>
                                          </p:val>
                                        </p:tav>
                                        <p:tav tm="100000">
                                          <p:val>
                                            <p:strVal val="#ppt_x"/>
                                          </p:val>
                                        </p:tav>
                                      </p:tavLst>
                                    </p:anim>
                                    <p:anim calcmode="lin" valueType="num">
                                      <p:cBhvr additive="base">
                                        <p:cTn id="64" dur="500" fill="hold"/>
                                        <p:tgtEl>
                                          <p:spTgt spid="28"/>
                                        </p:tgtEl>
                                        <p:attrNameLst>
                                          <p:attrName>ppt_y</p:attrName>
                                        </p:attrNameLst>
                                      </p:cBhvr>
                                      <p:tavLst>
                                        <p:tav tm="0">
                                          <p:val>
                                            <p:strVal val="1+#ppt_h/2"/>
                                          </p:val>
                                        </p:tav>
                                        <p:tav tm="100000">
                                          <p:val>
                                            <p:strVal val="#ppt_y"/>
                                          </p:val>
                                        </p:tav>
                                      </p:tavLst>
                                    </p:anim>
                                  </p:childTnLst>
                                </p:cTn>
                              </p:par>
                              <p:par>
                                <p:cTn id="65" presetID="12" presetClass="entr" presetSubtype="8" fill="hold" nodeType="withEffect">
                                  <p:stCondLst>
                                    <p:cond delay="0"/>
                                  </p:stCondLst>
                                  <p:childTnLst>
                                    <p:set>
                                      <p:cBhvr>
                                        <p:cTn id="66" dur="1" fill="hold">
                                          <p:stCondLst>
                                            <p:cond delay="0"/>
                                          </p:stCondLst>
                                        </p:cTn>
                                        <p:tgtEl>
                                          <p:spTgt spid="31"/>
                                        </p:tgtEl>
                                        <p:attrNameLst>
                                          <p:attrName>style.visibility</p:attrName>
                                        </p:attrNameLst>
                                      </p:cBhvr>
                                      <p:to>
                                        <p:strVal val="visible"/>
                                      </p:to>
                                    </p:set>
                                    <p:anim calcmode="lin" valueType="num">
                                      <p:cBhvr additive="base">
                                        <p:cTn id="67" dur="500"/>
                                        <p:tgtEl>
                                          <p:spTgt spid="31"/>
                                        </p:tgtEl>
                                        <p:attrNameLst>
                                          <p:attrName>ppt_x</p:attrName>
                                        </p:attrNameLst>
                                      </p:cBhvr>
                                      <p:tavLst>
                                        <p:tav tm="0">
                                          <p:val>
                                            <p:strVal val="#ppt_x-#ppt_w*1.125000"/>
                                          </p:val>
                                        </p:tav>
                                        <p:tav tm="100000">
                                          <p:val>
                                            <p:strVal val="#ppt_x"/>
                                          </p:val>
                                        </p:tav>
                                      </p:tavLst>
                                    </p:anim>
                                    <p:animEffect transition="in" filter="wipe(right)">
                                      <p:cBhvr>
                                        <p:cTn id="68" dur="500"/>
                                        <p:tgtEl>
                                          <p:spTgt spid="31"/>
                                        </p:tgtEl>
                                      </p:cBhvr>
                                    </p:animEffect>
                                  </p:childTnLst>
                                </p:cTn>
                              </p:par>
                              <p:par>
                                <p:cTn id="69" presetID="12" presetClass="entr" presetSubtype="8" fill="hold" grpId="0" nodeType="withEffect">
                                  <p:stCondLst>
                                    <p:cond delay="0"/>
                                  </p:stCondLst>
                                  <p:childTnLst>
                                    <p:set>
                                      <p:cBhvr>
                                        <p:cTn id="70" dur="1" fill="hold">
                                          <p:stCondLst>
                                            <p:cond delay="0"/>
                                          </p:stCondLst>
                                        </p:cTn>
                                        <p:tgtEl>
                                          <p:spTgt spid="34"/>
                                        </p:tgtEl>
                                        <p:attrNameLst>
                                          <p:attrName>style.visibility</p:attrName>
                                        </p:attrNameLst>
                                      </p:cBhvr>
                                      <p:to>
                                        <p:strVal val="visible"/>
                                      </p:to>
                                    </p:set>
                                    <p:anim calcmode="lin" valueType="num">
                                      <p:cBhvr additive="base">
                                        <p:cTn id="71" dur="500"/>
                                        <p:tgtEl>
                                          <p:spTgt spid="34"/>
                                        </p:tgtEl>
                                        <p:attrNameLst>
                                          <p:attrName>ppt_x</p:attrName>
                                        </p:attrNameLst>
                                      </p:cBhvr>
                                      <p:tavLst>
                                        <p:tav tm="0">
                                          <p:val>
                                            <p:strVal val="#ppt_x-#ppt_w*1.125000"/>
                                          </p:val>
                                        </p:tav>
                                        <p:tav tm="100000">
                                          <p:val>
                                            <p:strVal val="#ppt_x"/>
                                          </p:val>
                                        </p:tav>
                                      </p:tavLst>
                                    </p:anim>
                                    <p:animEffect transition="in" filter="wipe(right)">
                                      <p:cBhvr>
                                        <p:cTn id="72"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8" grpId="0"/>
      <p:bldP spid="19" grpId="0"/>
      <p:bldP spid="26" grpId="0"/>
      <p:bldP spid="27" grpId="0"/>
      <p:bldP spid="28" grpId="0"/>
      <p:bldP spid="29" grpId="0"/>
      <p:bldP spid="30" grpId="0"/>
      <p:bldP spid="33" grpId="0"/>
      <p:bldP spid="34"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fld id="{768BECB6-6F87-4AA7-A36C-D5289AC9CF42}" type="slidenum">
              <a:rPr lang="en-US" altLang="zh-CN" smtClean="0"/>
              <a:pPr/>
              <a:t>81</a:t>
            </a:fld>
            <a:endParaRPr lang="en-US" altLang="zh-CN" dirty="0"/>
          </a:p>
        </p:txBody>
      </p:sp>
      <p:sp>
        <p:nvSpPr>
          <p:cNvPr id="3" name="Title 153"/>
          <p:cNvSpPr txBox="1">
            <a:spLocks/>
          </p:cNvSpPr>
          <p:nvPr/>
        </p:nvSpPr>
        <p:spPr bwMode="auto">
          <a:xfrm>
            <a:off x="535146" y="298155"/>
            <a:ext cx="3545438" cy="539755"/>
          </a:xfrm>
          <a:prstGeom prst="rect">
            <a:avLst/>
          </a:prstGeom>
          <a:noFill/>
          <a:ln w="9525">
            <a:noFill/>
            <a:miter lim="800000"/>
            <a:headEnd/>
            <a:tailEnd/>
          </a:ln>
          <a:effectLst/>
        </p:spPr>
        <p:txBody>
          <a:bodyPr vert="horz" wrap="square" lIns="82296" tIns="41148" rIns="82296" bIns="41148" numCol="1" anchor="ctr" anchorCtr="0" compatLnSpc="1">
            <a:prstTxWarp prst="textNoShape">
              <a:avLst/>
            </a:prstTxWarp>
          </a:bodyPr>
          <a:lstStyle/>
          <a:p>
            <a:pPr defTabSz="685800">
              <a:lnSpc>
                <a:spcPct val="90000"/>
              </a:lnSpc>
              <a:spcBef>
                <a:spcPct val="0"/>
              </a:spcBef>
              <a:buClr>
                <a:schemeClr val="accent4"/>
              </a:buClr>
              <a:defRPr/>
            </a:pPr>
            <a:r>
              <a:rPr kumimoji="1" lang="en-US" altLang="zh-CN" sz="2800" b="1" dirty="0">
                <a:solidFill>
                  <a:srgbClr val="0070C0"/>
                </a:solidFill>
                <a:latin typeface="Microsoft YaHei" panose="020B0503020204020204" pitchFamily="34" charset="-122"/>
                <a:ea typeface="Microsoft YaHei" panose="020B0503020204020204" pitchFamily="34" charset="-122"/>
                <a:sym typeface="Calibri" charset="0"/>
              </a:rPr>
              <a:t>ET vs. ST</a:t>
            </a:r>
            <a:r>
              <a:rPr kumimoji="1" lang="zh-CN" altLang="en-US" sz="2800" b="1" dirty="0">
                <a:solidFill>
                  <a:srgbClr val="0070C0"/>
                </a:solidFill>
                <a:latin typeface="Microsoft YaHei" panose="020B0503020204020204" pitchFamily="34" charset="-122"/>
                <a:ea typeface="Microsoft YaHei" panose="020B0503020204020204" pitchFamily="34" charset="-122"/>
                <a:sym typeface="Calibri" charset="0"/>
              </a:rPr>
              <a:t> </a:t>
            </a:r>
            <a:r>
              <a:rPr kumimoji="1" lang="en-US" altLang="zh-CN" sz="2800" b="1" dirty="0">
                <a:solidFill>
                  <a:srgbClr val="0070C0"/>
                </a:solidFill>
                <a:latin typeface="Microsoft YaHei" panose="020B0503020204020204" pitchFamily="34" charset="-122"/>
                <a:ea typeface="Microsoft YaHei" panose="020B0503020204020204" pitchFamily="34" charset="-122"/>
                <a:sym typeface="Calibri" charset="0"/>
              </a:rPr>
              <a:t>-2</a:t>
            </a:r>
            <a:endParaRPr kumimoji="1" lang="zh-CN" altLang="zh-CN" sz="2800" b="1" dirty="0">
              <a:solidFill>
                <a:srgbClr val="0070C0"/>
              </a:solidFill>
              <a:latin typeface="Microsoft YaHei" panose="020B0503020204020204" pitchFamily="34" charset="-122"/>
              <a:ea typeface="Microsoft YaHei" panose="020B0503020204020204" pitchFamily="34" charset="-122"/>
              <a:sym typeface="Calibri" charset="0"/>
            </a:endParaRPr>
          </a:p>
        </p:txBody>
      </p:sp>
      <p:grpSp>
        <p:nvGrpSpPr>
          <p:cNvPr id="29" name="组 28"/>
          <p:cNvGrpSpPr/>
          <p:nvPr/>
        </p:nvGrpSpPr>
        <p:grpSpPr>
          <a:xfrm>
            <a:off x="1396447" y="1210799"/>
            <a:ext cx="2138638" cy="1449760"/>
            <a:chOff x="899964" y="2377093"/>
            <a:chExt cx="2576191" cy="1905000"/>
          </a:xfrm>
        </p:grpSpPr>
        <p:pic>
          <p:nvPicPr>
            <p:cNvPr id="35" name="图片 34"/>
            <p:cNvPicPr>
              <a:picLocks noChangeAspect="1"/>
            </p:cNvPicPr>
            <p:nvPr/>
          </p:nvPicPr>
          <p:blipFill>
            <a:blip r:embed="rId2"/>
            <a:stretch>
              <a:fillRect/>
            </a:stretch>
          </p:blipFill>
          <p:spPr>
            <a:xfrm>
              <a:off x="899964" y="2377093"/>
              <a:ext cx="2576191" cy="1905000"/>
            </a:xfrm>
            <a:prstGeom prst="rect">
              <a:avLst/>
            </a:prstGeom>
          </p:spPr>
        </p:pic>
        <p:sp>
          <p:nvSpPr>
            <p:cNvPr id="37" name="矩形 36"/>
            <p:cNvSpPr/>
            <p:nvPr/>
          </p:nvSpPr>
          <p:spPr>
            <a:xfrm>
              <a:off x="971600" y="2420889"/>
              <a:ext cx="1143000" cy="984767"/>
            </a:xfrm>
            <a:prstGeom prst="rect">
              <a:avLst/>
            </a:prstGeom>
          </p:spPr>
          <p:txBody>
            <a:bodyPr wrap="square">
              <a:spAutoFit/>
            </a:bodyPr>
            <a:lstStyle/>
            <a:p>
              <a:pPr algn="ctr">
                <a:lnSpc>
                  <a:spcPct val="140000"/>
                </a:lnSpc>
              </a:pPr>
              <a:r>
                <a:rPr lang="en-US" altLang="zh-CN" sz="1620" dirty="0">
                  <a:latin typeface="Arial Narrow"/>
                  <a:ea typeface="宋体" pitchFamily="2" charset="-122"/>
                  <a:cs typeface="Arial Narrow"/>
                </a:rPr>
                <a:t>Scripted Testing</a:t>
              </a:r>
            </a:p>
          </p:txBody>
        </p:sp>
      </p:grpSp>
      <p:sp>
        <p:nvSpPr>
          <p:cNvPr id="38" name="矩形 37"/>
          <p:cNvSpPr/>
          <p:nvPr/>
        </p:nvSpPr>
        <p:spPr>
          <a:xfrm>
            <a:off x="1228462" y="2857075"/>
            <a:ext cx="2742307" cy="1847685"/>
          </a:xfrm>
          <a:prstGeom prst="rect">
            <a:avLst/>
          </a:prstGeom>
        </p:spPr>
        <p:txBody>
          <a:bodyPr wrap="square">
            <a:spAutoFit/>
          </a:bodyPr>
          <a:lstStyle/>
          <a:p>
            <a:pPr algn="ctr">
              <a:lnSpc>
                <a:spcPct val="120000"/>
              </a:lnSpc>
            </a:pPr>
            <a:r>
              <a:rPr lang="zh-CN" altLang="en-US" sz="1620" dirty="0">
                <a:latin typeface="宋体" pitchFamily="2" charset="-122"/>
                <a:ea typeface="宋体" pitchFamily="2" charset="-122"/>
              </a:rPr>
              <a:t>先设计、后执行</a:t>
            </a:r>
          </a:p>
          <a:p>
            <a:pPr algn="ctr">
              <a:lnSpc>
                <a:spcPct val="120000"/>
              </a:lnSpc>
            </a:pPr>
            <a:r>
              <a:rPr lang="zh-CN" altLang="en-US" sz="1620" dirty="0">
                <a:latin typeface="宋体" pitchFamily="2" charset="-122"/>
                <a:ea typeface="宋体" pitchFamily="2" charset="-122"/>
              </a:rPr>
              <a:t>强调逻辑分析</a:t>
            </a:r>
            <a:endParaRPr lang="en-US" altLang="zh-CN" sz="1620" dirty="0">
              <a:latin typeface="宋体" pitchFamily="2" charset="-122"/>
              <a:ea typeface="宋体" pitchFamily="2" charset="-122"/>
            </a:endParaRPr>
          </a:p>
          <a:p>
            <a:pPr algn="ctr">
              <a:lnSpc>
                <a:spcPct val="120000"/>
              </a:lnSpc>
            </a:pPr>
            <a:r>
              <a:rPr lang="zh-CN" altLang="en-US" sz="1620" dirty="0">
                <a:latin typeface="宋体" pitchFamily="2" charset="-122"/>
                <a:ea typeface="宋体" pitchFamily="2" charset="-122"/>
              </a:rPr>
              <a:t>关注需求和测试文档</a:t>
            </a:r>
            <a:endParaRPr lang="en-US" altLang="zh-CN" sz="1620" dirty="0">
              <a:latin typeface="宋体" pitchFamily="2" charset="-122"/>
              <a:ea typeface="宋体" pitchFamily="2" charset="-122"/>
            </a:endParaRPr>
          </a:p>
          <a:p>
            <a:pPr algn="ctr">
              <a:lnSpc>
                <a:spcPct val="120000"/>
              </a:lnSpc>
            </a:pPr>
            <a:r>
              <a:rPr lang="zh-CN" altLang="en-US" sz="1620" dirty="0">
                <a:latin typeface="宋体" pitchFamily="2" charset="-122"/>
                <a:ea typeface="宋体" pitchFamily="2" charset="-122"/>
              </a:rPr>
              <a:t>有明确的测试标准</a:t>
            </a:r>
            <a:endParaRPr lang="en-US" altLang="zh-CN" sz="1620" dirty="0">
              <a:latin typeface="宋体" pitchFamily="2" charset="-122"/>
              <a:ea typeface="宋体" pitchFamily="2" charset="-122"/>
            </a:endParaRPr>
          </a:p>
          <a:p>
            <a:pPr algn="ctr">
              <a:lnSpc>
                <a:spcPct val="120000"/>
              </a:lnSpc>
            </a:pPr>
            <a:r>
              <a:rPr lang="zh-CN" altLang="en-US" sz="1620" dirty="0">
                <a:latin typeface="宋体" pitchFamily="2" charset="-122"/>
                <a:ea typeface="宋体" pitchFamily="2" charset="-122"/>
              </a:rPr>
              <a:t>强调评审、可控</a:t>
            </a:r>
            <a:endParaRPr lang="en-US" altLang="zh-CN" sz="1620" dirty="0">
              <a:latin typeface="宋体" pitchFamily="2" charset="-122"/>
              <a:ea typeface="宋体" pitchFamily="2" charset="-122"/>
            </a:endParaRPr>
          </a:p>
          <a:p>
            <a:pPr algn="ctr">
              <a:lnSpc>
                <a:spcPct val="120000"/>
              </a:lnSpc>
            </a:pPr>
            <a:r>
              <a:rPr lang="zh-CN" altLang="en-US" sz="1620" dirty="0">
                <a:latin typeface="宋体" pitchFamily="2" charset="-122"/>
                <a:ea typeface="宋体" pitchFamily="2" charset="-122"/>
              </a:rPr>
              <a:t>严谨、规范</a:t>
            </a:r>
            <a:endParaRPr lang="en-US" altLang="zh-CN" sz="1620" dirty="0">
              <a:latin typeface="宋体" pitchFamily="2" charset="-122"/>
              <a:ea typeface="宋体" pitchFamily="2" charset="-122"/>
            </a:endParaRPr>
          </a:p>
        </p:txBody>
      </p:sp>
      <p:grpSp>
        <p:nvGrpSpPr>
          <p:cNvPr id="5" name="组 4"/>
          <p:cNvGrpSpPr/>
          <p:nvPr/>
        </p:nvGrpSpPr>
        <p:grpSpPr>
          <a:xfrm>
            <a:off x="5544108" y="1145992"/>
            <a:ext cx="2315799" cy="1514567"/>
            <a:chOff x="5345806" y="1459312"/>
            <a:chExt cx="2866128" cy="1917700"/>
          </a:xfrm>
        </p:grpSpPr>
        <p:pic>
          <p:nvPicPr>
            <p:cNvPr id="39" name="图片 38"/>
            <p:cNvPicPr>
              <a:picLocks noChangeAspect="1"/>
            </p:cNvPicPr>
            <p:nvPr/>
          </p:nvPicPr>
          <p:blipFill>
            <a:blip r:embed="rId3"/>
            <a:stretch>
              <a:fillRect/>
            </a:stretch>
          </p:blipFill>
          <p:spPr>
            <a:xfrm>
              <a:off x="5345806" y="1459312"/>
              <a:ext cx="2866128" cy="1917700"/>
            </a:xfrm>
            <a:prstGeom prst="rect">
              <a:avLst/>
            </a:prstGeom>
          </p:spPr>
        </p:pic>
        <p:sp>
          <p:nvSpPr>
            <p:cNvPr id="40" name="矩形 39"/>
            <p:cNvSpPr/>
            <p:nvPr/>
          </p:nvSpPr>
          <p:spPr>
            <a:xfrm>
              <a:off x="6541688" y="2162772"/>
              <a:ext cx="1536700" cy="948914"/>
            </a:xfrm>
            <a:prstGeom prst="rect">
              <a:avLst/>
            </a:prstGeom>
          </p:spPr>
          <p:txBody>
            <a:bodyPr wrap="square">
              <a:spAutoFit/>
            </a:bodyPr>
            <a:lstStyle/>
            <a:p>
              <a:pPr algn="ctr">
                <a:lnSpc>
                  <a:spcPct val="140000"/>
                </a:lnSpc>
              </a:pPr>
              <a:r>
                <a:rPr lang="en-US" altLang="zh-CN" sz="1620" dirty="0">
                  <a:solidFill>
                    <a:srgbClr val="000000"/>
                  </a:solidFill>
                  <a:latin typeface="Arial Narrow"/>
                  <a:ea typeface="宋体" pitchFamily="2" charset="-122"/>
                  <a:cs typeface="Arial Narrow"/>
                </a:rPr>
                <a:t>Exploratory Testing</a:t>
              </a:r>
            </a:p>
          </p:txBody>
        </p:sp>
      </p:grpSp>
      <p:sp>
        <p:nvSpPr>
          <p:cNvPr id="41" name="矩形 40"/>
          <p:cNvSpPr/>
          <p:nvPr/>
        </p:nvSpPr>
        <p:spPr>
          <a:xfrm>
            <a:off x="5090458" y="2839465"/>
            <a:ext cx="3175553" cy="1863459"/>
          </a:xfrm>
          <a:prstGeom prst="rect">
            <a:avLst/>
          </a:prstGeom>
        </p:spPr>
        <p:txBody>
          <a:bodyPr wrap="square">
            <a:spAutoFit/>
          </a:bodyPr>
          <a:lstStyle/>
          <a:p>
            <a:pPr algn="ctr">
              <a:lnSpc>
                <a:spcPct val="120000"/>
              </a:lnSpc>
            </a:pPr>
            <a:r>
              <a:rPr lang="zh-CN" altLang="en-US" sz="1620" dirty="0">
                <a:solidFill>
                  <a:srgbClr val="953735"/>
                </a:solidFill>
                <a:ea typeface="宋体"/>
                <a:cs typeface="宋体"/>
              </a:rPr>
              <a:t>学习、设计和执行并行</a:t>
            </a:r>
            <a:endParaRPr lang="en-US" altLang="zh-CN" sz="1620" dirty="0">
              <a:solidFill>
                <a:srgbClr val="953735"/>
              </a:solidFill>
              <a:ea typeface="宋体"/>
              <a:cs typeface="宋体"/>
            </a:endParaRPr>
          </a:p>
          <a:p>
            <a:pPr algn="ctr">
              <a:lnSpc>
                <a:spcPct val="120000"/>
              </a:lnSpc>
            </a:pPr>
            <a:r>
              <a:rPr lang="zh-CN" altLang="en-US" sz="1620" dirty="0">
                <a:solidFill>
                  <a:srgbClr val="953735"/>
                </a:solidFill>
                <a:ea typeface="宋体"/>
                <a:cs typeface="宋体"/>
              </a:rPr>
              <a:t>上下文驱动</a:t>
            </a:r>
            <a:endParaRPr lang="en-US" altLang="zh-CN" sz="1620" dirty="0">
              <a:solidFill>
                <a:srgbClr val="953735"/>
              </a:solidFill>
              <a:ea typeface="宋体"/>
              <a:cs typeface="宋体"/>
            </a:endParaRPr>
          </a:p>
          <a:p>
            <a:pPr algn="ctr">
              <a:lnSpc>
                <a:spcPct val="120000"/>
              </a:lnSpc>
            </a:pPr>
            <a:r>
              <a:rPr lang="zh-CN" altLang="en-US" sz="1620" dirty="0">
                <a:solidFill>
                  <a:srgbClr val="953735"/>
                </a:solidFill>
                <a:ea typeface="宋体"/>
                <a:cs typeface="宋体"/>
              </a:rPr>
              <a:t>强调个人能力</a:t>
            </a:r>
            <a:endParaRPr lang="en-US" altLang="zh-CN" sz="1620" dirty="0">
              <a:solidFill>
                <a:srgbClr val="953735"/>
              </a:solidFill>
              <a:ea typeface="宋体"/>
              <a:cs typeface="宋体"/>
            </a:endParaRPr>
          </a:p>
          <a:p>
            <a:pPr algn="ctr">
              <a:lnSpc>
                <a:spcPct val="120000"/>
              </a:lnSpc>
            </a:pPr>
            <a:r>
              <a:rPr lang="en-US" altLang="zh-CN" sz="1620" dirty="0">
                <a:solidFill>
                  <a:srgbClr val="953735"/>
                </a:solidFill>
                <a:ea typeface="宋体"/>
                <a:cs typeface="宋体"/>
              </a:rPr>
              <a:t>Test Oracle</a:t>
            </a:r>
          </a:p>
          <a:p>
            <a:pPr algn="ctr">
              <a:lnSpc>
                <a:spcPct val="120000"/>
              </a:lnSpc>
            </a:pPr>
            <a:r>
              <a:rPr lang="zh-CN" altLang="en-US" sz="1620" dirty="0">
                <a:solidFill>
                  <a:srgbClr val="953735"/>
                </a:solidFill>
                <a:ea typeface="宋体"/>
                <a:cs typeface="宋体"/>
              </a:rPr>
              <a:t>关注与产品的交互</a:t>
            </a:r>
            <a:endParaRPr lang="en-US" altLang="zh-CN" sz="1620" dirty="0">
              <a:solidFill>
                <a:srgbClr val="953735"/>
              </a:solidFill>
              <a:ea typeface="宋体"/>
              <a:cs typeface="宋体"/>
            </a:endParaRPr>
          </a:p>
          <a:p>
            <a:pPr algn="ctr">
              <a:lnSpc>
                <a:spcPct val="120000"/>
              </a:lnSpc>
            </a:pPr>
            <a:r>
              <a:rPr lang="zh-CN" altLang="en-US" sz="1620" dirty="0">
                <a:solidFill>
                  <a:srgbClr val="953735"/>
                </a:solidFill>
                <a:ea typeface="宋体"/>
                <a:cs typeface="宋体"/>
              </a:rPr>
              <a:t>拥抱变化、乐趣</a:t>
            </a:r>
            <a:endParaRPr lang="en-US" altLang="zh-CN" sz="1620" dirty="0">
              <a:solidFill>
                <a:srgbClr val="953735"/>
              </a:solidFill>
              <a:ea typeface="宋体"/>
              <a:cs typeface="宋体"/>
            </a:endParaRPr>
          </a:p>
        </p:txBody>
      </p:sp>
      <p:pic>
        <p:nvPicPr>
          <p:cNvPr id="45" name="图片 44"/>
          <p:cNvPicPr>
            <a:picLocks noChangeAspect="1"/>
          </p:cNvPicPr>
          <p:nvPr/>
        </p:nvPicPr>
        <p:blipFill>
          <a:blip r:embed="rId4"/>
          <a:stretch>
            <a:fillRect/>
          </a:stretch>
        </p:blipFill>
        <p:spPr>
          <a:xfrm>
            <a:off x="4014165" y="2010923"/>
            <a:ext cx="1201856" cy="1073658"/>
          </a:xfrm>
          <a:prstGeom prst="rect">
            <a:avLst/>
          </a:prstGeom>
        </p:spPr>
      </p:pic>
    </p:spTree>
    <p:extLst>
      <p:ext uri="{BB962C8B-B14F-4D97-AF65-F5344CB8AC3E}">
        <p14:creationId xmlns:p14="http://schemas.microsoft.com/office/powerpoint/2010/main" val="3654618481"/>
      </p:ext>
    </p:extLst>
  </p:cSld>
  <p:clrMapOvr>
    <a:masterClrMapping/>
  </p:clrMapOvr>
  <p:transition spd="slow">
    <p:wipe dir="r"/>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F5CEB4-53A0-925E-08D2-BA217041D8C0}"/>
              </a:ext>
            </a:extLst>
          </p:cNvPr>
          <p:cNvSpPr>
            <a:spLocks noGrp="1"/>
          </p:cNvSpPr>
          <p:nvPr>
            <p:ph type="title"/>
          </p:nvPr>
        </p:nvSpPr>
        <p:spPr>
          <a:xfrm>
            <a:off x="526924" y="347108"/>
            <a:ext cx="5323576" cy="440460"/>
          </a:xfrm>
        </p:spPr>
        <p:txBody>
          <a:bodyPr>
            <a:normAutofit fontScale="90000"/>
          </a:bodyPr>
          <a:lstStyle/>
          <a:p>
            <a:r>
              <a:rPr kumimoji="1" lang="zh-CN" altLang="en-US" dirty="0"/>
              <a:t>测试结果和过程评估</a:t>
            </a:r>
          </a:p>
        </p:txBody>
      </p:sp>
      <p:sp>
        <p:nvSpPr>
          <p:cNvPr id="5" name="文本框 4">
            <a:extLst>
              <a:ext uri="{FF2B5EF4-FFF2-40B4-BE49-F238E27FC236}">
                <a16:creationId xmlns:a16="http://schemas.microsoft.com/office/drawing/2014/main" id="{1BB231E2-0B03-3E4E-4336-F5319718236D}"/>
              </a:ext>
            </a:extLst>
          </p:cNvPr>
          <p:cNvSpPr txBox="1"/>
          <p:nvPr/>
        </p:nvSpPr>
        <p:spPr>
          <a:xfrm>
            <a:off x="867361" y="1199098"/>
            <a:ext cx="7352811" cy="1998945"/>
          </a:xfrm>
          <a:prstGeom prst="rect">
            <a:avLst/>
          </a:prstGeom>
          <a:noFill/>
        </p:spPr>
        <p:txBody>
          <a:bodyPr wrap="square">
            <a:spAutoFit/>
          </a:bodyPr>
          <a:lstStyle/>
          <a:p>
            <a:pPr marL="342900" lvl="0" indent="-342900">
              <a:lnSpc>
                <a:spcPct val="140000"/>
              </a:lnSpc>
              <a:spcAft>
                <a:spcPts val="240"/>
              </a:spcAft>
              <a:buClr>
                <a:srgbClr val="91AC4E"/>
              </a:buClr>
              <a:buSzPct val="88000"/>
              <a:buFont typeface="Wingdings" pitchFamily="2" charset="2"/>
              <a:buChar char="p"/>
            </a:pPr>
            <a:r>
              <a:rPr lang="zh-CN" altLang="en-US" b="1" dirty="0">
                <a:latin typeface="Microsoft YaHei" panose="020B0503020204020204" pitchFamily="34" charset="-122"/>
                <a:ea typeface="Microsoft YaHei" panose="020B0503020204020204" pitchFamily="34" charset="-122"/>
              </a:rPr>
              <a:t>测试结果评估</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en-US" dirty="0">
                <a:latin typeface="KaiTi" panose="02010609060101010101" pitchFamily="49" charset="-122"/>
                <a:ea typeface="KaiTi" panose="02010609060101010101" pitchFamily="49" charset="-122"/>
              </a:rPr>
              <a:t>对</a:t>
            </a:r>
            <a:r>
              <a:rPr lang="zh-CN" altLang="zh-CN" dirty="0">
                <a:latin typeface="KaiTi" panose="02010609060101010101" pitchFamily="49" charset="-122"/>
                <a:ea typeface="KaiTi" panose="02010609060101010101" pitchFamily="49" charset="-122"/>
              </a:rPr>
              <a:t>测试结果进行分析，如分析测试覆盖率，以了解测试是否充分；也可以基于缺陷的趋势分析和分布分析，了解缺陷是否已收敛，以及基于缺陷来评估当前被测试的版本的质量 。</a:t>
            </a:r>
          </a:p>
          <a:p>
            <a:pPr marL="342900" lvl="0" indent="-342900">
              <a:lnSpc>
                <a:spcPct val="140000"/>
              </a:lnSpc>
              <a:spcAft>
                <a:spcPts val="240"/>
              </a:spcAft>
              <a:buClr>
                <a:srgbClr val="91AC4E"/>
              </a:buClr>
              <a:buSzPct val="88000"/>
              <a:buFont typeface="Wingdings" pitchFamily="2" charset="2"/>
              <a:buChar char="p"/>
            </a:pPr>
            <a:r>
              <a:rPr lang="zh-CN" altLang="zh-CN" b="1" dirty="0">
                <a:latin typeface="Microsoft YaHei" panose="020B0503020204020204" pitchFamily="34" charset="-122"/>
                <a:ea typeface="Microsoft YaHei" panose="020B0503020204020204" pitchFamily="34" charset="-122"/>
              </a:rPr>
              <a:t>测试过程</a:t>
            </a:r>
            <a:r>
              <a:rPr lang="zh-CN" altLang="en-US" b="1" dirty="0">
                <a:latin typeface="Microsoft YaHei" panose="020B0503020204020204" pitchFamily="34" charset="-122"/>
                <a:ea typeface="Microsoft YaHei" panose="020B0503020204020204" pitchFamily="34" charset="-122"/>
              </a:rPr>
              <a:t>评估</a:t>
            </a:r>
            <a:r>
              <a:rPr lang="zh-CN" altLang="zh-CN" dirty="0">
                <a:latin typeface="KaiTi" panose="02010609060101010101" pitchFamily="49" charset="-122"/>
                <a:ea typeface="KaiTi" panose="02010609060101010101" pitchFamily="49" charset="-122"/>
              </a:rPr>
              <a:t>，结合测试计划来进行评审，相当于把计划的测试活动和实际执行的活动进行比较，了解测试计划执行的情况和效果 。</a:t>
            </a:r>
          </a:p>
        </p:txBody>
      </p:sp>
    </p:spTree>
    <p:extLst>
      <p:ext uri="{BB962C8B-B14F-4D97-AF65-F5344CB8AC3E}">
        <p14:creationId xmlns:p14="http://schemas.microsoft.com/office/powerpoint/2010/main" val="359243562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r>
              <a:rPr kumimoji="1" lang="zh-CN" altLang="en-US" sz="2400" dirty="0">
                <a:latin typeface="微软雅黑" panose="020B0503020204020204" pitchFamily="34" charset="-122"/>
                <a:ea typeface="微软雅黑" panose="020B0503020204020204" pitchFamily="34" charset="-122"/>
              </a:rPr>
              <a:t>本章小结</a:t>
            </a:r>
          </a:p>
        </p:txBody>
      </p:sp>
      <p:sp>
        <p:nvSpPr>
          <p:cNvPr id="167" name="概念，学习要点的概念介绍，以及在工作中什么场景会用到"/>
          <p:cNvSpPr txBox="1"/>
          <p:nvPr/>
        </p:nvSpPr>
        <p:spPr>
          <a:xfrm>
            <a:off x="604235" y="840491"/>
            <a:ext cx="8088630" cy="3531480"/>
          </a:xfrm>
          <a:prstGeom prst="rect">
            <a:avLst/>
          </a:prstGeom>
          <a:ln w="12700">
            <a:miter lim="400000"/>
          </a:ln>
        </p:spPr>
        <p:txBody>
          <a:bodyPr wrap="square" lIns="50800" tIns="50800" rIns="50800" bIns="50800" anchor="ctr">
            <a:spAutoFit/>
          </a:bodyPr>
          <a:lstStyle/>
          <a:p>
            <a:pPr marL="355596" indent="-355596">
              <a:lnSpc>
                <a:spcPct val="130000"/>
              </a:lnSpc>
              <a:spcBef>
                <a:spcPct val="20000"/>
              </a:spcBef>
              <a:buClr>
                <a:srgbClr val="0070C0"/>
              </a:buClr>
              <a:buSzPct val="80000"/>
              <a:buFont typeface="Wingdings" pitchFamily="2" charset="2"/>
              <a:buChar char="p"/>
              <a:defRPr/>
            </a:pPr>
            <a:r>
              <a:rPr lang="zh-CN" altLang="en-US" b="1" dirty="0">
                <a:ea typeface="楷体"/>
              </a:rPr>
              <a:t>缺陷是质量的对立面，</a:t>
            </a:r>
            <a:r>
              <a:rPr lang="zh-CN" altLang="en-US" dirty="0">
                <a:ea typeface="楷体"/>
              </a:rPr>
              <a:t>首先要理解质量的内涵，借助产品质量模型、使用质量模型来理解质量</a:t>
            </a:r>
            <a:endParaRPr lang="en-US" altLang="zh-CN" dirty="0">
              <a:ea typeface="楷体"/>
            </a:endParaRPr>
          </a:p>
          <a:p>
            <a:pPr marL="355596" indent="-355596">
              <a:lnSpc>
                <a:spcPct val="130000"/>
              </a:lnSpc>
              <a:spcBef>
                <a:spcPct val="20000"/>
              </a:spcBef>
              <a:buClr>
                <a:srgbClr val="0070C0"/>
              </a:buClr>
              <a:buSzPct val="80000"/>
              <a:buFont typeface="Wingdings" pitchFamily="2" charset="2"/>
              <a:buChar char="p"/>
              <a:defRPr/>
            </a:pPr>
            <a:r>
              <a:rPr lang="zh-CN" altLang="en-US" dirty="0">
                <a:ea typeface="楷体"/>
              </a:rPr>
              <a:t>缺陷是内部错误，在外部表现为失效，缺陷产生的原因很多，来源于需求定义、设计和代码。缺陷要尽早发现、尽早修正，否则带来的劣质成本越大</a:t>
            </a:r>
            <a:endParaRPr lang="en-US" altLang="zh-CN" dirty="0">
              <a:ea typeface="楷体"/>
            </a:endParaRPr>
          </a:p>
          <a:p>
            <a:pPr marL="355596" indent="-355596">
              <a:lnSpc>
                <a:spcPct val="130000"/>
              </a:lnSpc>
              <a:spcBef>
                <a:spcPct val="20000"/>
              </a:spcBef>
              <a:buClr>
                <a:srgbClr val="0070C0"/>
              </a:buClr>
              <a:buSzPct val="80000"/>
              <a:buFont typeface="Wingdings" pitchFamily="2" charset="2"/>
              <a:buChar char="p"/>
              <a:defRPr/>
            </a:pPr>
            <a:r>
              <a:rPr lang="zh-CN" altLang="en-US" b="1" dirty="0">
                <a:ea typeface="楷体"/>
              </a:rPr>
              <a:t>软件测试方式</a:t>
            </a:r>
            <a:r>
              <a:rPr lang="zh-CN" altLang="en-US" dirty="0">
                <a:ea typeface="楷体"/>
              </a:rPr>
              <a:t>：静态 </a:t>
            </a:r>
            <a:r>
              <a:rPr lang="en-US" altLang="zh-CN" dirty="0">
                <a:ea typeface="楷体"/>
              </a:rPr>
              <a:t>vs</a:t>
            </a:r>
            <a:r>
              <a:rPr lang="zh-CN" altLang="en-US" dirty="0">
                <a:ea typeface="楷体"/>
              </a:rPr>
              <a:t> 动态、主动 </a:t>
            </a:r>
            <a:r>
              <a:rPr lang="en-US" altLang="zh-CN" dirty="0">
                <a:ea typeface="楷体"/>
              </a:rPr>
              <a:t>vs</a:t>
            </a:r>
            <a:r>
              <a:rPr lang="zh-CN" altLang="en-US" dirty="0">
                <a:ea typeface="楷体"/>
              </a:rPr>
              <a:t> 被动、手工测试 </a:t>
            </a:r>
            <a:r>
              <a:rPr lang="en" altLang="zh-CN" dirty="0">
                <a:ea typeface="楷体"/>
              </a:rPr>
              <a:t>vs. </a:t>
            </a:r>
            <a:r>
              <a:rPr lang="zh-CN" altLang="en-US" dirty="0">
                <a:ea typeface="楷体"/>
              </a:rPr>
              <a:t>自动化测试、基于脚本的测试 </a:t>
            </a:r>
            <a:r>
              <a:rPr lang="en" altLang="zh-CN" dirty="0">
                <a:ea typeface="楷体"/>
              </a:rPr>
              <a:t>vs. </a:t>
            </a:r>
            <a:r>
              <a:rPr lang="zh-CN" altLang="en-US" dirty="0">
                <a:ea typeface="楷体"/>
              </a:rPr>
              <a:t>探索式测试</a:t>
            </a:r>
            <a:r>
              <a:rPr lang="en-US" altLang="zh-CN" dirty="0">
                <a:ea typeface="楷体"/>
              </a:rPr>
              <a:t>…</a:t>
            </a:r>
          </a:p>
          <a:p>
            <a:pPr marL="355596" indent="-355596">
              <a:lnSpc>
                <a:spcPct val="130000"/>
              </a:lnSpc>
              <a:spcBef>
                <a:spcPct val="20000"/>
              </a:spcBef>
              <a:buClr>
                <a:srgbClr val="0070C0"/>
              </a:buClr>
              <a:buSzPct val="80000"/>
              <a:buFont typeface="Wingdings" pitchFamily="2" charset="2"/>
              <a:buChar char="p"/>
              <a:defRPr/>
            </a:pPr>
            <a:r>
              <a:rPr lang="zh-CN" altLang="en-US" b="1" dirty="0">
                <a:ea typeface="楷体"/>
              </a:rPr>
              <a:t>软件测试方式</a:t>
            </a:r>
            <a:r>
              <a:rPr lang="zh-CN" altLang="en-US" dirty="0">
                <a:ea typeface="楷体"/>
              </a:rPr>
              <a:t>：单元测试、集成测试、系统测试和验收测试</a:t>
            </a:r>
            <a:endParaRPr lang="en-US" altLang="zh-CN" dirty="0">
              <a:ea typeface="楷体"/>
            </a:endParaRPr>
          </a:p>
          <a:p>
            <a:pPr marL="355596" indent="-355596">
              <a:lnSpc>
                <a:spcPct val="130000"/>
              </a:lnSpc>
              <a:spcBef>
                <a:spcPct val="20000"/>
              </a:spcBef>
              <a:buClr>
                <a:srgbClr val="0070C0"/>
              </a:buClr>
              <a:buSzPct val="80000"/>
              <a:buFont typeface="Wingdings" pitchFamily="2" charset="2"/>
              <a:buChar char="p"/>
              <a:defRPr/>
            </a:pPr>
            <a:r>
              <a:rPr lang="zh-CN" altLang="en-US" dirty="0">
                <a:ea typeface="楷体"/>
              </a:rPr>
              <a:t>软件测试工作范畴：测试需求分析、测试策略指定、测试计划、测试设计、测试执行、测试结果和过程评估</a:t>
            </a:r>
            <a:endParaRPr lang="en-US" altLang="zh-CN" dirty="0">
              <a:ea typeface="楷体"/>
            </a:endParaRPr>
          </a:p>
        </p:txBody>
      </p:sp>
      <p:sp>
        <p:nvSpPr>
          <p:cNvPr id="3" name="文本框 2">
            <a:extLst>
              <a:ext uri="{FF2B5EF4-FFF2-40B4-BE49-F238E27FC236}">
                <a16:creationId xmlns:a16="http://schemas.microsoft.com/office/drawing/2014/main" id="{2C2CD9B6-C868-54D5-3F35-D65AEC66BA1D}"/>
              </a:ext>
            </a:extLst>
          </p:cNvPr>
          <p:cNvSpPr txBox="1"/>
          <p:nvPr/>
        </p:nvSpPr>
        <p:spPr>
          <a:xfrm>
            <a:off x="2253006" y="4457552"/>
            <a:ext cx="4108817" cy="369332"/>
          </a:xfrm>
          <a:prstGeom prst="rect">
            <a:avLst/>
          </a:prstGeom>
          <a:noFill/>
        </p:spPr>
        <p:txBody>
          <a:bodyPr wrap="none" rtlCol="0">
            <a:spAutoFit/>
          </a:bodyPr>
          <a:lstStyle/>
          <a:p>
            <a:r>
              <a:rPr kumimoji="1" lang="zh-CN" altLang="en-US" dirty="0">
                <a:solidFill>
                  <a:srgbClr val="00B0F0"/>
                </a:solidFill>
                <a:latin typeface="Microsoft YaHei" panose="020B0503020204020204" pitchFamily="34" charset="-122"/>
                <a:ea typeface="Microsoft YaHei" panose="020B0503020204020204" pitchFamily="34" charset="-122"/>
              </a:rPr>
              <a:t>帮助同学们建立软件测试的整体全景图</a:t>
            </a:r>
          </a:p>
        </p:txBody>
      </p:sp>
    </p:spTree>
  </p:cSld>
  <p:clrMapOvr>
    <a:masterClrMapping/>
  </p:clrMapOvr>
  <p:transition spd="slow">
    <p:wipe dir="r"/>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itle 1"/>
          <p:cNvSpPr>
            <a:spLocks noGrp="1"/>
          </p:cNvSpPr>
          <p:nvPr>
            <p:ph type="title"/>
          </p:nvPr>
        </p:nvSpPr>
        <p:spPr>
          <a:xfrm>
            <a:off x="704539" y="303303"/>
            <a:ext cx="4788579" cy="421481"/>
          </a:xfrm>
        </p:spPr>
        <p:txBody>
          <a:bodyPr>
            <a:noAutofit/>
          </a:bodyPr>
          <a:lstStyle/>
          <a:p>
            <a:r>
              <a:rPr lang="zh-CN" altLang="en-US" dirty="0">
                <a:solidFill>
                  <a:schemeClr val="accent5">
                    <a:lumMod val="75000"/>
                  </a:schemeClr>
                </a:solidFill>
                <a:latin typeface="+mj-ea"/>
              </a:rPr>
              <a:t>作业</a:t>
            </a:r>
          </a:p>
        </p:txBody>
      </p:sp>
      <p:sp>
        <p:nvSpPr>
          <p:cNvPr id="10" name="Rectangle 4"/>
          <p:cNvSpPr>
            <a:spLocks noChangeArrowheads="1"/>
          </p:cNvSpPr>
          <p:nvPr/>
        </p:nvSpPr>
        <p:spPr bwMode="auto">
          <a:xfrm>
            <a:off x="791935" y="1482780"/>
            <a:ext cx="7494226" cy="2348592"/>
          </a:xfrm>
          <a:prstGeom prst="rect">
            <a:avLst/>
          </a:prstGeom>
          <a:noFill/>
          <a:ln w="9525">
            <a:noFill/>
            <a:miter lim="800000"/>
            <a:headEnd/>
            <a:tailEnd/>
          </a:ln>
        </p:spPr>
        <p:txBody>
          <a:bodyPr wrap="square" lIns="0" tIns="0" rIns="0" bIns="0" anchor="ctr">
            <a:spAutoFit/>
          </a:bodyPr>
          <a:lstStyle/>
          <a:p>
            <a:pPr eaLnBrk="0" hangingPunct="0">
              <a:lnSpc>
                <a:spcPct val="130000"/>
              </a:lnSpc>
              <a:spcBef>
                <a:spcPct val="20000"/>
              </a:spcBef>
              <a:buClr>
                <a:schemeClr val="accent1">
                  <a:lumMod val="50000"/>
                </a:schemeClr>
              </a:buClr>
              <a:buSzPct val="90000"/>
              <a:tabLst>
                <a:tab pos="273844" algn="l"/>
                <a:tab pos="428625" algn="l"/>
              </a:tabLst>
            </a:pPr>
            <a:r>
              <a:rPr lang="zh-CN" altLang="en-US" dirty="0">
                <a:ea typeface="楷体"/>
                <a:cs typeface="楷体"/>
              </a:rPr>
              <a:t>选择同类某</a:t>
            </a:r>
            <a:r>
              <a:rPr lang="en-US" altLang="zh-CN" dirty="0">
                <a:ea typeface="楷体"/>
                <a:cs typeface="楷体"/>
              </a:rPr>
              <a:t>2</a:t>
            </a:r>
            <a:r>
              <a:rPr lang="zh-CN" altLang="en-US" dirty="0">
                <a:ea typeface="楷体"/>
                <a:cs typeface="楷体"/>
              </a:rPr>
              <a:t>～</a:t>
            </a:r>
            <a:r>
              <a:rPr lang="en-US" altLang="zh-CN" dirty="0">
                <a:ea typeface="楷体"/>
                <a:cs typeface="楷体"/>
              </a:rPr>
              <a:t>3</a:t>
            </a:r>
            <a:r>
              <a:rPr lang="zh-CN" altLang="en-US" dirty="0">
                <a:ea typeface="楷体"/>
                <a:cs typeface="楷体"/>
              </a:rPr>
              <a:t>个产品（如词典类、视频播放器等），并针对这个产品进行质量比较：</a:t>
            </a:r>
            <a:endParaRPr lang="en-US" altLang="zh-CN" dirty="0">
              <a:ea typeface="楷体"/>
              <a:cs typeface="楷体"/>
            </a:endParaRPr>
          </a:p>
          <a:p>
            <a:pPr marL="342900" indent="-342900" eaLnBrk="0" hangingPunct="0">
              <a:lnSpc>
                <a:spcPct val="130000"/>
              </a:lnSpc>
              <a:spcBef>
                <a:spcPct val="20000"/>
              </a:spcBef>
              <a:buClr>
                <a:schemeClr val="accent1">
                  <a:lumMod val="50000"/>
                </a:schemeClr>
              </a:buClr>
              <a:buSzPct val="90000"/>
              <a:buFont typeface="Wingdings" charset="2"/>
              <a:buAutoNum type="circleNumWdBlackPlain"/>
              <a:tabLst>
                <a:tab pos="273844" algn="l"/>
                <a:tab pos="428625" algn="l"/>
              </a:tabLst>
            </a:pPr>
            <a:r>
              <a:rPr lang="zh-CN" altLang="en-US" dirty="0">
                <a:ea typeface="楷体"/>
                <a:cs typeface="楷体"/>
              </a:rPr>
              <a:t>详细地分析它们的外部质量和使用质量</a:t>
            </a:r>
            <a:endParaRPr lang="en-US" altLang="zh-CN" dirty="0">
              <a:ea typeface="楷体"/>
              <a:cs typeface="楷体"/>
            </a:endParaRPr>
          </a:p>
          <a:p>
            <a:pPr marL="342900" indent="-342900" eaLnBrk="0" hangingPunct="0">
              <a:lnSpc>
                <a:spcPct val="130000"/>
              </a:lnSpc>
              <a:spcBef>
                <a:spcPct val="20000"/>
              </a:spcBef>
              <a:buClr>
                <a:schemeClr val="accent1">
                  <a:lumMod val="50000"/>
                </a:schemeClr>
              </a:buClr>
              <a:buSzPct val="90000"/>
              <a:buFont typeface="Wingdings" charset="2"/>
              <a:buAutoNum type="circleNumWdBlackPlain"/>
              <a:tabLst>
                <a:tab pos="273844" algn="l"/>
                <a:tab pos="428625" algn="l"/>
              </a:tabLst>
            </a:pPr>
            <a:r>
              <a:rPr lang="zh-CN" altLang="en-US" dirty="0">
                <a:ea typeface="楷体"/>
                <a:cs typeface="楷体"/>
              </a:rPr>
              <a:t>列出它们之间有明显差异的质量属性；</a:t>
            </a:r>
            <a:endParaRPr lang="en-US" altLang="zh-CN" dirty="0">
              <a:ea typeface="楷体"/>
              <a:cs typeface="楷体"/>
            </a:endParaRPr>
          </a:p>
          <a:p>
            <a:pPr marL="342900" indent="-342900" eaLnBrk="0" hangingPunct="0">
              <a:lnSpc>
                <a:spcPct val="130000"/>
              </a:lnSpc>
              <a:spcBef>
                <a:spcPct val="20000"/>
              </a:spcBef>
              <a:buClr>
                <a:schemeClr val="accent1">
                  <a:lumMod val="50000"/>
                </a:schemeClr>
              </a:buClr>
              <a:buSzPct val="90000"/>
              <a:buFont typeface="Wingdings" charset="2"/>
              <a:buAutoNum type="circleNumWdBlackPlain"/>
              <a:tabLst>
                <a:tab pos="273844" algn="l"/>
                <a:tab pos="428625" algn="l"/>
              </a:tabLst>
            </a:pPr>
            <a:r>
              <a:rPr lang="zh-CN" altLang="en-US" dirty="0">
                <a:ea typeface="楷体"/>
                <a:cs typeface="楷体"/>
              </a:rPr>
              <a:t>列出这类软件需求评审需要关注的功能点</a:t>
            </a:r>
            <a:endParaRPr lang="en-US" altLang="zh-CN" dirty="0">
              <a:ea typeface="楷体"/>
              <a:cs typeface="楷体"/>
            </a:endParaRPr>
          </a:p>
          <a:p>
            <a:pPr marL="342900" indent="-342900" eaLnBrk="0" hangingPunct="0">
              <a:lnSpc>
                <a:spcPct val="130000"/>
              </a:lnSpc>
              <a:spcBef>
                <a:spcPct val="20000"/>
              </a:spcBef>
              <a:buClr>
                <a:schemeClr val="accent1">
                  <a:lumMod val="50000"/>
                </a:schemeClr>
              </a:buClr>
              <a:buSzPct val="90000"/>
              <a:buFont typeface="Wingdings" charset="2"/>
              <a:buAutoNum type="circleNumWdBlackPlain"/>
              <a:tabLst>
                <a:tab pos="273844" algn="l"/>
                <a:tab pos="428625" algn="l"/>
              </a:tabLst>
            </a:pPr>
            <a:r>
              <a:rPr lang="zh-CN" altLang="en-US" dirty="0">
                <a:ea typeface="楷体"/>
                <a:cs typeface="楷体"/>
              </a:rPr>
              <a:t>列出这类软件设计评审需要关注的非功能特性</a:t>
            </a:r>
          </a:p>
        </p:txBody>
      </p:sp>
    </p:spTree>
    <p:extLst>
      <p:ext uri="{BB962C8B-B14F-4D97-AF65-F5344CB8AC3E}">
        <p14:creationId xmlns:p14="http://schemas.microsoft.com/office/powerpoint/2010/main" val="207530030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3312667" cy="523875"/>
          </a:xfrm>
        </p:spPr>
        <p:txBody>
          <a:bodyPr/>
          <a:lstStyle/>
          <a:p>
            <a:r>
              <a:rPr kumimoji="1" lang="zh-CN" altLang="en-US" sz="2400" dirty="0">
                <a:latin typeface="微软雅黑" panose="020B0503020204020204" pitchFamily="34" charset="-122"/>
                <a:ea typeface="微软雅黑" panose="020B0503020204020204" pitchFamily="34" charset="-122"/>
              </a:rPr>
              <a:t>思考题</a:t>
            </a:r>
          </a:p>
        </p:txBody>
      </p:sp>
      <p:sp>
        <p:nvSpPr>
          <p:cNvPr id="6" name="文本框 5">
            <a:extLst>
              <a:ext uri="{FF2B5EF4-FFF2-40B4-BE49-F238E27FC236}">
                <a16:creationId xmlns:a16="http://schemas.microsoft.com/office/drawing/2014/main" id="{67E758D6-5422-6522-2C47-8D9B9455CA50}"/>
              </a:ext>
            </a:extLst>
          </p:cNvPr>
          <p:cNvSpPr txBox="1"/>
          <p:nvPr/>
        </p:nvSpPr>
        <p:spPr>
          <a:xfrm>
            <a:off x="789012" y="1151245"/>
            <a:ext cx="7295535" cy="1519390"/>
          </a:xfrm>
          <a:prstGeom prst="rect">
            <a:avLst/>
          </a:prstGeom>
          <a:noFill/>
        </p:spPr>
        <p:txBody>
          <a:bodyPr wrap="square">
            <a:spAutoFit/>
          </a:bodyPr>
          <a:lstStyle/>
          <a:p>
            <a:pPr marL="457200" lvl="0" indent="-457200">
              <a:lnSpc>
                <a:spcPct val="140000"/>
              </a:lnSpc>
              <a:spcBef>
                <a:spcPct val="20000"/>
              </a:spcBef>
              <a:spcAft>
                <a:spcPts val="240"/>
              </a:spcAft>
              <a:buClr>
                <a:srgbClr val="0070C0"/>
              </a:buClr>
              <a:buSzPct val="80000"/>
              <a:buFont typeface="+mj-ea"/>
              <a:buAutoNum type="circleNumDbPlain"/>
              <a:defRPr/>
            </a:pPr>
            <a:r>
              <a:rPr lang="zh-CN" altLang="en-US" sz="2000" dirty="0">
                <a:ea typeface="楷体"/>
              </a:rPr>
              <a:t>为何说缺陷是质量的对立面？</a:t>
            </a:r>
            <a:endParaRPr lang="zh-CN" altLang="zh-CN" sz="2000" dirty="0">
              <a:ea typeface="楷体"/>
            </a:endParaRPr>
          </a:p>
          <a:p>
            <a:pPr marL="457200" lvl="0" indent="-457200">
              <a:lnSpc>
                <a:spcPct val="140000"/>
              </a:lnSpc>
              <a:spcBef>
                <a:spcPct val="20000"/>
              </a:spcBef>
              <a:spcAft>
                <a:spcPts val="240"/>
              </a:spcAft>
              <a:buClr>
                <a:srgbClr val="0070C0"/>
              </a:buClr>
              <a:buSzPct val="80000"/>
              <a:buFont typeface="+mj-ea"/>
              <a:buAutoNum type="circleNumDbPlain"/>
              <a:defRPr/>
            </a:pPr>
            <a:r>
              <a:rPr lang="zh-CN" altLang="en-US" sz="2000" dirty="0">
                <a:ea typeface="楷体"/>
              </a:rPr>
              <a:t>为什么静态测试和 动态测试是一对对立统一体？</a:t>
            </a:r>
            <a:endParaRPr lang="en-US" altLang="zh-CN" sz="2000" dirty="0">
              <a:ea typeface="楷体"/>
            </a:endParaRPr>
          </a:p>
          <a:p>
            <a:pPr marL="457200" lvl="0" indent="-457200">
              <a:lnSpc>
                <a:spcPct val="140000"/>
              </a:lnSpc>
              <a:spcBef>
                <a:spcPct val="20000"/>
              </a:spcBef>
              <a:spcAft>
                <a:spcPts val="240"/>
              </a:spcAft>
              <a:buClr>
                <a:srgbClr val="0070C0"/>
              </a:buClr>
              <a:buSzPct val="80000"/>
              <a:buFont typeface="+mj-ea"/>
              <a:buAutoNum type="circleNumDbPlain"/>
              <a:defRPr/>
            </a:pPr>
            <a:r>
              <a:rPr lang="zh-CN" altLang="en-US" sz="2000" dirty="0">
                <a:ea typeface="楷体"/>
              </a:rPr>
              <a:t>为什么说测试需求分析是测试计划、测试设计的基础？</a:t>
            </a:r>
            <a:endParaRPr lang="zh-CN" altLang="zh-CN" sz="2000" dirty="0">
              <a:ea typeface="楷体"/>
            </a:endParaRPr>
          </a:p>
        </p:txBody>
      </p:sp>
    </p:spTree>
  </p:cSld>
  <p:clrMapOvr>
    <a:masterClrMapping/>
  </p:clrMapOvr>
  <p:transition spd="slow">
    <p:wipe dir="r"/>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custDataLst>
              <p:tags r:id="rId1"/>
            </p:custDataLst>
          </p:nvPr>
        </p:nvSpPr>
        <p:spPr>
          <a:xfrm>
            <a:off x="461645" y="258445"/>
            <a:ext cx="7989570" cy="664845"/>
          </a:xfrm>
          <a:prstGeom prst="rect">
            <a:avLst/>
          </a:prstGeom>
        </p:spPr>
        <p:txBody>
          <a:bodyPr vert="horz" lIns="91440" tIns="45720" rIns="91440" bIns="45720" rtlCol="0" anchor="ctr">
            <a:noAutofit/>
          </a:bodyPr>
          <a:lstStyle>
            <a:defPPr>
              <a:defRPr lang="zh-CN"/>
            </a:defPPr>
            <a:lvl1pPr indent="0" defTabSz="685800">
              <a:lnSpc>
                <a:spcPct val="90000"/>
              </a:lnSpc>
              <a:spcBef>
                <a:spcPct val="0"/>
              </a:spcBef>
              <a:buClr>
                <a:schemeClr val="accent4"/>
              </a:buClr>
              <a:buFontTx/>
              <a:buNone/>
              <a:defRPr kumimoji="1" sz="2800" b="1" i="0">
                <a:solidFill>
                  <a:srgbClr val="202B88"/>
                </a:solidFill>
                <a:latin typeface="微软雅黑" panose="020B0503020204020204" pitchFamily="34" charset="-122"/>
                <a:ea typeface="微软雅黑" panose="020B0503020204020204" pitchFamily="34" charset="-122"/>
                <a:cs typeface="思源黑体" panose="020F0502020204030204" charset="-122"/>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dirty="0"/>
              <a:t>实验：</a:t>
            </a:r>
            <a:r>
              <a:rPr lang="zh-CN" altLang="zh-CN" dirty="0"/>
              <a:t>完成一个简单的测试过程 </a:t>
            </a:r>
            <a:endParaRPr lang="zh-CN" altLang="en-US" dirty="0"/>
          </a:p>
        </p:txBody>
      </p:sp>
      <p:sp>
        <p:nvSpPr>
          <p:cNvPr id="4" name="文本框 3">
            <a:extLst>
              <a:ext uri="{FF2B5EF4-FFF2-40B4-BE49-F238E27FC236}">
                <a16:creationId xmlns:a16="http://schemas.microsoft.com/office/drawing/2014/main" id="{DC316930-9453-E4E1-7B74-90D8A88885F6}"/>
              </a:ext>
            </a:extLst>
          </p:cNvPr>
          <p:cNvSpPr txBox="1"/>
          <p:nvPr/>
        </p:nvSpPr>
        <p:spPr>
          <a:xfrm>
            <a:off x="904712" y="1375776"/>
            <a:ext cx="7103436" cy="2948179"/>
          </a:xfrm>
          <a:prstGeom prst="rect">
            <a:avLst/>
          </a:prstGeom>
          <a:noFill/>
        </p:spPr>
        <p:txBody>
          <a:bodyPr wrap="square">
            <a:spAutoFit/>
          </a:bodyPr>
          <a:lstStyle/>
          <a:p>
            <a:pPr marL="342900" lvl="0" indent="-342900" algn="l">
              <a:lnSpc>
                <a:spcPct val="150000"/>
              </a:lnSpc>
              <a:buFont typeface="+mj-ea"/>
              <a:buAutoNum type="circleNumDbPlain"/>
            </a:pPr>
            <a:r>
              <a:rPr lang="zh-CN" altLang="zh-CN" sz="1800" kern="100" dirty="0">
                <a:solidFill>
                  <a:srgbClr val="000000"/>
                </a:solidFill>
                <a:effectLst/>
                <a:latin typeface="Times New Roman" panose="02020603050405020304" pitchFamily="18" charset="0"/>
                <a:ea typeface="楷体" panose="02010609060101010101" pitchFamily="49" charset="-122"/>
              </a:rPr>
              <a:t>基于软件工程或其它课程开发的软件系统，选定</a:t>
            </a:r>
            <a:r>
              <a:rPr lang="en-US" altLang="zh-CN" sz="1800" kern="100" dirty="0">
                <a:solidFill>
                  <a:srgbClr val="000000"/>
                </a:solidFill>
                <a:effectLst/>
                <a:latin typeface="Times New Roman" panose="02020603050405020304" pitchFamily="18" charset="0"/>
                <a:ea typeface="楷体" panose="02010609060101010101" pitchFamily="49" charset="-122"/>
              </a:rPr>
              <a:t>1-2</a:t>
            </a:r>
            <a:r>
              <a:rPr lang="zh-CN" altLang="zh-CN" sz="1800" kern="100" dirty="0">
                <a:solidFill>
                  <a:srgbClr val="000000"/>
                </a:solidFill>
                <a:effectLst/>
                <a:latin typeface="Times New Roman" panose="02020603050405020304" pitchFamily="18" charset="0"/>
                <a:ea typeface="楷体" panose="02010609060101010101" pitchFamily="49" charset="-122"/>
              </a:rPr>
              <a:t>个功能模块。如果没有，就针对</a:t>
            </a:r>
            <a:r>
              <a:rPr lang="en-US" altLang="zh-CN" sz="1200" u="sng" kern="100" dirty="0">
                <a:solidFill>
                  <a:srgbClr val="0000FF"/>
                </a:solidFill>
                <a:effectLst/>
                <a:latin typeface="楷体" panose="02010609060101010101" pitchFamily="49" charset="-122"/>
                <a:ea typeface="宋体" panose="02010600030101010101" pitchFamily="2" charset="-122"/>
                <a:hlinkClick r:id="rId3"/>
              </a:rPr>
              <a:t>https://www.saucedemo.com/</a:t>
            </a:r>
            <a:r>
              <a:rPr lang="en-US" altLang="zh-CN" sz="1200" kern="100" dirty="0">
                <a:solidFill>
                  <a:srgbClr val="000000"/>
                </a:solidFill>
                <a:effectLst/>
                <a:latin typeface="楷体" panose="02010609060101010101" pitchFamily="49" charset="-122"/>
                <a:ea typeface="宋体" panose="02010600030101010101" pitchFamily="2" charset="-122"/>
              </a:rPr>
              <a:t> </a:t>
            </a:r>
            <a:r>
              <a:rPr lang="zh-CN" altLang="zh-CN" sz="1200" kern="100" dirty="0">
                <a:solidFill>
                  <a:srgbClr val="000000"/>
                </a:solidFill>
                <a:effectLst/>
                <a:latin typeface="Times New Roman" panose="02020603050405020304" pitchFamily="18" charset="0"/>
                <a:ea typeface="楷体" panose="02010609060101010101" pitchFamily="49" charset="-122"/>
              </a:rPr>
              <a:t>或 </a:t>
            </a:r>
            <a:r>
              <a:rPr lang="en-US" altLang="zh-CN" sz="1200" kern="100" dirty="0">
                <a:solidFill>
                  <a:srgbClr val="000000"/>
                </a:solidFill>
                <a:effectLst/>
                <a:latin typeface="Times New Roman" panose="02020603050405020304" pitchFamily="18" charset="0"/>
                <a:ea typeface="楷体" panose="02010609060101010101" pitchFamily="49" charset="-122"/>
              </a:rPr>
              <a:t>http://</a:t>
            </a:r>
            <a:r>
              <a:rPr lang="en-US" altLang="zh-CN" sz="1200" kern="100" dirty="0" err="1">
                <a:solidFill>
                  <a:srgbClr val="000000"/>
                </a:solidFill>
                <a:effectLst/>
                <a:latin typeface="Times New Roman" panose="02020603050405020304" pitchFamily="18" charset="0"/>
                <a:ea typeface="楷体" panose="02010609060101010101" pitchFamily="49" charset="-122"/>
              </a:rPr>
              <a:t>automationpractice.com</a:t>
            </a:r>
            <a:r>
              <a:rPr lang="en-US" altLang="zh-CN" sz="1200" kern="100" dirty="0">
                <a:solidFill>
                  <a:srgbClr val="000000"/>
                </a:solidFill>
                <a:effectLst/>
                <a:latin typeface="Times New Roman" panose="02020603050405020304" pitchFamily="18" charset="0"/>
                <a:ea typeface="楷体" panose="02010609060101010101" pitchFamily="49" charset="-122"/>
              </a:rPr>
              <a:t>/</a:t>
            </a:r>
            <a:r>
              <a:rPr lang="en-US" altLang="zh-CN" sz="1200" kern="100" dirty="0" err="1">
                <a:solidFill>
                  <a:srgbClr val="000000"/>
                </a:solidFill>
                <a:effectLst/>
                <a:latin typeface="Times New Roman" panose="02020603050405020304" pitchFamily="18" charset="0"/>
                <a:ea typeface="楷体" panose="02010609060101010101" pitchFamily="49" charset="-122"/>
              </a:rPr>
              <a:t>index.php</a:t>
            </a:r>
            <a:endParaRPr lang="zh-CN" altLang="zh-CN" sz="1200" kern="100" dirty="0">
              <a:effectLst/>
              <a:latin typeface="Times New Roman" panose="02020603050405020304" pitchFamily="18" charset="0"/>
              <a:ea typeface="宋体" panose="02010600030101010101" pitchFamily="2" charset="-122"/>
            </a:endParaRPr>
          </a:p>
          <a:p>
            <a:pPr marL="342900" lvl="0" indent="-342900" algn="l">
              <a:lnSpc>
                <a:spcPct val="150000"/>
              </a:lnSpc>
              <a:buFont typeface="+mj-ea"/>
              <a:buAutoNum type="circleNumDbPlain"/>
            </a:pPr>
            <a:r>
              <a:rPr lang="zh-CN" altLang="zh-CN" sz="1800" kern="100" dirty="0">
                <a:solidFill>
                  <a:srgbClr val="000000"/>
                </a:solidFill>
                <a:effectLst/>
                <a:latin typeface="Times New Roman" panose="02020603050405020304" pitchFamily="18" charset="0"/>
                <a:ea typeface="楷体" panose="02010609060101010101" pitchFamily="49" charset="-122"/>
              </a:rPr>
              <a:t>先做一些初步的功能测试·分析，如了解功能操作的路径、输入哪些数据？有哪些特殊、异常的数据或操作；</a:t>
            </a:r>
            <a:endParaRPr lang="zh-CN" altLang="zh-CN" sz="1800" kern="100" dirty="0">
              <a:effectLst/>
              <a:latin typeface="Times New Roman" panose="02020603050405020304" pitchFamily="18" charset="0"/>
              <a:ea typeface="宋体" panose="02010600030101010101" pitchFamily="2" charset="-122"/>
            </a:endParaRPr>
          </a:p>
          <a:p>
            <a:pPr marL="342900" lvl="0" indent="-342900" algn="l">
              <a:lnSpc>
                <a:spcPct val="150000"/>
              </a:lnSpc>
              <a:buFont typeface="+mj-ea"/>
              <a:buAutoNum type="circleNumDbPlain"/>
            </a:pPr>
            <a:r>
              <a:rPr lang="zh-CN" altLang="zh-CN" sz="1800" kern="100" dirty="0">
                <a:solidFill>
                  <a:srgbClr val="000000"/>
                </a:solidFill>
                <a:effectLst/>
                <a:latin typeface="Times New Roman" panose="02020603050405020304" pitchFamily="18" charset="0"/>
                <a:ea typeface="楷体" panose="02010609060101010101" pitchFamily="49" charset="-122"/>
              </a:rPr>
              <a:t>基于上述的分析，像用户使用产品操作软件，进行手工测试，发现缺陷并记录。</a:t>
            </a:r>
            <a:endParaRPr lang="zh-CN" altLang="zh-CN" sz="1800" kern="100" dirty="0">
              <a:effectLst/>
              <a:latin typeface="Times New Roman" panose="02020603050405020304" pitchFamily="18" charset="0"/>
              <a:ea typeface="宋体" panose="02010600030101010101" pitchFamily="2" charset="-122"/>
            </a:endParaRPr>
          </a:p>
          <a:p>
            <a:pPr marL="342900" lvl="0" indent="-342900" algn="l">
              <a:lnSpc>
                <a:spcPct val="150000"/>
              </a:lnSpc>
              <a:buFont typeface="+mj-ea"/>
              <a:buAutoNum type="circleNumDbPlain"/>
            </a:pPr>
            <a:r>
              <a:rPr lang="zh-CN" altLang="zh-CN" sz="1800" kern="100" dirty="0">
                <a:solidFill>
                  <a:srgbClr val="000000"/>
                </a:solidFill>
                <a:effectLst/>
                <a:latin typeface="Times New Roman" panose="02020603050405020304" pitchFamily="18" charset="0"/>
                <a:ea typeface="楷体" panose="02010609060101010101" pitchFamily="49" charset="-122"/>
              </a:rPr>
              <a:t>完成一个非规范的测试报告。</a:t>
            </a:r>
            <a:endParaRPr lang="zh-CN" altLang="zh-CN" sz="1800" kern="100" dirty="0">
              <a:effectLst/>
              <a:latin typeface="Times New Roman" panose="02020603050405020304" pitchFamily="18" charset="0"/>
              <a:ea typeface="宋体" panose="02010600030101010101" pitchFamily="2" charset="-122"/>
            </a:endParaRPr>
          </a:p>
        </p:txBody>
      </p:sp>
      <p:sp>
        <p:nvSpPr>
          <p:cNvPr id="2" name="文本框 1">
            <a:extLst>
              <a:ext uri="{FF2B5EF4-FFF2-40B4-BE49-F238E27FC236}">
                <a16:creationId xmlns:a16="http://schemas.microsoft.com/office/drawing/2014/main" id="{DCD042F1-A91C-EF49-4E33-4CE66918EBDB}"/>
              </a:ext>
            </a:extLst>
          </p:cNvPr>
          <p:cNvSpPr txBox="1"/>
          <p:nvPr/>
        </p:nvSpPr>
        <p:spPr>
          <a:xfrm>
            <a:off x="537328" y="923290"/>
            <a:ext cx="1883849" cy="369332"/>
          </a:xfrm>
          <a:prstGeom prst="rect">
            <a:avLst/>
          </a:prstGeom>
          <a:noFill/>
        </p:spPr>
        <p:txBody>
          <a:bodyPr wrap="none" rtlCol="0">
            <a:spAutoFit/>
          </a:bodyPr>
          <a:lstStyle/>
          <a:p>
            <a:r>
              <a:rPr kumimoji="1" lang="zh-CN" altLang="en-US" dirty="0"/>
              <a:t>详见教材</a:t>
            </a:r>
            <a:r>
              <a:rPr kumimoji="1" lang="en-US" altLang="zh-CN" dirty="0"/>
              <a:t>P40-P41</a:t>
            </a:r>
            <a:endParaRPr kumimoji="1" lang="zh-CN" altLang="en-US" dirty="0"/>
          </a:p>
        </p:txBody>
      </p:sp>
    </p:spTree>
  </p:cSld>
  <p:clrMapOvr>
    <a:masterClrMapping/>
  </p:clrMapOvr>
  <p:transition spd="slow">
    <p:wipe dir="r"/>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714682" y="604302"/>
            <a:ext cx="3658214" cy="994172"/>
          </a:xfrm>
        </p:spPr>
        <p:txBody>
          <a:bodyPr/>
          <a:lstStyle/>
          <a:p>
            <a:pPr>
              <a:lnSpc>
                <a:spcPct val="110000"/>
              </a:lnSpc>
            </a:pPr>
            <a:r>
              <a:rPr lang="zh-CN" b="1" dirty="0">
                <a:solidFill>
                  <a:srgbClr val="435CC8"/>
                </a:solidFill>
                <a:latin typeface="微软雅黑" panose="020B0503020204020204" pitchFamily="34" charset="-122"/>
                <a:ea typeface="微软雅黑" panose="020B0503020204020204" pitchFamily="34" charset="-122"/>
              </a:rPr>
              <a:t>感</a:t>
            </a:r>
            <a:r>
              <a:rPr lang="en-US" altLang="zh-CN" b="1" dirty="0">
                <a:solidFill>
                  <a:srgbClr val="435CC8"/>
                </a:solidFill>
                <a:latin typeface="微软雅黑" panose="020B0503020204020204" pitchFamily="34" charset="-122"/>
                <a:ea typeface="微软雅黑" panose="020B0503020204020204" pitchFamily="34" charset="-122"/>
              </a:rPr>
              <a:t> </a:t>
            </a:r>
            <a:r>
              <a:rPr lang="zh-CN" b="1" dirty="0">
                <a:solidFill>
                  <a:srgbClr val="435CC8"/>
                </a:solidFill>
                <a:latin typeface="微软雅黑" panose="020B0503020204020204" pitchFamily="34" charset="-122"/>
                <a:ea typeface="微软雅黑" panose="020B0503020204020204" pitchFamily="34" charset="-122"/>
              </a:rPr>
              <a:t>谢</a:t>
            </a:r>
            <a:r>
              <a:rPr lang="en-US" altLang="zh-CN" b="1" dirty="0">
                <a:solidFill>
                  <a:srgbClr val="435CC8"/>
                </a:solidFill>
                <a:latin typeface="微软雅黑" panose="020B0503020204020204" pitchFamily="34" charset="-122"/>
                <a:ea typeface="微软雅黑" panose="020B0503020204020204" pitchFamily="34" charset="-122"/>
              </a:rPr>
              <a:t> </a:t>
            </a:r>
            <a:r>
              <a:rPr lang="zh-CN" b="1" dirty="0">
                <a:solidFill>
                  <a:srgbClr val="435CC8"/>
                </a:solidFill>
                <a:latin typeface="微软雅黑" panose="020B0503020204020204" pitchFamily="34" charset="-122"/>
                <a:ea typeface="微软雅黑" panose="020B0503020204020204" pitchFamily="34" charset="-122"/>
              </a:rPr>
              <a:t>聆</a:t>
            </a:r>
            <a:r>
              <a:rPr lang="en-US" altLang="zh-CN" b="1" dirty="0">
                <a:solidFill>
                  <a:srgbClr val="435CC8"/>
                </a:solidFill>
                <a:latin typeface="微软雅黑" panose="020B0503020204020204" pitchFamily="34" charset="-122"/>
                <a:ea typeface="微软雅黑" panose="020B0503020204020204" pitchFamily="34" charset="-122"/>
              </a:rPr>
              <a:t> </a:t>
            </a:r>
            <a:r>
              <a:rPr lang="zh-CN" b="1" dirty="0">
                <a:solidFill>
                  <a:srgbClr val="435CC8"/>
                </a:solidFill>
                <a:latin typeface="微软雅黑" panose="020B0503020204020204" pitchFamily="34" charset="-122"/>
                <a:ea typeface="微软雅黑" panose="020B0503020204020204" pitchFamily="34" charset="-122"/>
              </a:rPr>
              <a:t>听</a:t>
            </a:r>
            <a:endParaRPr lang="zh-CN" altLang="en-US" b="1" dirty="0">
              <a:solidFill>
                <a:srgbClr val="435CC8"/>
              </a:solidFill>
              <a:latin typeface="微软雅黑" panose="020B0503020204020204" pitchFamily="34" charset="-122"/>
              <a:ea typeface="微软雅黑" panose="020B0503020204020204" pitchFamily="34" charset="-122"/>
            </a:endParaRPr>
          </a:p>
        </p:txBody>
      </p:sp>
      <p:sp>
        <p:nvSpPr>
          <p:cNvPr id="7" name="文本占位符 6"/>
          <p:cNvSpPr>
            <a:spLocks noGrp="1"/>
          </p:cNvSpPr>
          <p:nvPr>
            <p:ph type="body" sz="quarter" idx="14"/>
          </p:nvPr>
        </p:nvSpPr>
        <p:spPr>
          <a:xfrm>
            <a:off x="1457939" y="1598474"/>
            <a:ext cx="2171700" cy="326643"/>
          </a:xfrm>
        </p:spPr>
        <p:txBody>
          <a:bodyPr>
            <a:noAutofit/>
          </a:bodyPr>
          <a:lstStyle/>
          <a:p>
            <a:r>
              <a:rPr lang="zh-CN" altLang="en-US" sz="1600" dirty="0">
                <a:solidFill>
                  <a:srgbClr val="435CC8"/>
                </a:solidFill>
                <a:latin typeface="Microsoft YaHei" panose="020B0503020204020204" pitchFamily="34" charset="-122"/>
                <a:ea typeface="Microsoft YaHei" panose="020B0503020204020204" pitchFamily="34" charset="-122"/>
              </a:rPr>
              <a:t>朱少民 </a:t>
            </a:r>
            <a:r>
              <a:rPr lang="en-US" altLang="zh-CN" sz="1600" dirty="0">
                <a:solidFill>
                  <a:srgbClr val="435CC8"/>
                </a:solidFill>
                <a:latin typeface="Microsoft YaHei" panose="020B0503020204020204" pitchFamily="34" charset="-122"/>
                <a:ea typeface="Microsoft YaHei" panose="020B0503020204020204" pitchFamily="34" charset="-122"/>
              </a:rPr>
              <a:t>/</a:t>
            </a:r>
            <a:r>
              <a:rPr lang="zh-CN" altLang="en-US" sz="1600" dirty="0">
                <a:solidFill>
                  <a:srgbClr val="435CC8"/>
                </a:solidFill>
                <a:latin typeface="Microsoft YaHei" panose="020B0503020204020204" pitchFamily="34" charset="-122"/>
                <a:ea typeface="Microsoft YaHei" panose="020B0503020204020204" pitchFamily="34" charset="-122"/>
              </a:rPr>
              <a:t> 同济大学</a:t>
            </a:r>
          </a:p>
        </p:txBody>
      </p:sp>
    </p:spTree>
  </p:cSld>
  <p:clrMapOvr>
    <a:masterClrMapping/>
  </p:clrMapOvr>
  <p:transition spd="slow">
    <p:wipe dir="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666039" y="223766"/>
            <a:ext cx="4424363" cy="614363"/>
          </a:xfrm>
        </p:spPr>
        <p:txBody>
          <a:bodyPr/>
          <a:lstStyle/>
          <a:p>
            <a:r>
              <a:rPr lang="zh-CN" altLang="en-US" dirty="0">
                <a:latin typeface="微软雅黑" panose="020B0503020204020204" pitchFamily="34" charset="-122"/>
                <a:ea typeface="微软雅黑" panose="020B0503020204020204" pitchFamily="34" charset="-122"/>
              </a:rPr>
              <a:t>什么是“质量” ？</a:t>
            </a:r>
            <a:endParaRPr lang="en-US" altLang="zh-CN" dirty="0">
              <a:latin typeface="微软雅黑" panose="020B0503020204020204" pitchFamily="34" charset="-122"/>
              <a:ea typeface="微软雅黑" panose="020B0503020204020204" pitchFamily="34" charset="-122"/>
            </a:endParaRPr>
          </a:p>
        </p:txBody>
      </p:sp>
      <p:pic>
        <p:nvPicPr>
          <p:cNvPr id="6" name="图片 5" descr="quality.png"/>
          <p:cNvPicPr>
            <a:picLocks noChangeAspect="1"/>
          </p:cNvPicPr>
          <p:nvPr/>
        </p:nvPicPr>
        <p:blipFill>
          <a:blip r:embed="rId3" cstate="print"/>
          <a:stretch>
            <a:fillRect/>
          </a:stretch>
        </p:blipFill>
        <p:spPr>
          <a:xfrm>
            <a:off x="4722337" y="838129"/>
            <a:ext cx="4025737" cy="3679509"/>
          </a:xfrm>
          <a:prstGeom prst="rect">
            <a:avLst/>
          </a:prstGeom>
        </p:spPr>
      </p:pic>
      <p:sp>
        <p:nvSpPr>
          <p:cNvPr id="3" name="文本框 2">
            <a:extLst>
              <a:ext uri="{FF2B5EF4-FFF2-40B4-BE49-F238E27FC236}">
                <a16:creationId xmlns:a16="http://schemas.microsoft.com/office/drawing/2014/main" id="{5E03FF45-55D1-6CCC-59AF-A1C0AD057F05}"/>
              </a:ext>
            </a:extLst>
          </p:cNvPr>
          <p:cNvSpPr txBox="1"/>
          <p:nvPr/>
        </p:nvSpPr>
        <p:spPr>
          <a:xfrm>
            <a:off x="536690" y="1319677"/>
            <a:ext cx="3921550" cy="2935868"/>
          </a:xfrm>
          <a:prstGeom prst="rect">
            <a:avLst/>
          </a:prstGeom>
          <a:solidFill>
            <a:schemeClr val="accent4">
              <a:lumMod val="20000"/>
              <a:lumOff val="80000"/>
            </a:schemeClr>
          </a:solidFill>
        </p:spPr>
        <p:txBody>
          <a:bodyPr wrap="square">
            <a:spAutoFit/>
          </a:bodyPr>
          <a:lstStyle/>
          <a:p>
            <a:pPr>
              <a:lnSpc>
                <a:spcPct val="150000"/>
              </a:lnSpc>
            </a:pPr>
            <a:r>
              <a:rPr lang="zh-CN" altLang="en-US" dirty="0">
                <a:latin typeface="KaiTi" panose="02010609060101010101" pitchFamily="49" charset="-122"/>
                <a:ea typeface="KaiTi" panose="02010609060101010101" pitchFamily="49" charset="-122"/>
              </a:rPr>
              <a:t>“质量的概念很难定义，因为它不仅是可见的，而且在体现它的作品中以某种方式被直觉地呈现出来。”</a:t>
            </a:r>
          </a:p>
          <a:p>
            <a:pPr>
              <a:lnSpc>
                <a:spcPct val="150000"/>
              </a:lnSpc>
            </a:pPr>
            <a:r>
              <a:rPr lang="zh-CN" altLang="en-US" dirty="0">
                <a:latin typeface="KaiTi" panose="02010609060101010101" pitchFamily="49" charset="-122"/>
                <a:ea typeface="KaiTi" panose="02010609060101010101" pitchFamily="49" charset="-122"/>
              </a:rPr>
              <a:t>质量与大众的审美、品味或风格无关;与地位、体面或奢华无关。相反，它是在一种接受、得体和克制的气氛中显露出来的</a:t>
            </a:r>
          </a:p>
        </p:txBody>
      </p:sp>
    </p:spTree>
    <p:extLst>
      <p:ext uri="{BB962C8B-B14F-4D97-AF65-F5344CB8AC3E}">
        <p14:creationId xmlns:p14="http://schemas.microsoft.com/office/powerpoint/2010/main" val="240843363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COMMONDATA" val="eyJoZGlkIjoiMTA5NDI2ZWFiMmI1OWE2N2QwMWFkNmFlNWQxNGI5MDgifQ=="/>
</p:tagLst>
</file>

<file path=ppt/tags/tag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14583_1*a*1"/>
  <p:tag name="KSO_WM_TEMPLATE_CATEGORY" val="diagram"/>
  <p:tag name="KSO_WM_TEMPLATE_INDEX" val="20214583"/>
  <p:tag name="KSO_WM_UNIT_LAYERLEVEL" val="1"/>
  <p:tag name="KSO_WM_TAG_VERSION" val="1.0"/>
  <p:tag name="KSO_WM_BEAUTIFY_FLAG" val="#wm#"/>
  <p:tag name="KSO_WM_UNIT_ISCONTENTSTITLE" val="0"/>
  <p:tag name="KSO_WM_UNIT_ISNUMDGMTITLE" val="0"/>
  <p:tag name="KSO_WM_UNIT_NOCLEAR" val="0"/>
  <p:tag name="KSO_WM_UNIT_TYPE" val="a"/>
  <p:tag name="KSO_WM_UNIT_INDEX" val="1"/>
  <p:tag name="KSO_WM_UNIT_PRESET_TEXT" val="单击此处添加标题"/>
  <p:tag name="KSO_WM_DIAGRAM_GROUP_CODE" val="m1-1"/>
  <p:tag name="KSO_WM_UNIT_VALUE" val="14"/>
  <p:tag name="KSO_WM_UNIT_TEXT_FILL_FORE_SCHEMECOLOR_INDEX_BRIGHTNESS" val="0.25"/>
  <p:tag name="KSO_WM_UNIT_TEXT_FILL_FORE_SCHEMECOLOR_INDEX" val="13"/>
  <p:tag name="KSO_WM_UNIT_TEXT_FILL_TYPE" val="1"/>
  <p:tag name="KSO_WM_UNIT_USESOURCEFORMAT_APPLY" val="1"/>
</p:tagLst>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0800000" scaled="1"/>
          <a:tileRect/>
        </a:gradFill>
        <a:ln>
          <a:noFill/>
        </a:ln>
      </a:spPr>
      <a:bodyPr rtlCol="0" anchor="ctr"/>
      <a:lstStyle>
        <a:defPPr algn="ctr">
          <a:defRPr kumimoji="1"/>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3512</TotalTime>
  <Words>5664</Words>
  <Application>Microsoft Macintosh PowerPoint</Application>
  <PresentationFormat>全屏显示(16:9)</PresentationFormat>
  <Paragraphs>630</Paragraphs>
  <Slides>87</Slides>
  <Notes>69</Notes>
  <HiddenSlides>0</HiddenSlides>
  <MMClips>0</MMClips>
  <ScaleCrop>false</ScaleCrop>
  <HeadingPairs>
    <vt:vector size="6" baseType="variant">
      <vt:variant>
        <vt:lpstr>已用的字体</vt:lpstr>
      </vt:variant>
      <vt:variant>
        <vt:i4>26</vt:i4>
      </vt:variant>
      <vt:variant>
        <vt:lpstr>主题</vt:lpstr>
      </vt:variant>
      <vt:variant>
        <vt:i4>1</vt:i4>
      </vt:variant>
      <vt:variant>
        <vt:lpstr>幻灯片标题</vt:lpstr>
      </vt:variant>
      <vt:variant>
        <vt:i4>87</vt:i4>
      </vt:variant>
    </vt:vector>
  </HeadingPairs>
  <TitlesOfParts>
    <vt:vector size="114" baseType="lpstr">
      <vt:lpstr>-apple-system</vt:lpstr>
      <vt:lpstr>等线 Light</vt:lpstr>
      <vt:lpstr>华文楷体</vt:lpstr>
      <vt:lpstr>楷体</vt:lpstr>
      <vt:lpstr>楷体</vt:lpstr>
      <vt:lpstr>楷体_GB2312</vt:lpstr>
      <vt:lpstr>思源黑体</vt:lpstr>
      <vt:lpstr>思源黑体 Bold</vt:lpstr>
      <vt:lpstr>思源黑体 CN Normal</vt:lpstr>
      <vt:lpstr>思源黑体 Medium</vt:lpstr>
      <vt:lpstr>宋体</vt:lpstr>
      <vt:lpstr>宋体</vt:lpstr>
      <vt:lpstr>微软雅黑</vt:lpstr>
      <vt:lpstr>微软雅黑</vt:lpstr>
      <vt:lpstr>微软雅黑 Light</vt:lpstr>
      <vt:lpstr>inherit</vt:lpstr>
      <vt:lpstr>var(--nova-font-family-sans-serif)</vt:lpstr>
      <vt:lpstr>Yuanti SC</vt:lpstr>
      <vt:lpstr>Arial</vt:lpstr>
      <vt:lpstr>Arial Black</vt:lpstr>
      <vt:lpstr>Arial Narrow</vt:lpstr>
      <vt:lpstr>Calibri</vt:lpstr>
      <vt:lpstr>Roboto</vt:lpstr>
      <vt:lpstr>Tahoma</vt:lpstr>
      <vt:lpstr>Times New Roman</vt:lpstr>
      <vt:lpstr>Wingdings</vt:lpstr>
      <vt:lpstr>Office 主题​​</vt:lpstr>
      <vt:lpstr>软件测试方法和技术</vt:lpstr>
      <vt:lpstr>第1章回顾</vt:lpstr>
      <vt:lpstr>PowerPoint 演示文稿</vt:lpstr>
      <vt:lpstr>2.1 软件缺陷</vt:lpstr>
      <vt:lpstr>缺陷是质量的对立面</vt:lpstr>
      <vt:lpstr>PowerPoint 演示文稿</vt:lpstr>
      <vt:lpstr>PowerPoint 演示文稿</vt:lpstr>
      <vt:lpstr>什么是“质量” ？</vt:lpstr>
      <vt:lpstr>什么是“质量” ？</vt:lpstr>
      <vt:lpstr>质量 =品牌 =客户满意度</vt:lpstr>
      <vt:lpstr>软件质量 的内涵</vt:lpstr>
      <vt:lpstr>高质量软件标准体系</vt:lpstr>
      <vt:lpstr>产品质量的标准</vt:lpstr>
      <vt:lpstr>软件质量特征 (ISO 9126)</vt:lpstr>
      <vt:lpstr>ISO 9126 软件质量三层模型</vt:lpstr>
      <vt:lpstr>Boehm软件质量模型</vt:lpstr>
      <vt:lpstr>最新质量标准：ISO25000系列</vt:lpstr>
      <vt:lpstr>内部质量外部质量使用质量</vt:lpstr>
      <vt:lpstr>内部度量</vt:lpstr>
      <vt:lpstr>产品质量模型</vt:lpstr>
      <vt:lpstr>使用质量模型</vt:lpstr>
      <vt:lpstr>示例：Web Portal的使用的质量</vt:lpstr>
      <vt:lpstr>PowerPoint 演示文稿</vt:lpstr>
      <vt:lpstr>First Bug</vt:lpstr>
      <vt:lpstr>缺陷 – Defect, Bug</vt:lpstr>
      <vt:lpstr>软件缺陷</vt:lpstr>
      <vt:lpstr>软件缺陷的现象</vt:lpstr>
      <vt:lpstr>2.1.3 软件缺陷的判断准则</vt:lpstr>
      <vt:lpstr>PowerPoint 演示文稿</vt:lpstr>
      <vt:lpstr>2.1.5 软件缺陷的构成 </vt:lpstr>
      <vt:lpstr>软件缺陷在不同阶段的分布 </vt:lpstr>
      <vt:lpstr>2.1.6 修复软件缺陷的成本</vt:lpstr>
      <vt:lpstr>2.2 软件测试的分类</vt:lpstr>
      <vt:lpstr>软件测试的分类</vt:lpstr>
      <vt:lpstr>不同维度的分类</vt:lpstr>
      <vt:lpstr>软件测试方式</vt:lpstr>
      <vt:lpstr>静态测试 vs. 动态测试</vt:lpstr>
      <vt:lpstr>主动测试 vs. 被动测试</vt:lpstr>
      <vt:lpstr>手工测试 vs.  自动化测试</vt:lpstr>
      <vt:lpstr>基于脚本的测试 vs.  探索式测试</vt:lpstr>
      <vt:lpstr>2.3 静态测试和动态测试</vt:lpstr>
      <vt:lpstr>静态测试</vt:lpstr>
      <vt:lpstr>2.3.1 产品评审</vt:lpstr>
      <vt:lpstr>需求评审解决的问题</vt:lpstr>
      <vt:lpstr>需求评审的标准</vt:lpstr>
      <vt:lpstr>如何做好需求评审？</vt:lpstr>
      <vt:lpstr>设计评审</vt:lpstr>
      <vt:lpstr>设计评审解决的问题</vt:lpstr>
      <vt:lpstr>2.3.2 静态分析</vt:lpstr>
      <vt:lpstr>静态分析分为两种情况</vt:lpstr>
      <vt:lpstr>代码静态分析</vt:lpstr>
      <vt:lpstr>2.3.3 验证与确认（V&amp;V）</vt:lpstr>
      <vt:lpstr>验证和确认</vt:lpstr>
      <vt:lpstr>2.4 主动测试 vs. 被动测试</vt:lpstr>
      <vt:lpstr>实例：在线测试(Product-in Testing)</vt:lpstr>
      <vt:lpstr>2.5 黑盒测试方法和白盒测试</vt:lpstr>
      <vt:lpstr>小结</vt:lpstr>
      <vt:lpstr>2.6 软件测试层次</vt:lpstr>
      <vt:lpstr>软件测试4个层次</vt:lpstr>
      <vt:lpstr>不同测试层次的任务</vt:lpstr>
      <vt:lpstr>单元测试</vt:lpstr>
      <vt:lpstr>示例</vt:lpstr>
      <vt:lpstr>集成测试</vt:lpstr>
      <vt:lpstr>持续集成、持续测试</vt:lpstr>
      <vt:lpstr>示例</vt:lpstr>
      <vt:lpstr>系统功能测试</vt:lpstr>
      <vt:lpstr>系统非功能性测试</vt:lpstr>
      <vt:lpstr>验收测试</vt:lpstr>
      <vt:lpstr>α、β测试 &amp;在线测试</vt:lpstr>
      <vt:lpstr>2.7 软件测试工作范畴</vt:lpstr>
      <vt:lpstr>软件测试自身工作流程</vt:lpstr>
      <vt:lpstr>测试需求分析</vt:lpstr>
      <vt:lpstr>软件测试策略</vt:lpstr>
      <vt:lpstr>测试计划</vt:lpstr>
      <vt:lpstr>测试设计</vt:lpstr>
      <vt:lpstr>测试用例</vt:lpstr>
      <vt:lpstr>测试执行</vt:lpstr>
      <vt:lpstr>基于脚本的测试</vt:lpstr>
      <vt:lpstr>PowerPoint 演示文稿</vt:lpstr>
      <vt:lpstr>基于脚本的测试 vs.  探索式测试</vt:lpstr>
      <vt:lpstr>PowerPoint 演示文稿</vt:lpstr>
      <vt:lpstr>测试结果和过程评估</vt:lpstr>
      <vt:lpstr>本章小结</vt:lpstr>
      <vt:lpstr>作业</vt:lpstr>
      <vt:lpstr>思考题</vt:lpstr>
      <vt:lpstr>PowerPoint 演示文稿</vt:lpstr>
      <vt:lpstr>感 谢 聆 听</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Microsoft Office User</dc:creator>
  <cp:lastModifiedBy>Microsoft Office User</cp:lastModifiedBy>
  <cp:revision>335</cp:revision>
  <dcterms:created xsi:type="dcterms:W3CDTF">2020-06-18T01:06:00Z</dcterms:created>
  <dcterms:modified xsi:type="dcterms:W3CDTF">2022-12-24T01:12:21Z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2052-11.1.0.11875</vt:lpwstr>
  </property>
  <property fmtid="{D5CDD505-2E9C-101B-9397-08002B2CF9AE}" pid="3" name="ICV">
    <vt:lpwstr>426427AD8D144D0396529E473195E768</vt:lpwstr>
  </property>
</Properties>
</file>